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6" r:id="rId11"/>
    <p:sldId id="273" r:id="rId12"/>
    <p:sldId id="274" r:id="rId13"/>
    <p:sldId id="277" r:id="rId14"/>
    <p:sldId id="275" r:id="rId15"/>
    <p:sldId id="280" r:id="rId16"/>
    <p:sldId id="278" r:id="rId17"/>
    <p:sldId id="281" r:id="rId18"/>
    <p:sldId id="282" r:id="rId19"/>
    <p:sldId id="283" r:id="rId20"/>
    <p:sldId id="284" r:id="rId21"/>
    <p:sldId id="285" r:id="rId22"/>
    <p:sldId id="286" r:id="rId23"/>
    <p:sldId id="279" r:id="rId24"/>
    <p:sldId id="287" r:id="rId25"/>
    <p:sldId id="288" r:id="rId26"/>
    <p:sldId id="289" r:id="rId27"/>
    <p:sldId id="290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CEA"/>
    <a:srgbClr val="A5D5E9"/>
    <a:srgbClr val="A57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6324633" y="1887088"/>
            <a:ext cx="3519487" cy="358139"/>
          </a:xfrm>
          <a:prstGeom prst="roundRect">
            <a:avLst>
              <a:gd name="adj" fmla="val 24359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데이터 모델링과 추론 팀 프로젝트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688544-4EB1-4D4D-B7A0-B620025C58AD}"/>
              </a:ext>
            </a:extLst>
          </p:cNvPr>
          <p:cNvSpPr txBox="1"/>
          <p:nvPr/>
        </p:nvSpPr>
        <p:spPr>
          <a:xfrm>
            <a:off x="1157012" y="2416314"/>
            <a:ext cx="98779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srgbClr val="127CEA"/>
                </a:solidFill>
              </a:rPr>
              <a:t>2030 </a:t>
            </a:r>
            <a:r>
              <a:rPr lang="ko-KR" altLang="en-US" sz="4000" b="1" kern="0" dirty="0">
                <a:solidFill>
                  <a:srgbClr val="127CEA"/>
                </a:solidFill>
              </a:rPr>
              <a:t>세대의 건강관리에 대한 </a:t>
            </a:r>
            <a:endParaRPr lang="en-US" altLang="ko-KR" sz="4000" b="1" kern="0" dirty="0">
              <a:solidFill>
                <a:srgbClr val="127CEA"/>
              </a:solidFill>
            </a:endParaRPr>
          </a:p>
          <a:p>
            <a:pPr algn="ctr" latinLnBrk="0">
              <a:defRPr/>
            </a:pPr>
            <a:r>
              <a:rPr lang="ko-KR" altLang="en-US" sz="4000" b="1" kern="0" dirty="0">
                <a:solidFill>
                  <a:srgbClr val="127CEA"/>
                </a:solidFill>
              </a:rPr>
              <a:t>관심을 증가시키는 요인</a:t>
            </a:r>
            <a:r>
              <a:rPr lang="en-US" altLang="ko-KR" sz="4000" b="1" kern="0" dirty="0">
                <a:solidFill>
                  <a:srgbClr val="127CEA"/>
                </a:solidFill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F29D4-3909-43F6-A463-A4988C3439A2}"/>
              </a:ext>
            </a:extLst>
          </p:cNvPr>
          <p:cNvGrpSpPr/>
          <p:nvPr/>
        </p:nvGrpSpPr>
        <p:grpSpPr>
          <a:xfrm>
            <a:off x="9805611" y="2023109"/>
            <a:ext cx="1193860" cy="1135031"/>
            <a:chOff x="3997004" y="2399826"/>
            <a:chExt cx="1193860" cy="1135031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B04C592-B5C6-460E-A799-5B709DEA10A5}"/>
                </a:ext>
              </a:extLst>
            </p:cNvPr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F71A5D1-9A3F-43AF-B511-88E218075F47}"/>
                </a:ext>
              </a:extLst>
            </p:cNvPr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4808228D-F3C2-4F4F-9223-F18183E8FE0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155D082-69F0-465B-8BC7-00C5F94A0DB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59DCBA4-1596-4953-A830-D35560343E15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7E237E-4696-4C70-A80C-0C43821DEE1C}"/>
              </a:ext>
            </a:extLst>
          </p:cNvPr>
          <p:cNvGrpSpPr/>
          <p:nvPr/>
        </p:nvGrpSpPr>
        <p:grpSpPr>
          <a:xfrm>
            <a:off x="6164064" y="1887087"/>
            <a:ext cx="358140" cy="358140"/>
            <a:chOff x="1149672" y="1865890"/>
            <a:chExt cx="514036" cy="51403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C175A2-B3E9-4998-B0F2-D31C2C680A0A}"/>
                </a:ext>
              </a:extLst>
            </p:cNvPr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DA1F5BB-A338-41AF-8B2A-3302B9B9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8A9B0D-B94C-4214-A81A-D30DC87E65E3}"/>
              </a:ext>
            </a:extLst>
          </p:cNvPr>
          <p:cNvSpPr txBox="1"/>
          <p:nvPr/>
        </p:nvSpPr>
        <p:spPr>
          <a:xfrm>
            <a:off x="7119355" y="5873165"/>
            <a:ext cx="5152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b="1" kern="0" dirty="0">
                <a:solidFill>
                  <a:srgbClr val="127CEA"/>
                </a:solidFill>
                <a:latin typeface="+mj-lt"/>
              </a:rPr>
              <a:t>           기계공학부 김도현</a:t>
            </a:r>
            <a:r>
              <a:rPr lang="en-US" altLang="ko-KR" sz="2000" b="1" kern="0" dirty="0">
                <a:solidFill>
                  <a:srgbClr val="127CEA"/>
                </a:solidFill>
                <a:latin typeface="+mj-lt"/>
              </a:rPr>
              <a:t>(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2017120012</a:t>
            </a:r>
            <a:r>
              <a:rPr lang="en-US" altLang="ko-KR" sz="2000" b="1" kern="0" dirty="0">
                <a:solidFill>
                  <a:srgbClr val="127CEA"/>
                </a:solidFill>
                <a:latin typeface="+mj-lt"/>
              </a:rPr>
              <a:t>)</a:t>
            </a:r>
          </a:p>
          <a:p>
            <a:pPr latinLnBrk="0">
              <a:defRPr/>
            </a:pPr>
            <a:r>
              <a:rPr lang="ko-KR" altLang="en-US" sz="2000" b="1" kern="0" dirty="0">
                <a:solidFill>
                  <a:srgbClr val="127CEA"/>
                </a:solidFill>
                <a:latin typeface="+mj-lt"/>
              </a:rPr>
              <a:t>전기전자통신공학부 </a:t>
            </a:r>
            <a:r>
              <a:rPr lang="ko-KR" altLang="en-US" sz="2000" b="1" kern="0" dirty="0" err="1">
                <a:solidFill>
                  <a:srgbClr val="127CEA"/>
                </a:solidFill>
                <a:latin typeface="+mj-lt"/>
              </a:rPr>
              <a:t>조채영</a:t>
            </a:r>
            <a:r>
              <a:rPr lang="en-US" altLang="ko-KR" sz="2000" b="1" kern="0" dirty="0">
                <a:solidFill>
                  <a:srgbClr val="127CEA"/>
                </a:solidFill>
                <a:latin typeface="+mj-lt"/>
              </a:rPr>
              <a:t>(2017161127)</a:t>
            </a:r>
          </a:p>
        </p:txBody>
      </p:sp>
    </p:spTree>
    <p:extLst>
      <p:ext uri="{BB962C8B-B14F-4D97-AF65-F5344CB8AC3E}">
        <p14:creationId xmlns:p14="http://schemas.microsoft.com/office/powerpoint/2010/main" val="98399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6C1072C6-97A6-4AD3-9E94-C8FAFC79DE31}"/>
              </a:ext>
            </a:extLst>
          </p:cNvPr>
          <p:cNvSpPr/>
          <p:nvPr/>
        </p:nvSpPr>
        <p:spPr>
          <a:xfrm flipH="1">
            <a:off x="2292341" y="2311400"/>
            <a:ext cx="7429507" cy="2453740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solidFill>
                  <a:srgbClr val="127CEA"/>
                </a:solidFill>
              </a:rPr>
              <a:t>2030 </a:t>
            </a:r>
            <a:r>
              <a:rPr lang="ko-KR" altLang="en-US" sz="2300" b="1" dirty="0">
                <a:solidFill>
                  <a:srgbClr val="127CEA"/>
                </a:solidFill>
              </a:rPr>
              <a:t>세대의 가족력이 강한 질환에 대한 관심과</a:t>
            </a:r>
            <a:endParaRPr lang="en-US" altLang="ko-KR" sz="2300" b="1" dirty="0">
              <a:solidFill>
                <a:srgbClr val="127CE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건강관리에 대한 관심</a:t>
            </a:r>
            <a:endParaRPr lang="en-US" altLang="ko-KR" sz="2300" b="1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666FA4-8E37-4093-A522-8F30E115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1260752"/>
            <a:ext cx="15096936" cy="6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F293B4-AC26-4F3B-A6F8-ABEA65D0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185" y="617426"/>
            <a:ext cx="20787372" cy="61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23174896" descr="EMB00004a004677">
            <a:extLst>
              <a:ext uri="{FF2B5EF4-FFF2-40B4-BE49-F238E27FC236}">
                <a16:creationId xmlns:a16="http://schemas.microsoft.com/office/drawing/2014/main" id="{BACF813C-9D8E-4528-8E0D-39AAA761C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73" y="1411776"/>
            <a:ext cx="4664619" cy="47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0C1318-5798-4A2B-94CD-93CD086D5D46}"/>
              </a:ext>
            </a:extLst>
          </p:cNvPr>
          <p:cNvSpPr/>
          <p:nvPr/>
        </p:nvSpPr>
        <p:spPr>
          <a:xfrm>
            <a:off x="3636601" y="1339652"/>
            <a:ext cx="4817371" cy="5533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320A6B5-D43E-41DF-ADFF-748AC22E112F}"/>
              </a:ext>
            </a:extLst>
          </p:cNvPr>
          <p:cNvSpPr/>
          <p:nvPr/>
        </p:nvSpPr>
        <p:spPr>
          <a:xfrm>
            <a:off x="3649548" y="2207871"/>
            <a:ext cx="4817371" cy="4746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7D48863-B07E-4D9E-94AC-7D9D59AFA1B8}"/>
              </a:ext>
            </a:extLst>
          </p:cNvPr>
          <p:cNvSpPr/>
          <p:nvPr/>
        </p:nvSpPr>
        <p:spPr>
          <a:xfrm>
            <a:off x="3636600" y="3051537"/>
            <a:ext cx="4817371" cy="434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3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669792824" descr="EMB00004a0046c5">
            <a:extLst>
              <a:ext uri="{FF2B5EF4-FFF2-40B4-BE49-F238E27FC236}">
                <a16:creationId xmlns:a16="http://schemas.microsoft.com/office/drawing/2014/main" id="{5E1139F8-406B-40B4-BA3D-B2E7C9C1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8" b="30748"/>
          <a:stretch>
            <a:fillRect/>
          </a:stretch>
        </p:blipFill>
        <p:spPr bwMode="auto">
          <a:xfrm>
            <a:off x="1746914" y="1588389"/>
            <a:ext cx="2715897" cy="406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669827960" descr="EMB00004a0046c7">
            <a:extLst>
              <a:ext uri="{FF2B5EF4-FFF2-40B4-BE49-F238E27FC236}">
                <a16:creationId xmlns:a16="http://schemas.microsoft.com/office/drawing/2014/main" id="{E3E9F91E-4EF1-43B0-B3E7-9AF62DA9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935" y="2271335"/>
            <a:ext cx="4930512" cy="232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20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6C1072C6-97A6-4AD3-9E94-C8FAFC79DE31}"/>
              </a:ext>
            </a:extLst>
          </p:cNvPr>
          <p:cNvSpPr/>
          <p:nvPr/>
        </p:nvSpPr>
        <p:spPr>
          <a:xfrm flipH="1">
            <a:off x="2292341" y="2311400"/>
            <a:ext cx="7429507" cy="2453740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solidFill>
                  <a:srgbClr val="127CEA"/>
                </a:solidFill>
              </a:rPr>
              <a:t>2030 </a:t>
            </a:r>
            <a:r>
              <a:rPr lang="ko-KR" altLang="en-US" sz="2300" b="1" dirty="0">
                <a:solidFill>
                  <a:srgbClr val="127CEA"/>
                </a:solidFill>
              </a:rPr>
              <a:t>세대의 스트레스 해소에 대한 관심과</a:t>
            </a:r>
            <a:endParaRPr lang="en-US" altLang="ko-KR" sz="2300" b="1" dirty="0">
              <a:solidFill>
                <a:srgbClr val="127CE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건강관리에 대한 관심</a:t>
            </a:r>
            <a:endParaRPr lang="en-US" altLang="ko-KR" sz="2300" b="1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8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789F63-C012-4500-8585-8D15425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2" y="1402472"/>
            <a:ext cx="15601622" cy="68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523174176" descr="EMB00004a0046cb">
            <a:extLst>
              <a:ext uri="{FF2B5EF4-FFF2-40B4-BE49-F238E27FC236}">
                <a16:creationId xmlns:a16="http://schemas.microsoft.com/office/drawing/2014/main" id="{B5980309-AE1A-4419-A4DD-A92E7CB73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1" y="1859671"/>
            <a:ext cx="4818582" cy="35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AFECBE6-E679-42EC-A5EA-CCE881EF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567" y="1131189"/>
            <a:ext cx="1635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669780872" descr="EMB00004a0046cd">
            <a:extLst>
              <a:ext uri="{FF2B5EF4-FFF2-40B4-BE49-F238E27FC236}">
                <a16:creationId xmlns:a16="http://schemas.microsoft.com/office/drawing/2014/main" id="{BD2D29C0-8260-483E-9FBE-64C4CA164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67" y="1588389"/>
            <a:ext cx="4078212" cy="37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360601-7707-4A5B-B12A-5E4838660758}"/>
              </a:ext>
            </a:extLst>
          </p:cNvPr>
          <p:cNvSpPr/>
          <p:nvPr/>
        </p:nvSpPr>
        <p:spPr>
          <a:xfrm>
            <a:off x="6741994" y="2458708"/>
            <a:ext cx="4378676" cy="5533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8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8E1C2D-F877-4B05-AA41-C4BD0445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905" y="1820451"/>
            <a:ext cx="20683128" cy="88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523178928" descr="EMB00004a0046cf">
            <a:extLst>
              <a:ext uri="{FF2B5EF4-FFF2-40B4-BE49-F238E27FC236}">
                <a16:creationId xmlns:a16="http://schemas.microsoft.com/office/drawing/2014/main" id="{94F226A7-9728-4869-B14E-B75C4686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31" y="2491858"/>
            <a:ext cx="5267270" cy="218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1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6C1072C6-97A6-4AD3-9E94-C8FAFC79DE31}"/>
              </a:ext>
            </a:extLst>
          </p:cNvPr>
          <p:cNvSpPr/>
          <p:nvPr/>
        </p:nvSpPr>
        <p:spPr>
          <a:xfrm flipH="1">
            <a:off x="1578352" y="2477128"/>
            <a:ext cx="9035295" cy="2453740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가설 </a:t>
            </a:r>
            <a:r>
              <a:rPr lang="en-US" altLang="ko-KR" sz="2300" b="1" dirty="0">
                <a:solidFill>
                  <a:srgbClr val="127CEA"/>
                </a:solidFill>
              </a:rPr>
              <a:t>1.</a:t>
            </a:r>
          </a:p>
          <a:p>
            <a:pPr algn="ctr">
              <a:lnSpc>
                <a:spcPct val="150000"/>
              </a:lnSpc>
            </a:pPr>
            <a:r>
              <a:rPr lang="en-US" altLang="ko-KR" sz="2300" b="1" dirty="0">
                <a:solidFill>
                  <a:srgbClr val="127CEA"/>
                </a:solidFill>
              </a:rPr>
              <a:t> </a:t>
            </a:r>
            <a:r>
              <a:rPr lang="en-US" altLang="ko-KR" sz="2400" b="1" dirty="0">
                <a:solidFill>
                  <a:srgbClr val="127CEA"/>
                </a:solidFill>
              </a:rPr>
              <a:t>2030 </a:t>
            </a:r>
            <a:r>
              <a:rPr lang="ko-KR" altLang="en-US" sz="2400" b="1" dirty="0">
                <a:solidFill>
                  <a:srgbClr val="127CEA"/>
                </a:solidFill>
              </a:rPr>
              <a:t>세대의 질병을 앓고 있는 환자 </a:t>
            </a:r>
            <a:r>
              <a:rPr lang="ko-KR" altLang="en-US" sz="2400" b="1" dirty="0" err="1">
                <a:solidFill>
                  <a:srgbClr val="127CEA"/>
                </a:solidFill>
              </a:rPr>
              <a:t>유튜버에</a:t>
            </a:r>
            <a:r>
              <a:rPr lang="ko-KR" altLang="en-US" sz="2400" b="1" dirty="0">
                <a:solidFill>
                  <a:srgbClr val="127CEA"/>
                </a:solidFill>
              </a:rPr>
              <a:t> 대한 관심은 </a:t>
            </a:r>
            <a:endParaRPr lang="en-US" altLang="ko-KR" sz="2400" b="1" dirty="0">
              <a:solidFill>
                <a:srgbClr val="127CE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127CEA"/>
                </a:solidFill>
              </a:rPr>
              <a:t>건강관리에 대한 관심과 양의 상관관계를 보일 것 이다</a:t>
            </a:r>
            <a:r>
              <a:rPr lang="en-US" altLang="ko-KR" sz="2300" b="1" dirty="0">
                <a:solidFill>
                  <a:srgbClr val="127CEA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2300" b="1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6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8E1C2D-F877-4B05-AA41-C4BD0445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905" y="1820451"/>
            <a:ext cx="20683128" cy="88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7EC474B-68CA-46FD-9986-5CE0B9F9B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24" y="1548116"/>
            <a:ext cx="14288249" cy="64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523182888" descr="EMB00004a0046d1">
            <a:extLst>
              <a:ext uri="{FF2B5EF4-FFF2-40B4-BE49-F238E27FC236}">
                <a16:creationId xmlns:a16="http://schemas.microsoft.com/office/drawing/2014/main" id="{F4FF0D82-3E9A-48DF-BB3B-E93CB04C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5" y="2005315"/>
            <a:ext cx="5496184" cy="37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606D051E-DA7B-4B55-A777-5CD7B0F3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830" y="2167116"/>
            <a:ext cx="1599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7" name="_x523186560" descr="EMB00004a0046d3">
            <a:extLst>
              <a:ext uri="{FF2B5EF4-FFF2-40B4-BE49-F238E27FC236}">
                <a16:creationId xmlns:a16="http://schemas.microsoft.com/office/drawing/2014/main" id="{E13D7C3D-7F6B-499F-A1F4-F59FB17D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888" y="2263262"/>
            <a:ext cx="3723321" cy="303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4910975-320F-4CB1-9718-6E595919832E}"/>
              </a:ext>
            </a:extLst>
          </p:cNvPr>
          <p:cNvSpPr/>
          <p:nvPr/>
        </p:nvSpPr>
        <p:spPr>
          <a:xfrm>
            <a:off x="7251324" y="2841800"/>
            <a:ext cx="3979751" cy="5533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0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918" y="3434028"/>
            <a:ext cx="27176482" cy="127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8E1C2D-F877-4B05-AA41-C4BD0445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905" y="1820451"/>
            <a:ext cx="20683128" cy="88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A4527C-B1EA-42EF-A1A5-04D828D61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195" y="1535660"/>
            <a:ext cx="19593424" cy="8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523185840" descr="EMB00004a0046d5">
            <a:extLst>
              <a:ext uri="{FF2B5EF4-FFF2-40B4-BE49-F238E27FC236}">
                <a16:creationId xmlns:a16="http://schemas.microsoft.com/office/drawing/2014/main" id="{27903E1B-1614-443F-A223-7D3FC537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94" y="1992861"/>
            <a:ext cx="5507611" cy="24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6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792200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6C1072C6-97A6-4AD3-9E94-C8FAFC79DE31}"/>
              </a:ext>
            </a:extLst>
          </p:cNvPr>
          <p:cNvSpPr/>
          <p:nvPr/>
        </p:nvSpPr>
        <p:spPr>
          <a:xfrm flipH="1">
            <a:off x="768033" y="836203"/>
            <a:ext cx="2270872" cy="678575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가설 </a:t>
            </a:r>
            <a:r>
              <a:rPr lang="en-US" altLang="ko-KR" sz="2300" b="1" dirty="0">
                <a:solidFill>
                  <a:srgbClr val="127CEA"/>
                </a:solidFill>
              </a:rPr>
              <a:t>1.(New!)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B54B0E-9B08-404A-9B5C-2F622B0105D8}"/>
              </a:ext>
            </a:extLst>
          </p:cNvPr>
          <p:cNvSpPr/>
          <p:nvPr/>
        </p:nvSpPr>
        <p:spPr>
          <a:xfrm>
            <a:off x="3208460" y="849994"/>
            <a:ext cx="746072" cy="678161"/>
          </a:xfrm>
          <a:prstGeom prst="ellipse">
            <a:avLst/>
          </a:prstGeom>
          <a:solidFill>
            <a:srgbClr val="A5D5E9"/>
          </a:solidFill>
          <a:ln>
            <a:solidFill>
              <a:srgbClr val="A5D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EF89DF-2D8D-45A9-B04A-141E18D5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60" y="1962096"/>
            <a:ext cx="18665944" cy="77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669839696" descr="EMB00004a0046dd">
            <a:extLst>
              <a:ext uri="{FF2B5EF4-FFF2-40B4-BE49-F238E27FC236}">
                <a16:creationId xmlns:a16="http://schemas.microsoft.com/office/drawing/2014/main" id="{7C196884-4613-41F2-B258-1C72FAA7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60" y="2419296"/>
            <a:ext cx="4974333" cy="32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F11C52B-6983-4D99-8FC6-B7C15A62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453" y="2570920"/>
            <a:ext cx="13973976" cy="6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669808592" descr="EMB00004a0046e0">
            <a:extLst>
              <a:ext uri="{FF2B5EF4-FFF2-40B4-BE49-F238E27FC236}">
                <a16:creationId xmlns:a16="http://schemas.microsoft.com/office/drawing/2014/main" id="{BF0603D9-6641-47C4-BB2C-1BE0895D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53" y="3028120"/>
            <a:ext cx="5225344" cy="17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D9E7EC6-754D-4CE4-8137-184C08910080}"/>
              </a:ext>
            </a:extLst>
          </p:cNvPr>
          <p:cNvSpPr/>
          <p:nvPr/>
        </p:nvSpPr>
        <p:spPr>
          <a:xfrm>
            <a:off x="6263100" y="3470637"/>
            <a:ext cx="5437109" cy="5533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2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목차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5946EF-20D4-439C-A822-B4156F32CBDE}"/>
              </a:ext>
            </a:extLst>
          </p:cNvPr>
          <p:cNvSpPr/>
          <p:nvPr/>
        </p:nvSpPr>
        <p:spPr>
          <a:xfrm>
            <a:off x="990715" y="1026622"/>
            <a:ext cx="376817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1. </a:t>
            </a:r>
            <a:r>
              <a:rPr lang="ko-KR" altLang="en-US" sz="2000" b="1" dirty="0">
                <a:solidFill>
                  <a:srgbClr val="127CEA"/>
                </a:solidFill>
              </a:rPr>
              <a:t>가설 선정 배경과 이유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74C561-6939-44C3-8A59-9CE4B719C068}"/>
              </a:ext>
            </a:extLst>
          </p:cNvPr>
          <p:cNvSpPr/>
          <p:nvPr/>
        </p:nvSpPr>
        <p:spPr>
          <a:xfrm>
            <a:off x="990715" y="1837978"/>
            <a:ext cx="36069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2. </a:t>
            </a:r>
            <a:r>
              <a:rPr lang="ko-KR" altLang="en-US" sz="2000" b="1" dirty="0">
                <a:solidFill>
                  <a:srgbClr val="127CEA"/>
                </a:solidFill>
              </a:rPr>
              <a:t>가설 선정과 분석 목표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3003D9-F66D-4EA0-81A0-3D60FC0C7152}"/>
              </a:ext>
            </a:extLst>
          </p:cNvPr>
          <p:cNvSpPr/>
          <p:nvPr/>
        </p:nvSpPr>
        <p:spPr>
          <a:xfrm>
            <a:off x="990715" y="2644430"/>
            <a:ext cx="31459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3. </a:t>
            </a:r>
            <a:r>
              <a:rPr lang="ko-KR" altLang="en-US" sz="2000" b="1" dirty="0">
                <a:solidFill>
                  <a:srgbClr val="127CEA"/>
                </a:solidFill>
              </a:rPr>
              <a:t>데이터 수집 과정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64EF19-671E-45D2-8B7A-043EE85FA7AA}"/>
              </a:ext>
            </a:extLst>
          </p:cNvPr>
          <p:cNvSpPr/>
          <p:nvPr/>
        </p:nvSpPr>
        <p:spPr>
          <a:xfrm>
            <a:off x="1002146" y="4260203"/>
            <a:ext cx="31459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5. </a:t>
            </a:r>
            <a:r>
              <a:rPr lang="ko-KR" altLang="en-US" sz="2000" b="1" dirty="0">
                <a:solidFill>
                  <a:srgbClr val="127CEA"/>
                </a:solidFill>
              </a:rPr>
              <a:t>데이터 분석 결과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9E5B3E-193F-450B-9114-F68D143D49BE}"/>
              </a:ext>
            </a:extLst>
          </p:cNvPr>
          <p:cNvSpPr/>
          <p:nvPr/>
        </p:nvSpPr>
        <p:spPr>
          <a:xfrm>
            <a:off x="990715" y="3449154"/>
            <a:ext cx="31459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4. </a:t>
            </a:r>
            <a:r>
              <a:rPr lang="ko-KR" altLang="en-US" sz="2000" b="1" dirty="0">
                <a:solidFill>
                  <a:srgbClr val="127CEA"/>
                </a:solidFill>
              </a:rPr>
              <a:t>데이터 분석 과정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DCC50C-41AE-4558-BF29-FE9DEDE4C1F8}"/>
              </a:ext>
            </a:extLst>
          </p:cNvPr>
          <p:cNvSpPr/>
          <p:nvPr/>
        </p:nvSpPr>
        <p:spPr>
          <a:xfrm>
            <a:off x="1028650" y="5064927"/>
            <a:ext cx="31459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6. </a:t>
            </a:r>
            <a:r>
              <a:rPr lang="ko-KR" altLang="en-US" sz="2000" b="1" dirty="0">
                <a:solidFill>
                  <a:srgbClr val="127CEA"/>
                </a:solidFill>
              </a:rPr>
              <a:t>결론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74AA1D-9A82-462E-A7E6-660E73560BF4}"/>
              </a:ext>
            </a:extLst>
          </p:cNvPr>
          <p:cNvSpPr/>
          <p:nvPr/>
        </p:nvSpPr>
        <p:spPr>
          <a:xfrm>
            <a:off x="1023680" y="5735966"/>
            <a:ext cx="31459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7. </a:t>
            </a:r>
            <a:r>
              <a:rPr lang="ko-KR" altLang="en-US" sz="2000" b="1" dirty="0">
                <a:solidFill>
                  <a:srgbClr val="127CEA"/>
                </a:solidFill>
              </a:rPr>
              <a:t>고찰</a:t>
            </a:r>
          </a:p>
        </p:txBody>
      </p:sp>
    </p:spTree>
    <p:extLst>
      <p:ext uri="{BB962C8B-B14F-4D97-AF65-F5344CB8AC3E}">
        <p14:creationId xmlns:p14="http://schemas.microsoft.com/office/powerpoint/2010/main" val="314762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792200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6C1072C6-97A6-4AD3-9E94-C8FAFC79DE31}"/>
              </a:ext>
            </a:extLst>
          </p:cNvPr>
          <p:cNvSpPr/>
          <p:nvPr/>
        </p:nvSpPr>
        <p:spPr>
          <a:xfrm flipH="1">
            <a:off x="768033" y="836203"/>
            <a:ext cx="2270872" cy="678575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가설 </a:t>
            </a:r>
            <a:r>
              <a:rPr lang="en-US" altLang="ko-KR" sz="2300" b="1" dirty="0">
                <a:solidFill>
                  <a:srgbClr val="127CEA"/>
                </a:solidFill>
              </a:rPr>
              <a:t>1.(New!)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B54B0E-9B08-404A-9B5C-2F622B0105D8}"/>
              </a:ext>
            </a:extLst>
          </p:cNvPr>
          <p:cNvSpPr/>
          <p:nvPr/>
        </p:nvSpPr>
        <p:spPr>
          <a:xfrm>
            <a:off x="3208460" y="849994"/>
            <a:ext cx="746072" cy="678161"/>
          </a:xfrm>
          <a:prstGeom prst="ellipse">
            <a:avLst/>
          </a:prstGeom>
          <a:solidFill>
            <a:srgbClr val="A5D5E9"/>
          </a:solidFill>
          <a:ln>
            <a:solidFill>
              <a:srgbClr val="A5D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EF89DF-2D8D-45A9-B04A-141E18D5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60" y="1962096"/>
            <a:ext cx="18665944" cy="77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F11C52B-6983-4D99-8FC6-B7C15A62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453" y="2570920"/>
            <a:ext cx="13973976" cy="6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762C595-F986-49B1-B61B-F4BA83B9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905" y="2061691"/>
            <a:ext cx="22194745" cy="89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523176984" descr="EMB00004a0046e3">
            <a:extLst>
              <a:ext uri="{FF2B5EF4-FFF2-40B4-BE49-F238E27FC236}">
                <a16:creationId xmlns:a16="http://schemas.microsoft.com/office/drawing/2014/main" id="{BBC6CDF9-D631-4655-BE9F-49FC3555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06" y="2518891"/>
            <a:ext cx="6157278" cy="23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792200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6C1072C6-97A6-4AD3-9E94-C8FAFC79DE31}"/>
              </a:ext>
            </a:extLst>
          </p:cNvPr>
          <p:cNvSpPr/>
          <p:nvPr/>
        </p:nvSpPr>
        <p:spPr>
          <a:xfrm flipH="1">
            <a:off x="768033" y="836203"/>
            <a:ext cx="2270872" cy="678575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가설 </a:t>
            </a:r>
            <a:r>
              <a:rPr lang="en-US" altLang="ko-KR" sz="2300" b="1" dirty="0">
                <a:solidFill>
                  <a:srgbClr val="127CEA"/>
                </a:solidFill>
              </a:rPr>
              <a:t>1.(New!)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B54B0E-9B08-404A-9B5C-2F622B0105D8}"/>
              </a:ext>
            </a:extLst>
          </p:cNvPr>
          <p:cNvSpPr/>
          <p:nvPr/>
        </p:nvSpPr>
        <p:spPr>
          <a:xfrm>
            <a:off x="3208460" y="849994"/>
            <a:ext cx="746072" cy="678161"/>
          </a:xfrm>
          <a:prstGeom prst="ellipse">
            <a:avLst/>
          </a:prstGeom>
          <a:solidFill>
            <a:srgbClr val="A5D5E9"/>
          </a:solidFill>
          <a:ln>
            <a:solidFill>
              <a:srgbClr val="A5D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EF89DF-2D8D-45A9-B04A-141E18D5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60" y="1962096"/>
            <a:ext cx="18665944" cy="77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F11C52B-6983-4D99-8FC6-B7C15A62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453" y="2570920"/>
            <a:ext cx="13973976" cy="6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762C595-F986-49B1-B61B-F4BA83B9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905" y="2061691"/>
            <a:ext cx="22194745" cy="89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1E6773-D560-4D2D-910F-30E0AABC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084" y="1773067"/>
            <a:ext cx="20702605" cy="71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669806216" descr="EMB00004a0046e7">
            <a:extLst>
              <a:ext uri="{FF2B5EF4-FFF2-40B4-BE49-F238E27FC236}">
                <a16:creationId xmlns:a16="http://schemas.microsoft.com/office/drawing/2014/main" id="{C6B3AC90-857B-41B5-9EB5-3286F414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8" y="2230268"/>
            <a:ext cx="5046260" cy="33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F2081571-5B1A-41A9-8A76-A93CAF6E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099" y="2478332"/>
            <a:ext cx="14236985" cy="7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3" name="_x669809240" descr="EMB00004a0046eb">
            <a:extLst>
              <a:ext uri="{FF2B5EF4-FFF2-40B4-BE49-F238E27FC236}">
                <a16:creationId xmlns:a16="http://schemas.microsoft.com/office/drawing/2014/main" id="{D704DE37-4F6E-4B8C-A45A-02223E87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26" y="2924275"/>
            <a:ext cx="5251905" cy="16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72FD29-91FE-45C3-8EF2-15D8D0F8D9A5}"/>
              </a:ext>
            </a:extLst>
          </p:cNvPr>
          <p:cNvSpPr/>
          <p:nvPr/>
        </p:nvSpPr>
        <p:spPr>
          <a:xfrm>
            <a:off x="6227682" y="3784139"/>
            <a:ext cx="5437109" cy="5533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792200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6C1072C6-97A6-4AD3-9E94-C8FAFC79DE31}"/>
              </a:ext>
            </a:extLst>
          </p:cNvPr>
          <p:cNvSpPr/>
          <p:nvPr/>
        </p:nvSpPr>
        <p:spPr>
          <a:xfrm flipH="1">
            <a:off x="768033" y="836203"/>
            <a:ext cx="2270872" cy="678575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가설 </a:t>
            </a:r>
            <a:r>
              <a:rPr lang="en-US" altLang="ko-KR" sz="2300" b="1" dirty="0">
                <a:solidFill>
                  <a:srgbClr val="127CEA"/>
                </a:solidFill>
              </a:rPr>
              <a:t>1.(New!)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B54B0E-9B08-404A-9B5C-2F622B0105D8}"/>
              </a:ext>
            </a:extLst>
          </p:cNvPr>
          <p:cNvSpPr/>
          <p:nvPr/>
        </p:nvSpPr>
        <p:spPr>
          <a:xfrm>
            <a:off x="3208460" y="849994"/>
            <a:ext cx="746072" cy="678161"/>
          </a:xfrm>
          <a:prstGeom prst="ellipse">
            <a:avLst/>
          </a:prstGeom>
          <a:solidFill>
            <a:srgbClr val="A5D5E9"/>
          </a:solidFill>
          <a:ln>
            <a:solidFill>
              <a:srgbClr val="A5D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EF89DF-2D8D-45A9-B04A-141E18D5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60" y="1962096"/>
            <a:ext cx="18665944" cy="77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F11C52B-6983-4D99-8FC6-B7C15A62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453" y="2570920"/>
            <a:ext cx="13973976" cy="6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762C595-F986-49B1-B61B-F4BA83B9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905" y="2061691"/>
            <a:ext cx="22194745" cy="89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0DB4F4C-8A9D-49FE-AEEF-65F1ABB1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715" y="2209274"/>
            <a:ext cx="20105142" cy="97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669828032" descr="EMB00004a0046f0">
            <a:extLst>
              <a:ext uri="{FF2B5EF4-FFF2-40B4-BE49-F238E27FC236}">
                <a16:creationId xmlns:a16="http://schemas.microsoft.com/office/drawing/2014/main" id="{B513CCC6-BB7B-49E5-8097-46EDC0056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14" y="2666473"/>
            <a:ext cx="5860571" cy="1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8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6C1072C6-97A6-4AD3-9E94-C8FAFC79DE31}"/>
              </a:ext>
            </a:extLst>
          </p:cNvPr>
          <p:cNvSpPr/>
          <p:nvPr/>
        </p:nvSpPr>
        <p:spPr>
          <a:xfrm flipH="1">
            <a:off x="1578352" y="2477128"/>
            <a:ext cx="9035295" cy="2453740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가설 </a:t>
            </a:r>
            <a:r>
              <a:rPr lang="en-US" altLang="ko-KR" sz="2300" b="1" dirty="0">
                <a:solidFill>
                  <a:srgbClr val="127CEA"/>
                </a:solidFill>
              </a:rPr>
              <a:t>2.</a:t>
            </a:r>
          </a:p>
          <a:p>
            <a:pPr algn="ctr">
              <a:lnSpc>
                <a:spcPct val="150000"/>
              </a:lnSpc>
            </a:pPr>
            <a:r>
              <a:rPr lang="en-US" altLang="ko-KR" sz="2300" b="1" dirty="0">
                <a:solidFill>
                  <a:srgbClr val="127CEA"/>
                </a:solidFill>
              </a:rPr>
              <a:t> </a:t>
            </a:r>
            <a:r>
              <a:rPr lang="en-US" altLang="ko-KR" sz="2400" b="1" dirty="0">
                <a:solidFill>
                  <a:srgbClr val="127CEA"/>
                </a:solidFill>
              </a:rPr>
              <a:t>2030 </a:t>
            </a:r>
            <a:r>
              <a:rPr lang="ko-KR" altLang="en-US" sz="2400" b="1" dirty="0">
                <a:solidFill>
                  <a:srgbClr val="127CEA"/>
                </a:solidFill>
              </a:rPr>
              <a:t>세대의 건강검진에 대한 관심은 </a:t>
            </a:r>
            <a:endParaRPr lang="en-US" altLang="ko-KR" sz="2400" b="1" dirty="0">
              <a:solidFill>
                <a:srgbClr val="127CE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127CEA"/>
                </a:solidFill>
              </a:rPr>
              <a:t>건강관리에 대한 관심과 양의 상관관계를 보일 것 이다</a:t>
            </a:r>
            <a:r>
              <a:rPr lang="en-US" altLang="ko-KR" sz="2300" b="1" dirty="0">
                <a:solidFill>
                  <a:srgbClr val="127CEA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2300" b="1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30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918" y="3434028"/>
            <a:ext cx="27176482" cy="127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8E1C2D-F877-4B05-AA41-C4BD0445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905" y="1820451"/>
            <a:ext cx="20683128" cy="88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A4527C-B1EA-42EF-A1A5-04D828D61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195" y="1535660"/>
            <a:ext cx="19593424" cy="8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B68E30-5D09-4B89-A3BC-F8A8C0EB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6062" y="693565"/>
            <a:ext cx="21298251" cy="7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669835448" descr="EMB00004a0046f6">
            <a:extLst>
              <a:ext uri="{FF2B5EF4-FFF2-40B4-BE49-F238E27FC236}">
                <a16:creationId xmlns:a16="http://schemas.microsoft.com/office/drawing/2014/main" id="{A6E503A5-85BA-4018-81B9-6268C70D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43" y="1131189"/>
            <a:ext cx="3737861" cy="46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D415C-E756-4592-8E45-85C73D2ED92D}"/>
              </a:ext>
            </a:extLst>
          </p:cNvPr>
          <p:cNvSpPr/>
          <p:nvPr/>
        </p:nvSpPr>
        <p:spPr>
          <a:xfrm>
            <a:off x="922525" y="2676464"/>
            <a:ext cx="4140794" cy="5533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52CC144-F83C-475C-8D87-A14D1963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296" y="561275"/>
            <a:ext cx="20565828" cy="74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1" name="_x523189368" descr="EMB00004a0046f8">
            <a:extLst>
              <a:ext uri="{FF2B5EF4-FFF2-40B4-BE49-F238E27FC236}">
                <a16:creationId xmlns:a16="http://schemas.microsoft.com/office/drawing/2014/main" id="{DBCD4842-B796-4869-BBFF-235FDD0A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758" y="1409000"/>
            <a:ext cx="5106268" cy="40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23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E447CC-7BEA-49E9-9466-5638AA060E1C}"/>
              </a:ext>
            </a:extLst>
          </p:cNvPr>
          <p:cNvSpPr/>
          <p:nvPr/>
        </p:nvSpPr>
        <p:spPr>
          <a:xfrm>
            <a:off x="1417132" y="1397919"/>
            <a:ext cx="9097230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가족력이 강한 질환에 대한 관심과 스트레스 해소에 대한 관심이</a:t>
            </a: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2030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세대가 건강관리에 관심을 갖게 한 요인이 맞다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 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8B30D0-5D5D-4F9B-8293-A4B96A9AA7C3}"/>
              </a:ext>
            </a:extLst>
          </p:cNvPr>
          <p:cNvSpPr/>
          <p:nvPr/>
        </p:nvSpPr>
        <p:spPr>
          <a:xfrm>
            <a:off x="1582022" y="3382181"/>
            <a:ext cx="9097230" cy="280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2.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질병을 앓고 있는 환자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유튜버의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증가는 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2030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세대의 건강 관리에 대한 관심과 양의 상관관계를 보이긴 하나 아주 낮은 값을 보인다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이를 통해 환자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유튜버의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증가는 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2030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세대의 건강관리에 대한 관심에 아주 미약하게 영향을 미침을 알 수 있다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 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722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E447CC-7BEA-49E9-9466-5638AA060E1C}"/>
              </a:ext>
            </a:extLst>
          </p:cNvPr>
          <p:cNvSpPr/>
          <p:nvPr/>
        </p:nvSpPr>
        <p:spPr>
          <a:xfrm>
            <a:off x="1329851" y="1235620"/>
            <a:ext cx="9097230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3.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유튜버라는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독립변수에 데이터 수집에 오류가 있었던 것 같아 유명한</a:t>
            </a: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2, 30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대 환자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유튜버를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환자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유튜버라는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독립변수로 설정하여 분석을 </a:t>
            </a: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진행했으나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이 역시 종속변수와 관련이 없음을 알 수 있었다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EFF87E-C3D5-4892-9B11-779FB0299FB7}"/>
              </a:ext>
            </a:extLst>
          </p:cNvPr>
          <p:cNvSpPr/>
          <p:nvPr/>
        </p:nvSpPr>
        <p:spPr>
          <a:xfrm>
            <a:off x="1460254" y="3115109"/>
            <a:ext cx="9097230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4.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유튜버라는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독립변수 데이터 수집에 오류가 있었던 것 같아 암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탈모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당뇨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유튜버에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대한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검색량을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독립변수로 설정하여 분석을 </a:t>
            </a: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다시 진행하였으나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이 역시도 종속변수와 관련이 없음을 알 수 있었다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 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D8AA6D-C42A-44B7-9100-36A2BF84C159}"/>
              </a:ext>
            </a:extLst>
          </p:cNvPr>
          <p:cNvSpPr/>
          <p:nvPr/>
        </p:nvSpPr>
        <p:spPr>
          <a:xfrm>
            <a:off x="1526064" y="5040268"/>
            <a:ext cx="909723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5</a:t>
            </a:r>
            <a:r>
              <a:rPr lang="en-US" altLang="ko-KR" sz="2000" b="1">
                <a:solidFill>
                  <a:srgbClr val="127CEA"/>
                </a:solidFill>
                <a:latin typeface="+mj-lt"/>
              </a:rPr>
              <a:t>.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건강검진은 건강관리에 영향을 크게 주지 못하였다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720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결론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75" y="1909928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B48649-F3BE-4AC4-939C-7BA04282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3" y="1131189"/>
            <a:ext cx="24860645" cy="76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607400-43C6-4AD7-B1A5-E6209060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35" y="1814136"/>
            <a:ext cx="15696626" cy="7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6C1072C6-97A6-4AD3-9E94-C8FAFC79DE31}"/>
              </a:ext>
            </a:extLst>
          </p:cNvPr>
          <p:cNvSpPr/>
          <p:nvPr/>
        </p:nvSpPr>
        <p:spPr>
          <a:xfrm flipH="1">
            <a:off x="1393391" y="925525"/>
            <a:ext cx="9035295" cy="1586252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marL="457200" lvl="0" indent="-457200" algn="ctr" fontAlgn="base">
              <a:buAutoNum type="arabicPeriod"/>
            </a:pP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2030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세대의 건강관리에 대한 관심은 가족력이 강한 질환들에 대한 관심과 스트레스 해소에 대한 관심과 양의 관계를 보이지만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</a:p>
          <a:p>
            <a:pPr lvl="0" algn="ctr" fontAlgn="base"/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환자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유튜버의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출현과 증가와는 관계가 없다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</p:txBody>
      </p:sp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D51D6C0B-122A-4613-A17A-2F44A4B6C674}"/>
              </a:ext>
            </a:extLst>
          </p:cNvPr>
          <p:cNvSpPr/>
          <p:nvPr/>
        </p:nvSpPr>
        <p:spPr>
          <a:xfrm flipH="1">
            <a:off x="1393387" y="2643241"/>
            <a:ext cx="9035295" cy="1673701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2.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환자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유튜버의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출현과 증가는 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2030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세대의 건강관리에 대한 관심에 영향을 끼치지 않고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두 변수는 관계를 보이지 않는다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앞에서 설정한 가설은 잘못 설정한 가설이다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412D20EB-E406-49B9-9130-408F32975040}"/>
              </a:ext>
            </a:extLst>
          </p:cNvPr>
          <p:cNvSpPr/>
          <p:nvPr/>
        </p:nvSpPr>
        <p:spPr>
          <a:xfrm flipH="1">
            <a:off x="1393389" y="4486112"/>
            <a:ext cx="9035295" cy="1535155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3.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건강검진에 대한 관심은 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2030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세대의 건강관리에 대한 관심에 영향을 끼치지 않았고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두 관계는 양의 상관관계를 보인다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127CE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034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고찰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5F71FDA-9AC7-40BC-9D0B-752D441ED3F3}"/>
              </a:ext>
            </a:extLst>
          </p:cNvPr>
          <p:cNvSpPr/>
          <p:nvPr/>
        </p:nvSpPr>
        <p:spPr>
          <a:xfrm>
            <a:off x="1310846" y="4126165"/>
            <a:ext cx="9570305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: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실제로 내가 건강관리에 관심이 생긴 요인이기에 남들도 그렇게 생각할 줄 알았다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분석 결과를 통해 그 가설은 오로지 나의 주관적인 의견에 불과하다는 것을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깨달았으며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데이터 수집에 어려움이 있기에 주제와 가설을 설정할 때 많은 신경을 써야 된다는 깨달음을 얻었다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</p:txBody>
      </p:sp>
      <p:sp>
        <p:nvSpPr>
          <p:cNvPr id="146" name="모서리가 둥근 직사각형 137">
            <a:extLst>
              <a:ext uri="{FF2B5EF4-FFF2-40B4-BE49-F238E27FC236}">
                <a16:creationId xmlns:a16="http://schemas.microsoft.com/office/drawing/2014/main" id="{C35451E0-D1C3-4C04-9812-BD7488E87F38}"/>
              </a:ext>
            </a:extLst>
          </p:cNvPr>
          <p:cNvSpPr/>
          <p:nvPr/>
        </p:nvSpPr>
        <p:spPr>
          <a:xfrm flipH="1">
            <a:off x="1191628" y="852346"/>
            <a:ext cx="1682785" cy="39347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김도현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149" name="모서리가 둥근 직사각형 140">
            <a:extLst>
              <a:ext uri="{FF2B5EF4-FFF2-40B4-BE49-F238E27FC236}">
                <a16:creationId xmlns:a16="http://schemas.microsoft.com/office/drawing/2014/main" id="{C36091EF-452E-4EA7-88F3-5D1CE81200F8}"/>
              </a:ext>
            </a:extLst>
          </p:cNvPr>
          <p:cNvSpPr/>
          <p:nvPr/>
        </p:nvSpPr>
        <p:spPr>
          <a:xfrm flipH="1">
            <a:off x="1191628" y="3537575"/>
            <a:ext cx="1682785" cy="39347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prstClr val="white"/>
                </a:solidFill>
              </a:rPr>
              <a:t>조채영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F07442-C777-4CB8-8132-C8B6A010B985}"/>
              </a:ext>
            </a:extLst>
          </p:cNvPr>
          <p:cNvSpPr/>
          <p:nvPr/>
        </p:nvSpPr>
        <p:spPr>
          <a:xfrm>
            <a:off x="1310847" y="1360314"/>
            <a:ext cx="9570305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 :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가설을 세우고 검증할 때 고려해야 할 점이 많고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근거가 중요하다는 점을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깨달았다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데이터로 무언가의 논리 검증한다는 것이 매력적이었으나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아이디어나 주제 선정에서 많은 어려움이 있었다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 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앞으로는 평소에 주변에 관심을 가져야 </a:t>
            </a:r>
            <a:r>
              <a:rPr lang="ko-KR" altLang="en-US" sz="2000" b="1" dirty="0" err="1">
                <a:solidFill>
                  <a:srgbClr val="127CEA"/>
                </a:solidFill>
                <a:latin typeface="+mj-lt"/>
              </a:rPr>
              <a:t>겠다는</a:t>
            </a:r>
            <a:r>
              <a:rPr lang="ko-KR" altLang="en-US" sz="2000" b="1" dirty="0">
                <a:solidFill>
                  <a:srgbClr val="127CEA"/>
                </a:solidFill>
                <a:latin typeface="+mj-lt"/>
              </a:rPr>
              <a:t> 생각을 했다</a:t>
            </a:r>
            <a:r>
              <a:rPr lang="en-US" altLang="ko-KR" sz="2000" b="1" dirty="0">
                <a:solidFill>
                  <a:srgbClr val="127CEA"/>
                </a:solidFill>
                <a:latin typeface="+mj-lt"/>
              </a:rPr>
              <a:t>.</a:t>
            </a:r>
            <a:endParaRPr lang="ko-KR" altLang="en-US" sz="2000" b="1" dirty="0">
              <a:solidFill>
                <a:srgbClr val="127CE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985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가설 선정 배경과 이유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C1B7C3-5E9C-4C54-AD7F-D82A3FCE5884}"/>
              </a:ext>
            </a:extLst>
          </p:cNvPr>
          <p:cNvSpPr/>
          <p:nvPr/>
        </p:nvSpPr>
        <p:spPr>
          <a:xfrm>
            <a:off x="1582022" y="5430938"/>
            <a:ext cx="9097230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rgbClr val="127CEA"/>
                </a:solidFill>
              </a:rPr>
              <a:t>건강기능식품과 탈모 관련 상품 구매자 중 </a:t>
            </a:r>
            <a:r>
              <a:rPr lang="en-US" altLang="ko-KR" sz="2200" b="1" dirty="0">
                <a:solidFill>
                  <a:srgbClr val="127CEA"/>
                </a:solidFill>
              </a:rPr>
              <a:t>2, 30</a:t>
            </a:r>
            <a:r>
              <a:rPr lang="ko-KR" altLang="en-US" sz="2200" b="1" dirty="0">
                <a:solidFill>
                  <a:srgbClr val="127CEA"/>
                </a:solidFill>
              </a:rPr>
              <a:t>대의 비중 증가 </a:t>
            </a:r>
            <a:endParaRPr lang="en-US" altLang="ko-KR" sz="2200" b="1" dirty="0">
              <a:solidFill>
                <a:srgbClr val="127CEA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940699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23762456" descr="EMB00004a0045ee">
            <a:extLst>
              <a:ext uri="{FF2B5EF4-FFF2-40B4-BE49-F238E27FC236}">
                <a16:creationId xmlns:a16="http://schemas.microsoft.com/office/drawing/2014/main" id="{62AEF4E3-A720-45C3-8BF6-7B898525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284" y="1557390"/>
            <a:ext cx="5040214" cy="326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04601712" descr="EMB00004a0045f0">
            <a:extLst>
              <a:ext uri="{FF2B5EF4-FFF2-40B4-BE49-F238E27FC236}">
                <a16:creationId xmlns:a16="http://schemas.microsoft.com/office/drawing/2014/main" id="{41EB36DA-E5E2-400C-A9AA-119CB893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294" y="1211314"/>
            <a:ext cx="3506185" cy="38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2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가설 선정 배경과 이유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C1B7C3-5E9C-4C54-AD7F-D82A3FCE5884}"/>
              </a:ext>
            </a:extLst>
          </p:cNvPr>
          <p:cNvSpPr/>
          <p:nvPr/>
        </p:nvSpPr>
        <p:spPr>
          <a:xfrm>
            <a:off x="1582022" y="5430938"/>
            <a:ext cx="9097230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rgbClr val="127CEA"/>
                </a:solidFill>
              </a:rPr>
              <a:t>규칙적인 운동 </a:t>
            </a:r>
            <a:r>
              <a:rPr lang="en-US" altLang="ko-KR" sz="2200" b="1" dirty="0">
                <a:solidFill>
                  <a:srgbClr val="127CEA"/>
                </a:solidFill>
              </a:rPr>
              <a:t>, </a:t>
            </a:r>
            <a:r>
              <a:rPr lang="ko-KR" altLang="en-US" sz="2200" b="1" dirty="0">
                <a:solidFill>
                  <a:srgbClr val="127CEA"/>
                </a:solidFill>
              </a:rPr>
              <a:t>식단 조절을 통한 건강관리를 하는 </a:t>
            </a:r>
            <a:r>
              <a:rPr lang="en-US" altLang="ko-KR" sz="2200" b="1" dirty="0">
                <a:solidFill>
                  <a:srgbClr val="127CEA"/>
                </a:solidFill>
              </a:rPr>
              <a:t>2,30</a:t>
            </a:r>
            <a:r>
              <a:rPr lang="ko-KR" altLang="en-US" sz="2200" b="1" dirty="0">
                <a:solidFill>
                  <a:srgbClr val="127CEA"/>
                </a:solidFill>
              </a:rPr>
              <a:t>대 증가</a:t>
            </a:r>
            <a:endParaRPr lang="en-US" altLang="ko-KR" sz="2200" b="1" dirty="0">
              <a:solidFill>
                <a:srgbClr val="127CEA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940699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666FA4-8E37-4093-A522-8F30E115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1260752"/>
            <a:ext cx="15096936" cy="6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938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23760872" descr="EMB00004a0045f7">
            <a:extLst>
              <a:ext uri="{FF2B5EF4-FFF2-40B4-BE49-F238E27FC236}">
                <a16:creationId xmlns:a16="http://schemas.microsoft.com/office/drawing/2014/main" id="{A0515EEA-9405-4070-9AF7-AF6DFDCC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030" y="1447010"/>
            <a:ext cx="5250222" cy="35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529332024" descr="EMB00004a004600">
            <a:extLst>
              <a:ext uri="{FF2B5EF4-FFF2-40B4-BE49-F238E27FC236}">
                <a16:creationId xmlns:a16="http://schemas.microsoft.com/office/drawing/2014/main" id="{B23B1737-55D5-4808-AC3D-C23BD7C5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3"/>
          <a:stretch>
            <a:fillRect/>
          </a:stretch>
        </p:blipFill>
        <p:spPr bwMode="auto">
          <a:xfrm>
            <a:off x="1471448" y="1105079"/>
            <a:ext cx="3634403" cy="388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가설 선정 배경과 이유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C1B7C3-5E9C-4C54-AD7F-D82A3FCE5884}"/>
              </a:ext>
            </a:extLst>
          </p:cNvPr>
          <p:cNvSpPr/>
          <p:nvPr/>
        </p:nvSpPr>
        <p:spPr>
          <a:xfrm>
            <a:off x="1547385" y="3143856"/>
            <a:ext cx="9097230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과거보다 </a:t>
            </a:r>
            <a:r>
              <a:rPr lang="en-US" altLang="ko-KR" sz="2300" b="1" dirty="0">
                <a:solidFill>
                  <a:srgbClr val="127CEA"/>
                </a:solidFill>
              </a:rPr>
              <a:t>2030 </a:t>
            </a:r>
            <a:r>
              <a:rPr lang="ko-KR" altLang="en-US" sz="2300" b="1" dirty="0">
                <a:solidFill>
                  <a:srgbClr val="127CEA"/>
                </a:solidFill>
              </a:rPr>
              <a:t>세대가 건강관리에 관심을 갖게 된 원인은 무엇일까 </a:t>
            </a:r>
            <a:r>
              <a:rPr lang="en-US" altLang="ko-KR" sz="2300" b="1" dirty="0">
                <a:solidFill>
                  <a:srgbClr val="127CEA"/>
                </a:solidFill>
              </a:rPr>
              <a:t>? 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940699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666FA4-8E37-4093-A522-8F30E115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1260752"/>
            <a:ext cx="15096936" cy="6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가설 선정 및 분석 목표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940699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666FA4-8E37-4093-A522-8F30E115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1260752"/>
            <a:ext cx="15096936" cy="6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16223C-A82C-4AAB-BD5C-2F56675B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23128368" descr="EMB00004a004613">
            <a:extLst>
              <a:ext uri="{FF2B5EF4-FFF2-40B4-BE49-F238E27FC236}">
                <a16:creationId xmlns:a16="http://schemas.microsoft.com/office/drawing/2014/main" id="{DFF687FC-DC33-46D4-AA88-2974F7D42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63" y="987077"/>
            <a:ext cx="8047210" cy="51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0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가설 선정 및 분석 목표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940699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666FA4-8E37-4093-A522-8F30E115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1260752"/>
            <a:ext cx="15096936" cy="6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077451-B87A-4C07-99B5-7B8659028F75}"/>
              </a:ext>
            </a:extLst>
          </p:cNvPr>
          <p:cNvSpPr/>
          <p:nvPr/>
        </p:nvSpPr>
        <p:spPr>
          <a:xfrm>
            <a:off x="1526064" y="2074994"/>
            <a:ext cx="909723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rgbClr val="127CEA"/>
                </a:solidFill>
              </a:rPr>
              <a:t>2030 </a:t>
            </a:r>
            <a:r>
              <a:rPr lang="ko-KR" altLang="en-US" sz="2000" b="1" dirty="0">
                <a:solidFill>
                  <a:srgbClr val="127CEA"/>
                </a:solidFill>
              </a:rPr>
              <a:t>세대의 질병을 앓고 있는 환자 </a:t>
            </a:r>
            <a:r>
              <a:rPr lang="ko-KR" altLang="en-US" sz="2000" b="1" dirty="0" err="1">
                <a:solidFill>
                  <a:srgbClr val="127CEA"/>
                </a:solidFill>
              </a:rPr>
              <a:t>유튜버에</a:t>
            </a:r>
            <a:r>
              <a:rPr lang="ko-KR" altLang="en-US" sz="2000" b="1" dirty="0">
                <a:solidFill>
                  <a:srgbClr val="127CEA"/>
                </a:solidFill>
              </a:rPr>
              <a:t> 대한 관심은 </a:t>
            </a:r>
            <a:endParaRPr lang="en-US" altLang="ko-KR" sz="2000" b="1" dirty="0">
              <a:solidFill>
                <a:srgbClr val="127CE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2030 </a:t>
            </a:r>
            <a:r>
              <a:rPr lang="ko-KR" altLang="en-US" sz="2000" b="1" dirty="0">
                <a:solidFill>
                  <a:srgbClr val="127CEA"/>
                </a:solidFill>
              </a:rPr>
              <a:t>세대의 건강에 대한 관심과 양의 상관관계를 보일 것 이다</a:t>
            </a:r>
            <a:r>
              <a:rPr lang="en-US" altLang="ko-KR" sz="2000" b="1" dirty="0">
                <a:solidFill>
                  <a:srgbClr val="127CEA"/>
                </a:solidFill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E086B7-C84D-4FA0-8AC4-A0BFD848328A}"/>
              </a:ext>
            </a:extLst>
          </p:cNvPr>
          <p:cNvSpPr/>
          <p:nvPr/>
        </p:nvSpPr>
        <p:spPr>
          <a:xfrm>
            <a:off x="1547385" y="4009079"/>
            <a:ext cx="909723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2. 2030 </a:t>
            </a:r>
            <a:r>
              <a:rPr lang="ko-KR" altLang="en-US" sz="2000" b="1" dirty="0">
                <a:solidFill>
                  <a:srgbClr val="127CEA"/>
                </a:solidFill>
              </a:rPr>
              <a:t>세대의 건강검진에 대한 관심은 </a:t>
            </a:r>
            <a:endParaRPr lang="en-US" altLang="ko-KR" sz="2000" b="1" dirty="0">
              <a:solidFill>
                <a:srgbClr val="127CE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2030 </a:t>
            </a:r>
            <a:r>
              <a:rPr lang="ko-KR" altLang="en-US" sz="2000" b="1" dirty="0">
                <a:solidFill>
                  <a:srgbClr val="127CEA"/>
                </a:solidFill>
              </a:rPr>
              <a:t>세대의 건강에 대한 관심과 양의 상관관계를 보일 것 이다</a:t>
            </a:r>
            <a:r>
              <a:rPr lang="en-US" altLang="ko-KR" sz="2000" b="1" dirty="0">
                <a:solidFill>
                  <a:srgbClr val="127CE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4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수집 과정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C1B7C3-5E9C-4C54-AD7F-D82A3FCE5884}"/>
              </a:ext>
            </a:extLst>
          </p:cNvPr>
          <p:cNvSpPr/>
          <p:nvPr/>
        </p:nvSpPr>
        <p:spPr>
          <a:xfrm>
            <a:off x="1526064" y="3665016"/>
            <a:ext cx="9097230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기간 </a:t>
            </a:r>
            <a:r>
              <a:rPr lang="en-US" altLang="ko-KR" sz="2300" b="1" dirty="0">
                <a:solidFill>
                  <a:srgbClr val="127CEA"/>
                </a:solidFill>
              </a:rPr>
              <a:t>: 2016</a:t>
            </a:r>
            <a:r>
              <a:rPr lang="ko-KR" altLang="en-US" sz="2300" b="1" dirty="0">
                <a:solidFill>
                  <a:srgbClr val="127CEA"/>
                </a:solidFill>
              </a:rPr>
              <a:t>년 </a:t>
            </a:r>
            <a:r>
              <a:rPr lang="en-US" altLang="ko-KR" sz="2300" b="1" dirty="0">
                <a:solidFill>
                  <a:srgbClr val="127CEA"/>
                </a:solidFill>
              </a:rPr>
              <a:t>1</a:t>
            </a:r>
            <a:r>
              <a:rPr lang="ko-KR" altLang="en-US" sz="2300" b="1" dirty="0">
                <a:solidFill>
                  <a:srgbClr val="127CEA"/>
                </a:solidFill>
              </a:rPr>
              <a:t>월 </a:t>
            </a:r>
            <a:r>
              <a:rPr lang="en-US" altLang="ko-KR" sz="2300" b="1" dirty="0">
                <a:solidFill>
                  <a:srgbClr val="127CEA"/>
                </a:solidFill>
              </a:rPr>
              <a:t>1</a:t>
            </a:r>
            <a:r>
              <a:rPr lang="ko-KR" altLang="en-US" sz="2300" b="1" dirty="0">
                <a:solidFill>
                  <a:srgbClr val="127CEA"/>
                </a:solidFill>
              </a:rPr>
              <a:t>일부터 </a:t>
            </a:r>
            <a:r>
              <a:rPr lang="en-US" altLang="ko-KR" sz="2300" b="1" dirty="0">
                <a:solidFill>
                  <a:srgbClr val="127CEA"/>
                </a:solidFill>
              </a:rPr>
              <a:t>2022</a:t>
            </a:r>
            <a:r>
              <a:rPr lang="ko-KR" altLang="en-US" sz="2300" b="1" dirty="0">
                <a:solidFill>
                  <a:srgbClr val="127CEA"/>
                </a:solidFill>
              </a:rPr>
              <a:t>년 </a:t>
            </a:r>
            <a:r>
              <a:rPr lang="en-US" altLang="ko-KR" sz="2300" b="1" dirty="0">
                <a:solidFill>
                  <a:srgbClr val="127CEA"/>
                </a:solidFill>
              </a:rPr>
              <a:t>5</a:t>
            </a:r>
            <a:r>
              <a:rPr lang="ko-KR" altLang="en-US" sz="2300" b="1" dirty="0">
                <a:solidFill>
                  <a:srgbClr val="127CEA"/>
                </a:solidFill>
              </a:rPr>
              <a:t>월 </a:t>
            </a:r>
            <a:r>
              <a:rPr lang="en-US" altLang="ko-KR" sz="2300" b="1" dirty="0">
                <a:solidFill>
                  <a:srgbClr val="127CEA"/>
                </a:solidFill>
              </a:rPr>
              <a:t>1</a:t>
            </a:r>
            <a:r>
              <a:rPr lang="ko-KR" altLang="en-US" sz="2300" b="1" dirty="0">
                <a:solidFill>
                  <a:srgbClr val="127CEA"/>
                </a:solidFill>
              </a:rPr>
              <a:t>일까지</a:t>
            </a:r>
            <a:endParaRPr lang="en-US" altLang="ko-KR" sz="2300" b="1" dirty="0">
              <a:solidFill>
                <a:srgbClr val="127CEA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940699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666FA4-8E37-4093-A522-8F30E115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1260752"/>
            <a:ext cx="15096936" cy="6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7FBF11-0DAC-4EF9-AEE7-E493117BB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76" y="2585199"/>
            <a:ext cx="3612652" cy="78387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A1E15D-DDE8-4A0A-B9E8-0B76290856F7}"/>
              </a:ext>
            </a:extLst>
          </p:cNvPr>
          <p:cNvSpPr/>
          <p:nvPr/>
        </p:nvSpPr>
        <p:spPr>
          <a:xfrm>
            <a:off x="1547385" y="4404163"/>
            <a:ext cx="9097230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127CEA"/>
                </a:solidFill>
              </a:rPr>
              <a:t>대상 </a:t>
            </a:r>
            <a:r>
              <a:rPr lang="en-US" altLang="ko-KR" sz="2300" b="1" dirty="0">
                <a:solidFill>
                  <a:srgbClr val="127CEA"/>
                </a:solidFill>
              </a:rPr>
              <a:t>: 19</a:t>
            </a:r>
            <a:r>
              <a:rPr lang="ko-KR" altLang="en-US" sz="2300" b="1" dirty="0">
                <a:solidFill>
                  <a:srgbClr val="127CEA"/>
                </a:solidFill>
              </a:rPr>
              <a:t>세부터 </a:t>
            </a:r>
            <a:r>
              <a:rPr lang="en-US" altLang="ko-KR" sz="2300" b="1" dirty="0">
                <a:solidFill>
                  <a:srgbClr val="127CEA"/>
                </a:solidFill>
              </a:rPr>
              <a:t>39</a:t>
            </a:r>
            <a:r>
              <a:rPr lang="ko-KR" altLang="en-US" sz="2300" b="1" dirty="0">
                <a:solidFill>
                  <a:srgbClr val="127CEA"/>
                </a:solidFill>
              </a:rPr>
              <a:t>세</a:t>
            </a:r>
            <a:endParaRPr lang="en-US" altLang="ko-KR" sz="2300" b="1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3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데이터 분석 과정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2DFACCE-FB59-48CF-AAEF-DC8F991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940699"/>
            <a:ext cx="16910554" cy="6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0201B-00EC-4483-8068-80CB44AE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55" y="708947"/>
            <a:ext cx="17248822" cy="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666FA4-8E37-4093-A522-8F30E115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1" y="1260752"/>
            <a:ext cx="15096936" cy="6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19819-22B2-4E4A-8D1C-083C128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65" y="13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EBE0-9B7B-4027-8D90-B3AE1F1F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BEC43C18-C925-41F2-AA4E-76440D36B214}"/>
              </a:ext>
            </a:extLst>
          </p:cNvPr>
          <p:cNvSpPr/>
          <p:nvPr/>
        </p:nvSpPr>
        <p:spPr>
          <a:xfrm flipH="1">
            <a:off x="2904487" y="1872389"/>
            <a:ext cx="2589667" cy="956159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</a:rPr>
              <a:t>수치형 독립변수</a:t>
            </a:r>
            <a:endParaRPr lang="en-US" altLang="ko-KR" sz="2000" b="1" dirty="0">
              <a:solidFill>
                <a:srgbClr val="127CEA"/>
              </a:solidFill>
            </a:endParaRP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FD1F29C4-C28F-4902-9106-BF386BD3E258}"/>
              </a:ext>
            </a:extLst>
          </p:cNvPr>
          <p:cNvSpPr/>
          <p:nvPr/>
        </p:nvSpPr>
        <p:spPr>
          <a:xfrm flipH="1">
            <a:off x="4533350" y="4287060"/>
            <a:ext cx="3194575" cy="956159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선형회귀분석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137">
            <a:extLst>
              <a:ext uri="{FF2B5EF4-FFF2-40B4-BE49-F238E27FC236}">
                <a16:creationId xmlns:a16="http://schemas.microsoft.com/office/drawing/2014/main" id="{C2DDCE96-3017-4A28-83AE-6A0C30FB95EA}"/>
              </a:ext>
            </a:extLst>
          </p:cNvPr>
          <p:cNvSpPr/>
          <p:nvPr/>
        </p:nvSpPr>
        <p:spPr>
          <a:xfrm flipH="1">
            <a:off x="6697846" y="1878067"/>
            <a:ext cx="2589667" cy="956159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</a:rPr>
              <a:t>수치형 종속변수</a:t>
            </a:r>
            <a:endParaRPr lang="en-US" altLang="ko-KR" sz="2000" b="1" dirty="0">
              <a:solidFill>
                <a:srgbClr val="127CEA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C5A104-B64E-4E0F-882B-2E38C9102224}"/>
              </a:ext>
            </a:extLst>
          </p:cNvPr>
          <p:cNvSpPr/>
          <p:nvPr/>
        </p:nvSpPr>
        <p:spPr>
          <a:xfrm>
            <a:off x="1547384" y="1848002"/>
            <a:ext cx="909723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127CEA"/>
                </a:solidFill>
              </a:rPr>
              <a:t>+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9FDDB2B-F989-4A69-B17B-F5EA925FE51D}"/>
              </a:ext>
            </a:extLst>
          </p:cNvPr>
          <p:cNvSpPr/>
          <p:nvPr/>
        </p:nvSpPr>
        <p:spPr>
          <a:xfrm>
            <a:off x="5554137" y="3123133"/>
            <a:ext cx="1091818" cy="896720"/>
          </a:xfrm>
          <a:prstGeom prst="downArrow">
            <a:avLst/>
          </a:prstGeom>
          <a:solidFill>
            <a:srgbClr val="A5D5E9"/>
          </a:solidFill>
          <a:ln>
            <a:solidFill>
              <a:srgbClr val="A5D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09016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638</Words>
  <Application>Microsoft Office PowerPoint</Application>
  <PresentationFormat>와이드스크린</PresentationFormat>
  <Paragraphs>119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PC</cp:lastModifiedBy>
  <cp:revision>39</cp:revision>
  <dcterms:created xsi:type="dcterms:W3CDTF">2022-02-20T14:27:04Z</dcterms:created>
  <dcterms:modified xsi:type="dcterms:W3CDTF">2022-06-02T02:51:33Z</dcterms:modified>
</cp:coreProperties>
</file>