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55BD-6C28-684E-BF74-7D3381BE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DEFC-8507-464F-84EC-FD85E8D23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14F1-E22A-E644-B3D5-9B17D67D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050F-2AE1-2B46-97FE-868E04D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3FAE-EE6C-3443-A673-F5A7D629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56CF-351A-2442-B3F0-0C61F79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403D9-7196-E04A-A5EC-8A588B0E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59B8-C2F9-ED43-9B15-B844627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8A0B-558B-F74F-9BFE-90E21FAB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61C0-4A25-9446-A084-B396C147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FAE67-A1AD-BE49-A902-12041934E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F9F8B-BE8D-424C-BEA9-C0C345FE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2696-72D2-BC4C-9D79-67EF53A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8B6C-C2C8-B847-9E2B-5D40E2CC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C6C0-CFDF-D248-BCD7-F3001AD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668-FA45-CD47-8519-1411787D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8E80-F648-3E48-B1FC-51E53AB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1867-FB6C-CC49-A88E-1F8C617D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AEFE-2110-224B-A710-36B0A60A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F0F3-606E-ED47-B300-A3DE13A4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DD14-141B-6C4B-B4A2-9B961F6D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2346-D143-E54B-AA0D-FCA624A5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C73F-CD2C-644F-B198-B6F26DD3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CAC7-A949-F740-9AA4-7EB4497F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403F-228A-E440-B872-AE579AC4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0302-D1D3-8D4A-AFF8-3FE88E5F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C2D7-AB63-5C4B-8FBC-29933DBCD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FBC0-2797-0742-B654-995C0CAF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AA971-B334-874F-866A-7EBC6F48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A07B4-B81D-FD4C-B633-F6BE5132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EB5D0-61E7-8742-8126-92F3462D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715-7CB9-B448-9014-37B9F0F5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4CBE-FB77-6C4A-B1A4-B0DC29D8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2A80-D947-E14F-A306-F01C094D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1DBD8-8077-084D-A241-FF35D2641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F1503-8914-B74F-9F89-358059272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8C839-FF1B-964F-96F7-69BE7FF2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AAAB8-264C-054F-82EC-7107C575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7F725-C62D-1744-9606-6A9AA117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D6F7-327B-7A41-B4B4-75630CF9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B5B67-B9F1-154D-91D5-B70354CB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DC4DD-A621-D645-9A29-21A2CA4C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C80E6-A497-8B40-AE2B-2E5CCE21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5F4B0-8ED4-8041-BFFA-A6AA96B1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F74A-27E6-5E4E-91F0-EB3D260F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F47B-C5A1-8D46-95B8-83D933B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6938-6DFB-944D-82FE-0D557AA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EFBD-2E08-3345-BB01-7E2DC30B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D99A6-979C-D541-A3A9-8AAA4771C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F30F-1B23-CA4C-80E9-5D703D72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4B3E3-CC02-524E-86B0-EC2BB42F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D30D-2C61-D049-A122-CCBA62A9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1748-C0D5-B24B-9D51-CB3E34C5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A90D7-75CB-3B44-AAA7-B91F3F1B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988B-9169-1641-BCE5-5E30FCDE1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47F52-9164-3F46-A633-DBDB4EEC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F33D-2353-594B-A612-2C79E990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DA460-CD20-654B-B497-2DEE76F5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F12B6-E7BA-CB4A-AFA3-F0300590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CD7E-2AE1-F045-9376-08B03AB9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153C-2126-2346-BE24-E55E36A03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0C2C-F0FF-6445-BCEC-46B7FF430942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FB2-0F2F-DE47-8896-56D8129ED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8C22-4B18-B043-BE30-E2487B79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4592-6694-B64E-8A5F-A113762C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753501-BEC6-624E-BB2F-E41E2E6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862B2-4E2D-1B41-A6C5-C69E80C0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callable- functions can be assigned to another variable </a:t>
            </a:r>
            <a:r>
              <a:rPr lang="en-US" i="1" dirty="0"/>
              <a:t>without</a:t>
            </a:r>
            <a:r>
              <a:rPr lang="en-US" dirty="0"/>
              <a:t> wrapping them</a:t>
            </a:r>
          </a:p>
          <a:p>
            <a:r>
              <a:rPr lang="en-US" i="1" dirty="0" err="1"/>
              <a:t>i.e</a:t>
            </a:r>
            <a:endParaRPr lang="en-US" i="1" dirty="0"/>
          </a:p>
          <a:p>
            <a:pPr lvl="1"/>
            <a:r>
              <a:rPr lang="en-US" dirty="0" err="1">
                <a:latin typeface="Input Mono Condensed" panose="02000509020000090004" pitchFamily="49" charset="0"/>
                <a:cs typeface="Mongolian Baiti" panose="03000500000000000000" pitchFamily="66" charset="0"/>
              </a:rPr>
              <a:t>const</a:t>
            </a:r>
            <a:r>
              <a:rPr lang="en-US" dirty="0">
                <a:latin typeface="Input Mono Condensed" panose="02000509020000090004" pitchFamily="49" charset="0"/>
                <a:cs typeface="Mongolian Baiti" panose="03000500000000000000" pitchFamily="66" charset="0"/>
              </a:rPr>
              <a:t> hi = name =&gt; `Hi ${name}`; </a:t>
            </a:r>
            <a:br>
              <a:rPr lang="en-US" dirty="0">
                <a:latin typeface="Input Mono Condensed" panose="02000509020000090004" pitchFamily="49" charset="0"/>
                <a:cs typeface="Mongolian Baiti" panose="03000500000000000000" pitchFamily="66" charset="0"/>
              </a:rPr>
            </a:br>
            <a:r>
              <a:rPr lang="en-US" dirty="0" err="1">
                <a:latin typeface="Input Mono Condensed" panose="02000509020000090004" pitchFamily="49" charset="0"/>
                <a:cs typeface="Mongolian Baiti" panose="03000500000000000000" pitchFamily="66" charset="0"/>
              </a:rPr>
              <a:t>const</a:t>
            </a:r>
            <a:r>
              <a:rPr lang="en-US" dirty="0">
                <a:latin typeface="Input Mono Condensed" panose="02000509020000090004" pitchFamily="49" charset="0"/>
                <a:cs typeface="Mongolian Baiti" panose="03000500000000000000" pitchFamily="66" charset="0"/>
              </a:rPr>
              <a:t> greeting = name =&gt; hi(name);</a:t>
            </a:r>
          </a:p>
          <a:p>
            <a:pPr lvl="1"/>
            <a:r>
              <a:rPr lang="en-US" sz="2800" i="1" dirty="0"/>
              <a:t>Becomes</a:t>
            </a:r>
          </a:p>
          <a:p>
            <a:pPr lvl="1"/>
            <a:r>
              <a:rPr lang="en-US" dirty="0" err="1">
                <a:latin typeface="Input Mono Condensed" panose="02000509020000090004" pitchFamily="49" charset="0"/>
                <a:cs typeface="Mongolian Baiti" panose="03000500000000000000" pitchFamily="66" charset="0"/>
              </a:rPr>
              <a:t>const</a:t>
            </a:r>
            <a:r>
              <a:rPr lang="en-US" dirty="0">
                <a:latin typeface="Input Mono Condensed" panose="02000509020000090004" pitchFamily="49" charset="0"/>
                <a:cs typeface="Mongolian Baiti" panose="03000500000000000000" pitchFamily="66" charset="0"/>
              </a:rPr>
              <a:t> hi = name =&gt; `Hi ${name}`;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greeting = hi;</a:t>
            </a:r>
            <a:endParaRPr lang="en-US" dirty="0">
              <a:latin typeface="Input Mono Condensed" panose="02000509020000090004" pitchFamily="49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3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E3A5-9220-9A40-8C34-FC7FD03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first 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CE49-3A90-5149-A8B2-971937AF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Less duplication, less to maintain- if you can pass a function around without needing to wrap it, then you can change the parameters it takes without having to modify every place that it’s passed. Only where it’s called.</a:t>
            </a:r>
          </a:p>
          <a:p>
            <a:r>
              <a:rPr lang="en-US" i="1" dirty="0" err="1"/>
              <a:t>i.e</a:t>
            </a:r>
            <a:endParaRPr lang="en-US" i="1" dirty="0"/>
          </a:p>
          <a:p>
            <a:pPr lvl="1"/>
            <a:r>
              <a:rPr lang="en-US" dirty="0"/>
              <a:t>To change the </a:t>
            </a:r>
            <a:r>
              <a:rPr lang="en-US" dirty="0" err="1"/>
              <a:t>signiature</a:t>
            </a:r>
            <a:r>
              <a:rPr lang="en-US" dirty="0"/>
              <a:t> of </a:t>
            </a:r>
            <a:r>
              <a:rPr lang="en-US" i="1" dirty="0" err="1"/>
              <a:t>renderPost</a:t>
            </a:r>
            <a:endParaRPr lang="en-US" dirty="0"/>
          </a:p>
          <a:p>
            <a:pPr lvl="1"/>
            <a:r>
              <a:rPr lang="en-US" dirty="0" err="1">
                <a:latin typeface="Input Mono Condensed" panose="02000509020000090004" pitchFamily="49" charset="0"/>
              </a:rPr>
              <a:t>httpGet</a:t>
            </a:r>
            <a:r>
              <a:rPr lang="en-US" dirty="0">
                <a:latin typeface="Input Mono Condensed" panose="02000509020000090004" pitchFamily="49" charset="0"/>
              </a:rPr>
              <a:t>('/post/2', </a:t>
            </a:r>
            <a:r>
              <a:rPr lang="en-US" dirty="0" err="1">
                <a:latin typeface="Input Mono Condensed" panose="02000509020000090004" pitchFamily="49" charset="0"/>
              </a:rPr>
              <a:t>json</a:t>
            </a:r>
            <a:r>
              <a:rPr lang="en-US" dirty="0">
                <a:latin typeface="Input Mono Condensed" panose="02000509020000090004" pitchFamily="49" charset="0"/>
              </a:rPr>
              <a:t> =&gt; </a:t>
            </a:r>
            <a:r>
              <a:rPr lang="en-US" dirty="0" err="1">
                <a:latin typeface="Input Mono Condensed" panose="02000509020000090004" pitchFamily="49" charset="0"/>
              </a:rPr>
              <a:t>renderPost</a:t>
            </a:r>
            <a:r>
              <a:rPr lang="en-US" dirty="0">
                <a:latin typeface="Input Mono Condensed" panose="02000509020000090004" pitchFamily="49" charset="0"/>
              </a:rPr>
              <a:t>(</a:t>
            </a:r>
            <a:r>
              <a:rPr lang="en-US" dirty="0" err="1">
                <a:latin typeface="Input Mono Condensed" panose="02000509020000090004" pitchFamily="49" charset="0"/>
              </a:rPr>
              <a:t>json</a:t>
            </a:r>
            <a:r>
              <a:rPr lang="en-US" dirty="0">
                <a:latin typeface="Input Mono Condensed" panose="02000509020000090004" pitchFamily="49" charset="0"/>
              </a:rPr>
              <a:t>));</a:t>
            </a:r>
          </a:p>
          <a:p>
            <a:pPr lvl="1"/>
            <a:r>
              <a:rPr lang="en-US" dirty="0"/>
              <a:t>You’d have to change this wrapper to </a:t>
            </a:r>
          </a:p>
          <a:p>
            <a:pPr lvl="1"/>
            <a:r>
              <a:rPr lang="de" dirty="0" err="1">
                <a:latin typeface="Input Mono Condensed" panose="02000509020000090004" pitchFamily="49" charset="0"/>
              </a:rPr>
              <a:t>httpGet</a:t>
            </a:r>
            <a:r>
              <a:rPr lang="de" dirty="0">
                <a:latin typeface="Input Mono Condensed" panose="02000509020000090004" pitchFamily="49" charset="0"/>
              </a:rPr>
              <a:t>('/</a:t>
            </a:r>
            <a:r>
              <a:rPr lang="de" dirty="0" err="1">
                <a:latin typeface="Input Mono Condensed" panose="02000509020000090004" pitchFamily="49" charset="0"/>
              </a:rPr>
              <a:t>post</a:t>
            </a:r>
            <a:r>
              <a:rPr lang="de" dirty="0">
                <a:latin typeface="Input Mono Condensed" panose="02000509020000090004" pitchFamily="49" charset="0"/>
              </a:rPr>
              <a:t>/2', (</a:t>
            </a:r>
            <a:r>
              <a:rPr lang="de" dirty="0" err="1">
                <a:latin typeface="Input Mono Condensed" panose="02000509020000090004" pitchFamily="49" charset="0"/>
              </a:rPr>
              <a:t>json</a:t>
            </a:r>
            <a:r>
              <a:rPr lang="de" dirty="0">
                <a:latin typeface="Input Mono Condensed" panose="02000509020000090004" pitchFamily="49" charset="0"/>
              </a:rPr>
              <a:t>, </a:t>
            </a:r>
            <a:r>
              <a:rPr lang="de" dirty="0" err="1">
                <a:latin typeface="Input Mono Condensed" panose="02000509020000090004" pitchFamily="49" charset="0"/>
              </a:rPr>
              <a:t>err</a:t>
            </a:r>
            <a:r>
              <a:rPr lang="de" dirty="0">
                <a:latin typeface="Input Mono Condensed" panose="02000509020000090004" pitchFamily="49" charset="0"/>
              </a:rPr>
              <a:t>) =&gt; </a:t>
            </a:r>
            <a:r>
              <a:rPr lang="de" dirty="0" err="1">
                <a:latin typeface="Input Mono Condensed" panose="02000509020000090004" pitchFamily="49" charset="0"/>
              </a:rPr>
              <a:t>renderPost</a:t>
            </a:r>
            <a:r>
              <a:rPr lang="de" dirty="0">
                <a:latin typeface="Input Mono Condensed" panose="02000509020000090004" pitchFamily="49" charset="0"/>
              </a:rPr>
              <a:t>(</a:t>
            </a:r>
            <a:r>
              <a:rPr lang="de" dirty="0" err="1">
                <a:latin typeface="Input Mono Condensed" panose="02000509020000090004" pitchFamily="49" charset="0"/>
              </a:rPr>
              <a:t>json</a:t>
            </a:r>
            <a:r>
              <a:rPr lang="de" dirty="0">
                <a:latin typeface="Input Mono Condensed" panose="02000509020000090004" pitchFamily="49" charset="0"/>
              </a:rPr>
              <a:t>, </a:t>
            </a:r>
            <a:r>
              <a:rPr lang="de" dirty="0" err="1">
                <a:latin typeface="Input Mono Condensed" panose="02000509020000090004" pitchFamily="49" charset="0"/>
              </a:rPr>
              <a:t>err</a:t>
            </a:r>
            <a:r>
              <a:rPr lang="de" dirty="0">
                <a:latin typeface="Input Mono Condensed" panose="02000509020000090004" pitchFamily="49" charset="0"/>
              </a:rPr>
              <a:t>));</a:t>
            </a:r>
          </a:p>
          <a:p>
            <a:pPr lvl="1"/>
            <a:r>
              <a:rPr lang="de" dirty="0" err="1"/>
              <a:t>Unless</a:t>
            </a:r>
            <a:r>
              <a:rPr lang="de" dirty="0"/>
              <a:t> </a:t>
            </a:r>
            <a:r>
              <a:rPr lang="de" dirty="0" err="1"/>
              <a:t>you</a:t>
            </a:r>
            <a:r>
              <a:rPr lang="de" dirty="0"/>
              <a:t> </a:t>
            </a:r>
            <a:r>
              <a:rPr lang="de" dirty="0" err="1"/>
              <a:t>didn‘t</a:t>
            </a:r>
            <a:r>
              <a:rPr lang="de" dirty="0"/>
              <a:t> </a:t>
            </a:r>
            <a:r>
              <a:rPr lang="de" dirty="0" err="1"/>
              <a:t>use</a:t>
            </a:r>
            <a:r>
              <a:rPr lang="de" dirty="0"/>
              <a:t> a </a:t>
            </a:r>
            <a:r>
              <a:rPr lang="de" dirty="0" err="1"/>
              <a:t>wrapper</a:t>
            </a:r>
            <a:r>
              <a:rPr lang="de" dirty="0"/>
              <a:t> at all</a:t>
            </a:r>
          </a:p>
          <a:p>
            <a:pPr lvl="1"/>
            <a:r>
              <a:rPr lang="en-US" dirty="0" err="1">
                <a:latin typeface="Input Mono Condensed" panose="02000509020000090004" pitchFamily="49" charset="0"/>
              </a:rPr>
              <a:t>httpGet</a:t>
            </a:r>
            <a:r>
              <a:rPr lang="en-US" dirty="0">
                <a:latin typeface="Input Mono Condensed" panose="02000509020000090004" pitchFamily="49" charset="0"/>
              </a:rPr>
              <a:t>('/post/2', </a:t>
            </a:r>
            <a:r>
              <a:rPr lang="en-US" dirty="0" err="1">
                <a:latin typeface="Input Mono Condensed" panose="02000509020000090004" pitchFamily="49" charset="0"/>
              </a:rPr>
              <a:t>renderPost</a:t>
            </a:r>
            <a:r>
              <a:rPr lang="en-US" dirty="0">
                <a:latin typeface="Input Mono Condensed" panose="0200050902000009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906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FE14-B06E-5046-96BB-9E62DAC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first 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F394-945C-8A4C-B5A8-F4813055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function names are more reusable</a:t>
            </a:r>
          </a:p>
          <a:p>
            <a:r>
              <a:rPr lang="en-US" dirty="0" err="1"/>
              <a:t>i.e</a:t>
            </a:r>
            <a:endParaRPr lang="en-US" dirty="0"/>
          </a:p>
          <a:p>
            <a:pPr lvl="1"/>
            <a:r>
              <a:rPr lang="fr" dirty="0" err="1">
                <a:latin typeface="Input Mono Condensed" panose="02000509020000090004" pitchFamily="49" charset="0"/>
              </a:rPr>
              <a:t>const</a:t>
            </a:r>
            <a:r>
              <a:rPr lang="fr" dirty="0">
                <a:latin typeface="Input Mono Condensed" panose="02000509020000090004" pitchFamily="49" charset="0"/>
              </a:rPr>
              <a:t> </a:t>
            </a:r>
            <a:r>
              <a:rPr lang="fr" dirty="0" err="1">
                <a:latin typeface="Input Mono Condensed" panose="02000509020000090004" pitchFamily="49" charset="0"/>
              </a:rPr>
              <a:t>validArticles</a:t>
            </a:r>
            <a:r>
              <a:rPr lang="fr" dirty="0">
                <a:latin typeface="Input Mono Condensed" panose="02000509020000090004" pitchFamily="49" charset="0"/>
              </a:rPr>
              <a:t> = articles =&gt; </a:t>
            </a:r>
            <a:r>
              <a:rPr lang="fr" dirty="0" err="1">
                <a:latin typeface="Input Mono Condensed" panose="02000509020000090004" pitchFamily="49" charset="0"/>
              </a:rPr>
              <a:t>articles.filter</a:t>
            </a:r>
            <a:r>
              <a:rPr lang="fr" dirty="0">
                <a:latin typeface="Input Mono Condensed" panose="02000509020000090004" pitchFamily="49" charset="0"/>
              </a:rPr>
              <a:t>(article =&gt; article !== </a:t>
            </a:r>
            <a:r>
              <a:rPr lang="fr" dirty="0" err="1">
                <a:latin typeface="Input Mono Condensed" panose="02000509020000090004" pitchFamily="49" charset="0"/>
              </a:rPr>
              <a:t>null</a:t>
            </a:r>
            <a:r>
              <a:rPr lang="fr" dirty="0">
                <a:latin typeface="Input Mono Condensed" panose="02000509020000090004" pitchFamily="49" charset="0"/>
              </a:rPr>
              <a:t> &amp;&amp; article !== </a:t>
            </a:r>
            <a:r>
              <a:rPr lang="fr" dirty="0" err="1">
                <a:latin typeface="Input Mono Condensed" panose="02000509020000090004" pitchFamily="49" charset="0"/>
              </a:rPr>
              <a:t>undefined</a:t>
            </a:r>
            <a:r>
              <a:rPr lang="fr" dirty="0">
                <a:latin typeface="Input Mono Condensed" panose="02000509020000090004" pitchFamily="49" charset="0"/>
              </a:rPr>
              <a:t>)</a:t>
            </a:r>
          </a:p>
          <a:p>
            <a:pPr lvl="1"/>
            <a:r>
              <a:rPr lang="en-US" dirty="0"/>
              <a:t>V</a:t>
            </a:r>
            <a:r>
              <a:rPr lang="fr" dirty="0"/>
              <a:t>s</a:t>
            </a:r>
          </a:p>
          <a:p>
            <a:pPr lvl="1"/>
            <a:r>
              <a:rPr lang="en-US" dirty="0" err="1">
                <a:latin typeface="Input Mono Condensed" panose="02000509020000090004" pitchFamily="49" charset="0"/>
              </a:rPr>
              <a:t>const</a:t>
            </a:r>
            <a:r>
              <a:rPr lang="en-US" dirty="0">
                <a:latin typeface="Input Mono Condensed" panose="02000509020000090004" pitchFamily="49" charset="0"/>
              </a:rPr>
              <a:t> compact = </a:t>
            </a:r>
            <a:r>
              <a:rPr lang="en-US" dirty="0" err="1">
                <a:latin typeface="Input Mono Condensed" panose="02000509020000090004" pitchFamily="49" charset="0"/>
              </a:rPr>
              <a:t>xs</a:t>
            </a:r>
            <a:r>
              <a:rPr lang="en-US" dirty="0">
                <a:latin typeface="Input Mono Condensed" panose="02000509020000090004" pitchFamily="49" charset="0"/>
              </a:rPr>
              <a:t> =&gt; </a:t>
            </a:r>
            <a:r>
              <a:rPr lang="en-US" dirty="0" err="1">
                <a:latin typeface="Input Mono Condensed" panose="02000509020000090004" pitchFamily="49" charset="0"/>
              </a:rPr>
              <a:t>xs.filter</a:t>
            </a:r>
            <a:r>
              <a:rPr lang="en-US" dirty="0">
                <a:latin typeface="Input Mono Condensed" panose="02000509020000090004" pitchFamily="49" charset="0"/>
              </a:rPr>
              <a:t>(x =&gt; x !== null &amp;&amp; x !== undefined);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6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B0E2-6AF6-E544-9278-8603BD8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</a:t>
            </a:r>
            <a:r>
              <a:rPr lang="en-US" dirty="0">
                <a:latin typeface="Input Mono Condensed" panose="02000509020000090004" pitchFamily="49" charset="0"/>
              </a:rPr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CA9A-DAB1-9C4E-85FF-BFE826F0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an underlying function uses this and we call it first class, we are subject to this leaky abstraction's wrath.</a:t>
            </a:r>
          </a:p>
          <a:p>
            <a:r>
              <a:rPr lang="en-US" dirty="0"/>
              <a:t>When you assign a variable to a function from a complex object (</a:t>
            </a:r>
            <a:r>
              <a:rPr lang="en-US" dirty="0" err="1"/>
              <a:t>i.e</a:t>
            </a:r>
            <a:r>
              <a:rPr lang="en-US" dirty="0"/>
              <a:t> `</a:t>
            </a:r>
            <a:r>
              <a:rPr lang="en-US" dirty="0" err="1">
                <a:latin typeface="Input Mono Condensed" panose="02000509020000090004" pitchFamily="49" charset="0"/>
              </a:rPr>
              <a:t>var</a:t>
            </a:r>
            <a:r>
              <a:rPr lang="en-US" dirty="0">
                <a:latin typeface="Input Mono Condensed" panose="02000509020000090004" pitchFamily="49" charset="0"/>
              </a:rPr>
              <a:t> x = </a:t>
            </a:r>
            <a:r>
              <a:rPr lang="en-US" dirty="0" err="1">
                <a:latin typeface="Input Mono Condensed" panose="02000509020000090004" pitchFamily="49" charset="0"/>
              </a:rPr>
              <a:t>Db.save</a:t>
            </a:r>
            <a:r>
              <a:rPr lang="en-US" dirty="0"/>
              <a:t>`) you copy the function signature, but not necessarily the relationship between that function and it’s parent object.</a:t>
            </a:r>
          </a:p>
          <a:p>
            <a:r>
              <a:rPr lang="en-US" dirty="0"/>
              <a:t>Use `</a:t>
            </a:r>
            <a:r>
              <a:rPr lang="en-US" dirty="0">
                <a:latin typeface="Input Mono Condensed" panose="02000509020000090004" pitchFamily="49" charset="0"/>
              </a:rPr>
              <a:t>.bind(parent)` </a:t>
            </a:r>
            <a:r>
              <a:rPr lang="en-US" dirty="0"/>
              <a:t>to restore that relationship</a:t>
            </a:r>
          </a:p>
          <a:p>
            <a:r>
              <a:rPr lang="en-US" dirty="0"/>
              <a:t>Remember to bind functions from complex objects because they may rely on this</a:t>
            </a:r>
          </a:p>
          <a:p>
            <a:r>
              <a:rPr lang="en-US" dirty="0" err="1"/>
              <a:t>i.e</a:t>
            </a:r>
            <a:endParaRPr lang="en-US" dirty="0"/>
          </a:p>
          <a:p>
            <a:pPr lvl="1"/>
            <a:r>
              <a:rPr lang="en-US" dirty="0" err="1">
                <a:latin typeface="Input Mono Condensed" panose="02000509020000090004" pitchFamily="49" charset="0"/>
              </a:rPr>
              <a:t>var</a:t>
            </a:r>
            <a:r>
              <a:rPr lang="en-US" dirty="0">
                <a:latin typeface="Input Mono Condensed" panose="02000509020000090004" pitchFamily="49" charset="0"/>
              </a:rPr>
              <a:t> x = </a:t>
            </a:r>
            <a:r>
              <a:rPr lang="en-US" dirty="0" err="1">
                <a:latin typeface="Input Mono Condensed" panose="02000509020000090004" pitchFamily="49" charset="0"/>
              </a:rPr>
              <a:t>Db.save.bind</a:t>
            </a:r>
            <a:r>
              <a:rPr lang="en-US" dirty="0">
                <a:latin typeface="Input Mono Condensed" panose="02000509020000090004" pitchFamily="49" charset="0"/>
              </a:rPr>
              <a:t>(Db)</a:t>
            </a:r>
          </a:p>
        </p:txBody>
      </p:sp>
    </p:spTree>
    <p:extLst>
      <p:ext uri="{BB962C8B-B14F-4D97-AF65-F5344CB8AC3E}">
        <p14:creationId xmlns:p14="http://schemas.microsoft.com/office/powerpoint/2010/main" val="4497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298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Input Mono Condensed</vt:lpstr>
      <vt:lpstr>Office Theme</vt:lpstr>
      <vt:lpstr>First class functions</vt:lpstr>
      <vt:lpstr>Why first class functions</vt:lpstr>
      <vt:lpstr>Why first class functions</vt:lpstr>
      <vt:lpstr>be aware of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are callable</dc:title>
  <dc:creator>Mattsi Jansky</dc:creator>
  <cp:lastModifiedBy>Mattsi Jansky</cp:lastModifiedBy>
  <cp:revision>4</cp:revision>
  <dcterms:created xsi:type="dcterms:W3CDTF">2019-03-08T13:26:50Z</dcterms:created>
  <dcterms:modified xsi:type="dcterms:W3CDTF">2019-03-10T17:24:26Z</dcterms:modified>
</cp:coreProperties>
</file>