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D360-68AA-403F-B0C1-0B9165072594}" type="datetimeFigureOut">
              <a:rPr lang="ko-KR" altLang="en-US" smtClean="0"/>
              <a:pPr/>
              <a:t>2013-06-30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1BC7-CC08-4CEA-9DE4-A866335B9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V1</a:t>
            </a:r>
            <a:endParaRPr lang="ko-KR" altLang="en-US" dirty="0"/>
          </a:p>
        </p:txBody>
      </p:sp>
      <p:pic>
        <p:nvPicPr>
          <p:cNvPr id="3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132857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7" descr="icon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147" y="2132856"/>
            <a:ext cx="679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6"/>
          <p:cNvGrpSpPr>
            <a:grpSpLocks/>
          </p:cNvGrpSpPr>
          <p:nvPr/>
        </p:nvGrpSpPr>
        <p:grpSpPr bwMode="auto">
          <a:xfrm>
            <a:off x="1375569" y="2152278"/>
            <a:ext cx="892175" cy="628650"/>
            <a:chOff x="1428750" y="4286250"/>
            <a:chExt cx="892175" cy="628650"/>
          </a:xfrm>
        </p:grpSpPr>
        <p:pic>
          <p:nvPicPr>
            <p:cNvPr id="6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R1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6"/>
          <p:cNvGrpSpPr>
            <a:grpSpLocks/>
          </p:cNvGrpSpPr>
          <p:nvPr/>
        </p:nvGrpSpPr>
        <p:grpSpPr bwMode="auto">
          <a:xfrm>
            <a:off x="4255889" y="3232398"/>
            <a:ext cx="892175" cy="628650"/>
            <a:chOff x="1428750" y="4286250"/>
            <a:chExt cx="892175" cy="628650"/>
          </a:xfrm>
        </p:grpSpPr>
        <p:pic>
          <p:nvPicPr>
            <p:cNvPr id="9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R2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6"/>
          <p:cNvGrpSpPr>
            <a:grpSpLocks/>
          </p:cNvGrpSpPr>
          <p:nvPr/>
        </p:nvGrpSpPr>
        <p:grpSpPr bwMode="auto">
          <a:xfrm>
            <a:off x="7080949" y="3789040"/>
            <a:ext cx="892175" cy="628650"/>
            <a:chOff x="1428750" y="4286250"/>
            <a:chExt cx="892175" cy="628650"/>
          </a:xfrm>
        </p:grpSpPr>
        <p:pic>
          <p:nvPicPr>
            <p:cNvPr id="12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R3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1403648" y="3861048"/>
            <a:ext cx="892175" cy="628650"/>
            <a:chOff x="1428750" y="4286250"/>
            <a:chExt cx="892175" cy="628650"/>
          </a:xfrm>
        </p:grpSpPr>
        <p:pic>
          <p:nvPicPr>
            <p:cNvPr id="15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R4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24"/>
          <p:cNvGrpSpPr>
            <a:grpSpLocks/>
          </p:cNvGrpSpPr>
          <p:nvPr/>
        </p:nvGrpSpPr>
        <p:grpSpPr bwMode="auto">
          <a:xfrm>
            <a:off x="3131840" y="5408959"/>
            <a:ext cx="914400" cy="468313"/>
            <a:chOff x="3214688" y="5500688"/>
            <a:chExt cx="914400" cy="468312"/>
          </a:xfrm>
        </p:grpSpPr>
        <p:pic>
          <p:nvPicPr>
            <p:cNvPr id="18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SW2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24"/>
          <p:cNvGrpSpPr>
            <a:grpSpLocks/>
          </p:cNvGrpSpPr>
          <p:nvPr/>
        </p:nvGrpSpPr>
        <p:grpSpPr bwMode="auto">
          <a:xfrm>
            <a:off x="5148064" y="5372694"/>
            <a:ext cx="914400" cy="468313"/>
            <a:chOff x="3214688" y="5500688"/>
            <a:chExt cx="914400" cy="468312"/>
          </a:xfrm>
        </p:grpSpPr>
        <p:pic>
          <p:nvPicPr>
            <p:cNvPr id="21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SW1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24"/>
          <p:cNvGrpSpPr>
            <a:grpSpLocks/>
          </p:cNvGrpSpPr>
          <p:nvPr/>
        </p:nvGrpSpPr>
        <p:grpSpPr bwMode="auto">
          <a:xfrm>
            <a:off x="7058724" y="4976911"/>
            <a:ext cx="914400" cy="468313"/>
            <a:chOff x="3214688" y="5500688"/>
            <a:chExt cx="914400" cy="468312"/>
          </a:xfrm>
        </p:grpSpPr>
        <p:pic>
          <p:nvPicPr>
            <p:cNvPr id="24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15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SW3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24"/>
          <p:cNvGrpSpPr>
            <a:grpSpLocks/>
          </p:cNvGrpSpPr>
          <p:nvPr/>
        </p:nvGrpSpPr>
        <p:grpSpPr bwMode="auto">
          <a:xfrm>
            <a:off x="4233664" y="1124744"/>
            <a:ext cx="914400" cy="468313"/>
            <a:chOff x="3214688" y="5500688"/>
            <a:chExt cx="914400" cy="468312"/>
          </a:xfrm>
        </p:grpSpPr>
        <p:pic>
          <p:nvPicPr>
            <p:cNvPr id="28" name="Picture 25" descr="catalys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4688" y="5500688"/>
              <a:ext cx="914400" cy="46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3286125" y="5643563"/>
              <a:ext cx="570990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SW4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6"/>
          <p:cNvGrpSpPr>
            <a:grpSpLocks/>
          </p:cNvGrpSpPr>
          <p:nvPr/>
        </p:nvGrpSpPr>
        <p:grpSpPr bwMode="auto">
          <a:xfrm>
            <a:off x="4255889" y="4312518"/>
            <a:ext cx="892175" cy="628650"/>
            <a:chOff x="1428750" y="4286250"/>
            <a:chExt cx="892175" cy="628650"/>
          </a:xfrm>
        </p:grpSpPr>
        <p:pic>
          <p:nvPicPr>
            <p:cNvPr id="31" name="Picture 115" descr="router-gener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50" y="4286250"/>
              <a:ext cx="8921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643063" y="4572000"/>
              <a:ext cx="405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R5</a:t>
              </a:r>
              <a:endParaRPr kumimoji="0" lang="ko-KR" altLang="en-US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3" name="Picture 3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3541" y="6079951"/>
            <a:ext cx="70661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직선 연결선 33"/>
          <p:cNvCxnSpPr>
            <a:stCxn id="6" idx="3"/>
            <a:endCxn id="3" idx="1"/>
          </p:cNvCxnSpPr>
          <p:nvPr/>
        </p:nvCxnSpPr>
        <p:spPr>
          <a:xfrm flipV="1">
            <a:off x="2267744" y="2456893"/>
            <a:ext cx="1368152" cy="971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3"/>
            <a:endCxn id="4" idx="1"/>
          </p:cNvCxnSpPr>
          <p:nvPr/>
        </p:nvCxnSpPr>
        <p:spPr>
          <a:xfrm flipV="1">
            <a:off x="4315877" y="2456892"/>
            <a:ext cx="728270" cy="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8" idx="2"/>
            <a:endCxn id="9" idx="0"/>
          </p:cNvCxnSpPr>
          <p:nvPr/>
        </p:nvCxnSpPr>
        <p:spPr>
          <a:xfrm>
            <a:off x="4690864" y="1593057"/>
            <a:ext cx="11113" cy="163934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2"/>
            <a:endCxn id="31" idx="0"/>
          </p:cNvCxnSpPr>
          <p:nvPr/>
        </p:nvCxnSpPr>
        <p:spPr>
          <a:xfrm>
            <a:off x="4701977" y="3861048"/>
            <a:ext cx="0" cy="45147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9" idx="3"/>
            <a:endCxn id="12" idx="1"/>
          </p:cNvCxnSpPr>
          <p:nvPr/>
        </p:nvCxnSpPr>
        <p:spPr>
          <a:xfrm>
            <a:off x="5148064" y="3546723"/>
            <a:ext cx="1932885" cy="55664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9" idx="1"/>
            <a:endCxn id="15" idx="3"/>
          </p:cNvCxnSpPr>
          <p:nvPr/>
        </p:nvCxnSpPr>
        <p:spPr>
          <a:xfrm flipH="1">
            <a:off x="2295823" y="3546723"/>
            <a:ext cx="1960066" cy="62865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2" idx="2"/>
            <a:endCxn id="24" idx="0"/>
          </p:cNvCxnSpPr>
          <p:nvPr/>
        </p:nvCxnSpPr>
        <p:spPr>
          <a:xfrm flipH="1">
            <a:off x="7515924" y="4417690"/>
            <a:ext cx="11113" cy="559221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91880" y="5085184"/>
            <a:ext cx="2232248" cy="617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3" idx="0"/>
            <a:endCxn id="21" idx="2"/>
          </p:cNvCxnSpPr>
          <p:nvPr/>
        </p:nvCxnSpPr>
        <p:spPr>
          <a:xfrm flipV="1">
            <a:off x="5586847" y="5841007"/>
            <a:ext cx="18417" cy="23894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635896" y="5079009"/>
            <a:ext cx="0" cy="36621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5580112" y="5085184"/>
            <a:ext cx="0" cy="36621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99992" y="4869160"/>
            <a:ext cx="0" cy="21602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788024" y="4869160"/>
            <a:ext cx="0" cy="21602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92"/>
          <p:cNvSpPr txBox="1">
            <a:spLocks noChangeArrowheads="1"/>
          </p:cNvSpPr>
          <p:nvPr/>
        </p:nvSpPr>
        <p:spPr bwMode="auto">
          <a:xfrm>
            <a:off x="2339752" y="2492896"/>
            <a:ext cx="7575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VLAN_3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192"/>
          <p:cNvSpPr txBox="1">
            <a:spLocks noChangeArrowheads="1"/>
          </p:cNvSpPr>
          <p:nvPr/>
        </p:nvSpPr>
        <p:spPr bwMode="auto">
          <a:xfrm>
            <a:off x="3131840" y="4725144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VLAN_55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192"/>
          <p:cNvSpPr txBox="1">
            <a:spLocks noChangeArrowheads="1"/>
          </p:cNvSpPr>
          <p:nvPr/>
        </p:nvSpPr>
        <p:spPr bwMode="auto">
          <a:xfrm>
            <a:off x="5435084" y="4725144"/>
            <a:ext cx="937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VLAN_155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192"/>
          <p:cNvSpPr txBox="1">
            <a:spLocks noChangeArrowheads="1"/>
          </p:cNvSpPr>
          <p:nvPr/>
        </p:nvSpPr>
        <p:spPr bwMode="auto">
          <a:xfrm>
            <a:off x="7541076" y="4509120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VLAN_33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92"/>
          <p:cNvSpPr txBox="1">
            <a:spLocks noChangeArrowheads="1"/>
          </p:cNvSpPr>
          <p:nvPr/>
        </p:nvSpPr>
        <p:spPr bwMode="auto">
          <a:xfrm>
            <a:off x="3958436" y="1556792"/>
            <a:ext cx="7575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192"/>
          <p:cNvSpPr txBox="1">
            <a:spLocks noChangeArrowheads="1"/>
          </p:cNvSpPr>
          <p:nvPr/>
        </p:nvSpPr>
        <p:spPr bwMode="auto">
          <a:xfrm>
            <a:off x="5868144" y="5949280"/>
            <a:ext cx="937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VLAN_155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1691680" y="3501008"/>
            <a:ext cx="5904656" cy="1211014"/>
          </a:xfrm>
          <a:prstGeom prst="ellipse">
            <a:avLst/>
          </a:prstGeom>
          <a:noFill/>
          <a:ln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81"/>
          <p:cNvSpPr/>
          <p:nvPr/>
        </p:nvSpPr>
        <p:spPr bwMode="auto">
          <a:xfrm>
            <a:off x="3347864" y="4725144"/>
            <a:ext cx="2815158" cy="115212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83" name="TextBox 190"/>
          <p:cNvSpPr txBox="1">
            <a:spLocks noChangeArrowheads="1"/>
          </p:cNvSpPr>
          <p:nvPr/>
        </p:nvSpPr>
        <p:spPr bwMode="auto">
          <a:xfrm>
            <a:off x="2411760" y="314096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1" u="sng">
                <a:latin typeface="맑은 고딕" pitchFamily="50" charset="-127"/>
                <a:ea typeface="맑은 고딕" pitchFamily="50" charset="-127"/>
              </a:rPr>
              <a:t>OSPF 0</a:t>
            </a:r>
            <a:endParaRPr kumimoji="0" lang="ko-KR" altLang="en-US" b="1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190"/>
          <p:cNvSpPr txBox="1">
            <a:spLocks noChangeArrowheads="1"/>
          </p:cNvSpPr>
          <p:nvPr/>
        </p:nvSpPr>
        <p:spPr bwMode="auto">
          <a:xfrm>
            <a:off x="1547664" y="494116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b="1" u="sng" dirty="0" smtClean="0">
                <a:latin typeface="맑은 고딕" pitchFamily="50" charset="-127"/>
                <a:ea typeface="맑은 고딕" pitchFamily="50" charset="-127"/>
              </a:rPr>
              <a:t>EIGRP YY</a:t>
            </a:r>
            <a:endParaRPr kumimoji="0" lang="ko-KR" altLang="en-US" b="1" u="sng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987824" y="3654152"/>
            <a:ext cx="557807" cy="494928"/>
            <a:chOff x="3131840" y="3582144"/>
            <a:chExt cx="557807" cy="494928"/>
          </a:xfrm>
        </p:grpSpPr>
        <p:pic>
          <p:nvPicPr>
            <p:cNvPr id="86" name="Picture 78" descr="clou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3582144"/>
              <a:ext cx="557807" cy="494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191"/>
            <p:cNvSpPr txBox="1">
              <a:spLocks noChangeArrowheads="1"/>
            </p:cNvSpPr>
            <p:nvPr/>
          </p:nvSpPr>
          <p:spPr bwMode="auto">
            <a:xfrm>
              <a:off x="3203848" y="3695199"/>
              <a:ext cx="40267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F/R</a:t>
              </a:r>
              <a:endParaRPr kumimoji="0"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886401" y="3654152"/>
            <a:ext cx="557807" cy="494928"/>
            <a:chOff x="3131840" y="3582144"/>
            <a:chExt cx="557807" cy="494928"/>
          </a:xfrm>
        </p:grpSpPr>
        <p:pic>
          <p:nvPicPr>
            <p:cNvPr id="93" name="Picture 78" descr="clou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3582144"/>
              <a:ext cx="557807" cy="494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191"/>
            <p:cNvSpPr txBox="1">
              <a:spLocks noChangeArrowheads="1"/>
            </p:cNvSpPr>
            <p:nvPr/>
          </p:nvSpPr>
          <p:spPr bwMode="auto">
            <a:xfrm>
              <a:off x="3203848" y="3695199"/>
              <a:ext cx="40267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F/R</a:t>
              </a:r>
              <a:endParaRPr kumimoji="0"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TextBox 190"/>
          <p:cNvSpPr txBox="1">
            <a:spLocks noChangeArrowheads="1"/>
          </p:cNvSpPr>
          <p:nvPr/>
        </p:nvSpPr>
        <p:spPr bwMode="auto">
          <a:xfrm>
            <a:off x="2555776" y="2082334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DMZ3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419872" y="1772816"/>
            <a:ext cx="2520280" cy="12961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190"/>
          <p:cNvSpPr txBox="1">
            <a:spLocks noChangeArrowheads="1"/>
          </p:cNvSpPr>
          <p:nvPr/>
        </p:nvSpPr>
        <p:spPr bwMode="auto">
          <a:xfrm>
            <a:off x="5220072" y="1412776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Inside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190"/>
          <p:cNvSpPr txBox="1">
            <a:spLocks noChangeArrowheads="1"/>
          </p:cNvSpPr>
          <p:nvPr/>
        </p:nvSpPr>
        <p:spPr bwMode="auto">
          <a:xfrm>
            <a:off x="5220072" y="3068960"/>
            <a:ext cx="851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1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Outside</a:t>
            </a:r>
            <a:endParaRPr kumimoji="0" lang="ko-KR" altLang="en-US" sz="14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82"/>
          <p:cNvSpPr txBox="1">
            <a:spLocks noChangeArrowheads="1"/>
          </p:cNvSpPr>
          <p:nvPr/>
        </p:nvSpPr>
        <p:spPr bwMode="auto">
          <a:xfrm>
            <a:off x="2158614" y="3501008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/0.24m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24.0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82"/>
          <p:cNvSpPr txBox="1">
            <a:spLocks noChangeArrowheads="1"/>
          </p:cNvSpPr>
          <p:nvPr/>
        </p:nvSpPr>
        <p:spPr bwMode="auto">
          <a:xfrm>
            <a:off x="6335078" y="34290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/0.23m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23.0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82"/>
          <p:cNvSpPr txBox="1">
            <a:spLocks noChangeArrowheads="1"/>
          </p:cNvSpPr>
          <p:nvPr/>
        </p:nvSpPr>
        <p:spPr bwMode="auto">
          <a:xfrm>
            <a:off x="6876256" y="4365104"/>
            <a:ext cx="518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33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82"/>
          <p:cNvSpPr txBox="1">
            <a:spLocks noChangeArrowheads="1"/>
          </p:cNvSpPr>
          <p:nvPr/>
        </p:nvSpPr>
        <p:spPr bwMode="auto">
          <a:xfrm>
            <a:off x="3851920" y="5085184"/>
            <a:ext cx="4940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82"/>
          <p:cNvSpPr txBox="1">
            <a:spLocks noChangeArrowheads="1"/>
          </p:cNvSpPr>
          <p:nvPr/>
        </p:nvSpPr>
        <p:spPr bwMode="auto">
          <a:xfrm>
            <a:off x="4708266" y="5096217"/>
            <a:ext cx="583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90"/>
          <p:cNvSpPr txBox="1">
            <a:spLocks noChangeArrowheads="1"/>
          </p:cNvSpPr>
          <p:nvPr/>
        </p:nvSpPr>
        <p:spPr bwMode="auto">
          <a:xfrm>
            <a:off x="4355976" y="2420888"/>
            <a:ext cx="64807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ASA</a:t>
            </a:r>
            <a:endParaRPr kumimoji="0"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92"/>
          <p:cNvSpPr txBox="1">
            <a:spLocks noChangeArrowheads="1"/>
          </p:cNvSpPr>
          <p:nvPr/>
        </p:nvSpPr>
        <p:spPr bwMode="auto">
          <a:xfrm>
            <a:off x="3995936" y="3007985"/>
            <a:ext cx="7575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VLAN_5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82"/>
          <p:cNvSpPr txBox="1">
            <a:spLocks noChangeArrowheads="1"/>
          </p:cNvSpPr>
          <p:nvPr/>
        </p:nvSpPr>
        <p:spPr bwMode="auto">
          <a:xfrm>
            <a:off x="3004247" y="2431921"/>
            <a:ext cx="4876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1.3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82"/>
          <p:cNvSpPr txBox="1">
            <a:spLocks noChangeArrowheads="1"/>
          </p:cNvSpPr>
          <p:nvPr/>
        </p:nvSpPr>
        <p:spPr bwMode="auto">
          <a:xfrm>
            <a:off x="4211960" y="1772816"/>
            <a:ext cx="4876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1.2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82"/>
          <p:cNvSpPr txBox="1">
            <a:spLocks noChangeArrowheads="1"/>
          </p:cNvSpPr>
          <p:nvPr/>
        </p:nvSpPr>
        <p:spPr bwMode="auto">
          <a:xfrm>
            <a:off x="3779365" y="2780928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82"/>
          <p:cNvSpPr txBox="1">
            <a:spLocks noChangeArrowheads="1"/>
          </p:cNvSpPr>
          <p:nvPr/>
        </p:nvSpPr>
        <p:spPr bwMode="auto">
          <a:xfrm>
            <a:off x="5298620" y="2780928"/>
            <a:ext cx="357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82"/>
          <p:cNvSpPr txBox="1">
            <a:spLocks noChangeArrowheads="1"/>
          </p:cNvSpPr>
          <p:nvPr/>
        </p:nvSpPr>
        <p:spPr bwMode="auto">
          <a:xfrm>
            <a:off x="4719222" y="3789040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92"/>
          <p:cNvSpPr txBox="1">
            <a:spLocks noChangeArrowheads="1"/>
          </p:cNvSpPr>
          <p:nvPr/>
        </p:nvSpPr>
        <p:spPr bwMode="auto">
          <a:xfrm>
            <a:off x="3868668" y="3861048"/>
            <a:ext cx="8473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VLAN_25</a:t>
            </a:r>
            <a:endParaRPr kumimoji="0" lang="en-US" altLang="ko-KR" sz="1200" b="1" i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82"/>
          <p:cNvSpPr txBox="1">
            <a:spLocks noChangeArrowheads="1"/>
          </p:cNvSpPr>
          <p:nvPr/>
        </p:nvSpPr>
        <p:spPr bwMode="auto">
          <a:xfrm>
            <a:off x="3707904" y="3212976"/>
            <a:ext cx="5116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82"/>
          <p:cNvSpPr txBox="1">
            <a:spLocks noChangeArrowheads="1"/>
          </p:cNvSpPr>
          <p:nvPr/>
        </p:nvSpPr>
        <p:spPr bwMode="auto">
          <a:xfrm>
            <a:off x="4716016" y="4077072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0/1.2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82"/>
          <p:cNvSpPr txBox="1">
            <a:spLocks noChangeArrowheads="1"/>
          </p:cNvSpPr>
          <p:nvPr/>
        </p:nvSpPr>
        <p:spPr bwMode="auto">
          <a:xfrm>
            <a:off x="4860032" y="4797152"/>
            <a:ext cx="5116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82"/>
          <p:cNvSpPr txBox="1">
            <a:spLocks noChangeArrowheads="1"/>
          </p:cNvSpPr>
          <p:nvPr/>
        </p:nvSpPr>
        <p:spPr bwMode="auto">
          <a:xfrm>
            <a:off x="3851920" y="4797152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0/1.1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82"/>
          <p:cNvSpPr txBox="1">
            <a:spLocks noChangeArrowheads="1"/>
          </p:cNvSpPr>
          <p:nvPr/>
        </p:nvSpPr>
        <p:spPr bwMode="auto">
          <a:xfrm>
            <a:off x="4077954" y="4016097"/>
            <a:ext cx="4940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82"/>
          <p:cNvSpPr txBox="1">
            <a:spLocks noChangeArrowheads="1"/>
          </p:cNvSpPr>
          <p:nvPr/>
        </p:nvSpPr>
        <p:spPr bwMode="auto">
          <a:xfrm>
            <a:off x="4698902" y="2996952"/>
            <a:ext cx="4042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82"/>
          <p:cNvSpPr txBox="1">
            <a:spLocks noChangeArrowheads="1"/>
          </p:cNvSpPr>
          <p:nvPr/>
        </p:nvSpPr>
        <p:spPr bwMode="auto">
          <a:xfrm>
            <a:off x="4688892" y="1556792"/>
            <a:ext cx="4042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82"/>
          <p:cNvSpPr txBox="1">
            <a:spLocks noChangeArrowheads="1"/>
          </p:cNvSpPr>
          <p:nvPr/>
        </p:nvSpPr>
        <p:spPr bwMode="auto">
          <a:xfrm>
            <a:off x="2195736" y="1988840"/>
            <a:ext cx="518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0/0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.0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339752" y="177281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5400000">
            <a:off x="5940152" y="299695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V1</a:t>
            </a:r>
            <a:endParaRPr lang="ko-KR" altLang="en-US" dirty="0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YY.YY</a:t>
            </a:r>
            <a:r>
              <a:rPr lang="ko-KR" altLang="en-US" dirty="0" smtClean="0"/>
              <a:t>번호 </a:t>
            </a:r>
            <a:r>
              <a:rPr lang="en-US" altLang="ko-KR" smtClean="0"/>
              <a:t>= </a:t>
            </a:r>
            <a:r>
              <a:rPr lang="en-US" altLang="ko-KR" smtClean="0"/>
              <a:t>43.43</a:t>
            </a:r>
            <a:endParaRPr lang="en-US" altLang="ko-KR" dirty="0" smtClean="0"/>
          </a:p>
          <a:p>
            <a:r>
              <a:rPr lang="en-US" altLang="ko-KR" dirty="0" smtClean="0"/>
              <a:t>Loopback0</a:t>
            </a:r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43.43.0.x</a:t>
            </a:r>
          </a:p>
          <a:p>
            <a:pPr lvl="1"/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프로토콜에서 광고하지 말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SW1 – 4</a:t>
            </a:r>
          </a:p>
          <a:p>
            <a:pPr lvl="1"/>
            <a:r>
              <a:rPr lang="en-US" altLang="ko-KR" dirty="0" err="1" smtClean="0"/>
              <a:t>Vtp</a:t>
            </a:r>
            <a:r>
              <a:rPr lang="en-US" altLang="ko-KR" dirty="0" smtClean="0"/>
              <a:t> Server/Client</a:t>
            </a:r>
          </a:p>
          <a:p>
            <a:pPr lvl="1"/>
            <a:r>
              <a:rPr lang="en-US" altLang="ko-KR" dirty="0" err="1" smtClean="0"/>
              <a:t>Vtp</a:t>
            </a:r>
            <a:r>
              <a:rPr lang="en-US" altLang="ko-KR" dirty="0" smtClean="0"/>
              <a:t> domain: </a:t>
            </a:r>
            <a:r>
              <a:rPr lang="en-US" altLang="ko-KR" dirty="0" err="1" smtClean="0"/>
              <a:t>ccie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Vtp</a:t>
            </a:r>
            <a:r>
              <a:rPr lang="en-US" altLang="ko-KR" dirty="0" smtClean="0"/>
              <a:t> password: </a:t>
            </a:r>
            <a:r>
              <a:rPr lang="en-US" altLang="ko-KR" dirty="0" err="1" smtClean="0"/>
              <a:t>cisco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Vlan</a:t>
            </a:r>
            <a:r>
              <a:rPr lang="en-US" altLang="ko-KR" dirty="0" smtClean="0"/>
              <a:t> 100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Lo0 </a:t>
            </a:r>
            <a:r>
              <a:rPr lang="ko-KR" altLang="en-US" dirty="0" smtClean="0"/>
              <a:t>생성하지 말 것</a:t>
            </a:r>
            <a:endParaRPr lang="en-US" altLang="ko-KR" dirty="0" smtClean="0"/>
          </a:p>
        </p:txBody>
      </p:sp>
      <p:sp>
        <p:nvSpPr>
          <p:cNvPr id="101380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SW1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155</a:t>
            </a:r>
          </a:p>
          <a:p>
            <a:pPr lvl="2"/>
            <a:r>
              <a:rPr lang="en-US" altLang="ko-KR" dirty="0" smtClean="0"/>
              <a:t>43.43.155.250/24</a:t>
            </a:r>
          </a:p>
          <a:p>
            <a:r>
              <a:rPr lang="en-US" altLang="ko-KR" dirty="0" smtClean="0"/>
              <a:t>SW2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55</a:t>
            </a:r>
          </a:p>
          <a:p>
            <a:pPr lvl="2"/>
            <a:r>
              <a:rPr lang="en-US" altLang="ko-KR" dirty="0" smtClean="0"/>
              <a:t>43.43.55.250/24</a:t>
            </a:r>
          </a:p>
          <a:p>
            <a:r>
              <a:rPr lang="en-US" altLang="ko-KR" dirty="0" smtClean="0"/>
              <a:t>SW3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33</a:t>
            </a:r>
          </a:p>
          <a:p>
            <a:pPr lvl="2"/>
            <a:r>
              <a:rPr lang="en-US" altLang="ko-KR" dirty="0" smtClean="0"/>
              <a:t>43.43.33.250/24</a:t>
            </a:r>
          </a:p>
          <a:p>
            <a:r>
              <a:rPr lang="en-US" altLang="ko-KR" dirty="0" smtClean="0"/>
              <a:t>SW4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2</a:t>
            </a:r>
          </a:p>
          <a:p>
            <a:pPr lvl="2"/>
            <a:r>
              <a:rPr lang="en-US" altLang="ko-KR" dirty="0" smtClean="0"/>
              <a:t>43.43.2.250/24</a:t>
            </a:r>
          </a:p>
          <a:p>
            <a:pPr lvl="1"/>
            <a:r>
              <a:rPr lang="en-US" altLang="ko-KR" dirty="0" smtClean="0"/>
              <a:t>Static: Default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43.43.2.253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– V1</a:t>
            </a:r>
            <a:endParaRPr lang="ko-KR" altLang="en-US" dirty="0" smtClean="0"/>
          </a:p>
        </p:txBody>
      </p:sp>
      <p:sp>
        <p:nvSpPr>
          <p:cNvPr id="101379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R1</a:t>
            </a:r>
          </a:p>
          <a:p>
            <a:pPr lvl="1"/>
            <a:r>
              <a:rPr lang="en-US" altLang="ko-KR" dirty="0" smtClean="0"/>
              <a:t>Lo100</a:t>
            </a:r>
          </a:p>
          <a:p>
            <a:pPr lvl="2"/>
            <a:r>
              <a:rPr lang="en-US" altLang="ko-KR" dirty="0" smtClean="0"/>
              <a:t>111.111.111.111/24</a:t>
            </a:r>
          </a:p>
          <a:p>
            <a:pPr lvl="1"/>
            <a:r>
              <a:rPr lang="en-US" altLang="ko-KR" dirty="0" smtClean="0"/>
              <a:t>Static: Default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R2</a:t>
            </a:r>
          </a:p>
          <a:p>
            <a:pPr lvl="1"/>
            <a:r>
              <a:rPr lang="en-US" altLang="ko-KR" dirty="0" smtClean="0"/>
              <a:t>Lo100</a:t>
            </a:r>
          </a:p>
          <a:p>
            <a:pPr lvl="2"/>
            <a:r>
              <a:rPr lang="en-US" altLang="ko-KR" dirty="0" smtClean="0"/>
              <a:t>222.222.222.222/32</a:t>
            </a:r>
          </a:p>
          <a:p>
            <a:pPr lvl="1"/>
            <a:r>
              <a:rPr lang="en-US" altLang="ko-KR" dirty="0" smtClean="0"/>
              <a:t>Static: Default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43.43.5.253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 smtClean="0"/>
              <a:t>R5</a:t>
            </a:r>
          </a:p>
          <a:p>
            <a:pPr lvl="1"/>
            <a:r>
              <a:rPr lang="en-US" altLang="ko-KR" dirty="0" smtClean="0"/>
              <a:t>Lo100</a:t>
            </a:r>
          </a:p>
          <a:p>
            <a:pPr lvl="2"/>
            <a:r>
              <a:rPr lang="en-US" altLang="ko-KR" dirty="0" smtClean="0"/>
              <a:t>155.155.155.155/32</a:t>
            </a:r>
          </a:p>
          <a:p>
            <a:pPr lvl="1"/>
            <a:r>
              <a:rPr lang="en-US" altLang="ko-KR" dirty="0" smtClean="0"/>
              <a:t>EIGRP &amp; OSPF </a:t>
            </a:r>
            <a:r>
              <a:rPr lang="ko-KR" altLang="en-US" dirty="0" smtClean="0"/>
              <a:t>양방향 재분배</a:t>
            </a:r>
            <a:endParaRPr lang="en-US" altLang="ko-KR" dirty="0" smtClean="0"/>
          </a:p>
        </p:txBody>
      </p:sp>
      <p:sp>
        <p:nvSpPr>
          <p:cNvPr id="101380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FR </a:t>
            </a:r>
            <a:r>
              <a:rPr lang="ko-KR" altLang="en-US" dirty="0" smtClean="0"/>
              <a:t>구간 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OSPF Network Broadcast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R2</a:t>
            </a:r>
          </a:p>
          <a:p>
            <a:pPr lvl="1"/>
            <a:r>
              <a:rPr lang="en-US" altLang="ko-KR" dirty="0" smtClean="0"/>
              <a:t>OSPF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Default Route</a:t>
            </a:r>
          </a:p>
          <a:p>
            <a:pPr lvl="1"/>
            <a:r>
              <a:rPr lang="en-US" altLang="ko-KR" sz="2000" dirty="0" smtClean="0"/>
              <a:t>43.43.5.2(F0/0 on R2)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ASA1/AS2</a:t>
            </a:r>
          </a:p>
          <a:p>
            <a:pPr lvl="1"/>
            <a:r>
              <a:rPr lang="en-US" altLang="ko-KR" sz="2000" dirty="0" smtClean="0"/>
              <a:t>Multi-context router mode</a:t>
            </a:r>
          </a:p>
          <a:p>
            <a:pPr lvl="2"/>
            <a:r>
              <a:rPr lang="en-US" altLang="ko-KR" sz="1800" dirty="0" smtClean="0"/>
              <a:t>Admin: admin.cfg</a:t>
            </a:r>
          </a:p>
          <a:p>
            <a:pPr lvl="2"/>
            <a:r>
              <a:rPr lang="en-US" altLang="ko-KR" sz="1800" dirty="0" smtClean="0"/>
              <a:t>R1: R1.cfg</a:t>
            </a:r>
          </a:p>
          <a:p>
            <a:pPr lvl="2"/>
            <a:endParaRPr lang="en-US" altLang="ko-KR" sz="1800" dirty="0" smtClean="0"/>
          </a:p>
          <a:p>
            <a:r>
              <a:rPr lang="en-US" altLang="ko-KR" sz="2600" dirty="0" smtClean="0"/>
              <a:t>ICMP Traffic</a:t>
            </a:r>
          </a:p>
          <a:p>
            <a:pPr lvl="1"/>
            <a:r>
              <a:rPr lang="en-US" altLang="ko-KR" sz="2200" dirty="0" smtClean="0"/>
              <a:t>ACL</a:t>
            </a:r>
            <a:r>
              <a:rPr lang="ko-KR" altLang="en-US" sz="2200" dirty="0" smtClean="0"/>
              <a:t>에서 허용</a:t>
            </a:r>
            <a:endParaRPr lang="ko-KR" altLang="en-US" sz="2200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729616"/>
          <a:ext cx="403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Routing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Gateway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43.43.5.2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43.43.2.250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DMZ3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43.43.3.4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Admin/R1 Context Detail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080120"/>
                <a:gridCol w="1872208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Nameif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Severity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Vlan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43.43.2.253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43.43.4.253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/>
          </p:cNvGraphicFramePr>
          <p:nvPr/>
        </p:nvGraphicFramePr>
        <p:xfrm>
          <a:off x="539552" y="4340696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080120"/>
                <a:gridCol w="1872208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Nameif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Severity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Vlan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43.43.2.253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43.43.4.253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ASA Redundant Interface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155576"/>
                <a:gridCol w="1152128"/>
                <a:gridCol w="1224136"/>
                <a:gridCol w="19545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Member-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Nameif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Security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Redundant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E0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outside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43.43.5.253/24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43.43.5.251/24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/>
        </p:nvGraphicFramePr>
        <p:xfrm>
          <a:off x="467544" y="3501008"/>
          <a:ext cx="4038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Interface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Routing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Gateway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Redundant1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43.43.5.2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Active-Active Failover on ASA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Lan</a:t>
            </a:r>
            <a:r>
              <a:rPr lang="en-US" altLang="ko-KR" dirty="0" smtClean="0"/>
              <a:t>-based A-A Failover</a:t>
            </a:r>
          </a:p>
          <a:p>
            <a:pPr lvl="1"/>
            <a:r>
              <a:rPr lang="en-US" altLang="ko-KR" dirty="0" smtClean="0"/>
              <a:t>ASA1</a:t>
            </a:r>
          </a:p>
          <a:p>
            <a:pPr lvl="2"/>
            <a:r>
              <a:rPr lang="en-US" altLang="ko-KR" dirty="0" smtClean="0"/>
              <a:t>Admin: active</a:t>
            </a:r>
          </a:p>
          <a:p>
            <a:pPr lvl="1"/>
            <a:r>
              <a:rPr lang="en-US" altLang="ko-KR" dirty="0" smtClean="0"/>
              <a:t>ASA2</a:t>
            </a:r>
          </a:p>
          <a:p>
            <a:pPr lvl="2"/>
            <a:r>
              <a:rPr lang="en-US" altLang="ko-KR" dirty="0" smtClean="0"/>
              <a:t>R1: active</a:t>
            </a:r>
          </a:p>
          <a:p>
            <a:r>
              <a:rPr lang="en-US" altLang="ko-KR" dirty="0" smtClean="0"/>
              <a:t>Failover </a:t>
            </a:r>
            <a:r>
              <a:rPr lang="en-US" altLang="ko-KR" dirty="0" err="1" smtClean="0"/>
              <a:t>Lan</a:t>
            </a:r>
            <a:r>
              <a:rPr lang="en-US" altLang="ko-KR" dirty="0" smtClean="0"/>
              <a:t> Interface</a:t>
            </a:r>
          </a:p>
          <a:p>
            <a:pPr lvl="1"/>
            <a:r>
              <a:rPr lang="en-US" altLang="ko-KR" dirty="0" smtClean="0"/>
              <a:t>E2 in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100</a:t>
            </a:r>
          </a:p>
          <a:p>
            <a:pPr lvl="1"/>
            <a:r>
              <a:rPr lang="en-US" altLang="ko-KR" dirty="0" smtClean="0"/>
              <a:t>Active</a:t>
            </a:r>
          </a:p>
          <a:p>
            <a:pPr lvl="2"/>
            <a:r>
              <a:rPr lang="en-US" altLang="ko-KR" dirty="0" smtClean="0"/>
              <a:t>43.43.100.100/24</a:t>
            </a:r>
          </a:p>
          <a:p>
            <a:pPr lvl="1"/>
            <a:r>
              <a:rPr lang="en-US" altLang="ko-KR" dirty="0" smtClean="0"/>
              <a:t>Standby</a:t>
            </a:r>
          </a:p>
          <a:p>
            <a:pPr lvl="2"/>
            <a:r>
              <a:rPr lang="en-US" altLang="ko-KR" dirty="0" smtClean="0"/>
              <a:t>43.43.100.101/24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Admin context</a:t>
            </a:r>
          </a:p>
          <a:p>
            <a:pPr lvl="1"/>
            <a:r>
              <a:rPr lang="en-US" altLang="ko-KR" dirty="0" smtClean="0"/>
              <a:t>Nat-control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Dynamic Address Translation</a:t>
            </a:r>
          </a:p>
          <a:p>
            <a:pPr lvl="2"/>
            <a:r>
              <a:rPr lang="en-US" altLang="ko-KR" dirty="0" smtClean="0"/>
              <a:t>SW4 </a:t>
            </a:r>
            <a:r>
              <a:rPr lang="en-US" altLang="ko-KR" dirty="0" smtClean="0">
                <a:sym typeface="Wingdings" pitchFamily="2" charset="2"/>
              </a:rPr>
              <a:t> R2 f0/0 Telnet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43.43.5.100</a:t>
            </a:r>
            <a:r>
              <a:rPr lang="ko-KR" altLang="en-US" dirty="0" smtClean="0">
                <a:sym typeface="Wingdings" pitchFamily="2" charset="2"/>
              </a:rPr>
              <a:t>으로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SW4  R2 f0/0 ICMP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43.43.5.99</a:t>
            </a:r>
            <a:r>
              <a:rPr lang="ko-KR" altLang="en-US" dirty="0" smtClean="0">
                <a:sym typeface="Wingdings" pitchFamily="2" charset="2"/>
              </a:rPr>
              <a:t>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내부 </a:t>
            </a:r>
            <a:r>
              <a:rPr lang="en-US" altLang="ko-KR" dirty="0" smtClean="0"/>
              <a:t>DNS Server </a:t>
            </a:r>
            <a:r>
              <a:rPr lang="ko-KR" altLang="en-US" dirty="0" smtClean="0"/>
              <a:t>질의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내부 </a:t>
            </a:r>
            <a:r>
              <a:rPr lang="ko-KR" altLang="en-US" dirty="0" err="1" smtClean="0"/>
              <a:t>웹서버</a:t>
            </a:r>
            <a:r>
              <a:rPr lang="en-US" altLang="ko-KR" dirty="0" smtClean="0"/>
              <a:t>: 43.43.2.151</a:t>
            </a:r>
          </a:p>
          <a:p>
            <a:pPr lvl="2"/>
            <a:r>
              <a:rPr lang="ko-KR" altLang="en-US" dirty="0" smtClean="0"/>
              <a:t>외부 </a:t>
            </a:r>
            <a:r>
              <a:rPr lang="en-US" altLang="ko-KR" dirty="0" smtClean="0"/>
              <a:t>DNS Server: 43.43.5.151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R1 context</a:t>
            </a:r>
          </a:p>
          <a:p>
            <a:pPr lvl="1"/>
            <a:r>
              <a:rPr lang="en-US" altLang="ko-KR" dirty="0" smtClean="0"/>
              <a:t>R1 f0/0 Subnet</a:t>
            </a:r>
          </a:p>
          <a:p>
            <a:pPr lvl="1"/>
            <a:r>
              <a:rPr lang="en-US" altLang="ko-KR" dirty="0" smtClean="0"/>
              <a:t>R1 lo0</a:t>
            </a:r>
          </a:p>
          <a:p>
            <a:pPr lvl="2"/>
            <a:r>
              <a:rPr lang="en-US" altLang="ko-KR" dirty="0" smtClean="0"/>
              <a:t>ASA outside</a:t>
            </a:r>
            <a:r>
              <a:rPr lang="ko-KR" altLang="en-US" dirty="0" smtClean="0"/>
              <a:t>갈 때 </a:t>
            </a:r>
            <a:r>
              <a:rPr lang="en-US" altLang="ko-KR" dirty="0" smtClean="0"/>
              <a:t>Self-translated </a:t>
            </a:r>
            <a:r>
              <a:rPr lang="ko-KR" altLang="en-US" dirty="0" smtClean="0"/>
              <a:t>되도록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349</Words>
  <Application>Microsoft Office PowerPoint</Application>
  <PresentationFormat>화면 슬라이드 쇼(4:3)</PresentationFormat>
  <Paragraphs>221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Security – V1</vt:lpstr>
      <vt:lpstr>Security – V1</vt:lpstr>
      <vt:lpstr>Security – V1</vt:lpstr>
      <vt:lpstr>ASA</vt:lpstr>
      <vt:lpstr>Admin/R1 Context Detail</vt:lpstr>
      <vt:lpstr>ASA Redundant Interface</vt:lpstr>
      <vt:lpstr>Active-Active Failover on ASA</vt:lpstr>
      <vt:lpstr>Address Translation</vt:lpstr>
    </vt:vector>
  </TitlesOfParts>
  <Company>JHTA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VPN </dc:title>
  <dc:creator>NetZzang</dc:creator>
  <cp:lastModifiedBy>Na</cp:lastModifiedBy>
  <cp:revision>40</cp:revision>
  <dcterms:created xsi:type="dcterms:W3CDTF">2012-03-23T09:35:32Z</dcterms:created>
  <dcterms:modified xsi:type="dcterms:W3CDTF">2013-06-30T12:14:04Z</dcterms:modified>
</cp:coreProperties>
</file>