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7" r:id="rId7"/>
    <p:sldId id="264" r:id="rId8"/>
    <p:sldId id="266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D360-68AA-403F-B0C1-0B9165072594}" type="datetimeFigureOut">
              <a:rPr lang="ko-KR" altLang="en-US" smtClean="0"/>
              <a:pPr/>
              <a:t>2013-07-01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V3</a:t>
            </a:r>
            <a:endParaRPr lang="ko-KR" altLang="en-US" dirty="0"/>
          </a:p>
        </p:txBody>
      </p:sp>
      <p:pic>
        <p:nvPicPr>
          <p:cNvPr id="3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132857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155" y="2132856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6"/>
          <p:cNvGrpSpPr>
            <a:grpSpLocks/>
          </p:cNvGrpSpPr>
          <p:nvPr/>
        </p:nvGrpSpPr>
        <p:grpSpPr bwMode="auto">
          <a:xfrm>
            <a:off x="5004048" y="1000150"/>
            <a:ext cx="892175" cy="628650"/>
            <a:chOff x="1428750" y="4286250"/>
            <a:chExt cx="892175" cy="628650"/>
          </a:xfrm>
        </p:grpSpPr>
        <p:pic>
          <p:nvPicPr>
            <p:cNvPr id="6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6"/>
          <p:cNvGrpSpPr>
            <a:grpSpLocks/>
          </p:cNvGrpSpPr>
          <p:nvPr/>
        </p:nvGrpSpPr>
        <p:grpSpPr bwMode="auto">
          <a:xfrm>
            <a:off x="4255889" y="3592438"/>
            <a:ext cx="892175" cy="628650"/>
            <a:chOff x="1428750" y="4286250"/>
            <a:chExt cx="892175" cy="628650"/>
          </a:xfrm>
        </p:grpSpPr>
        <p:pic>
          <p:nvPicPr>
            <p:cNvPr id="9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R1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6"/>
          <p:cNvGrpSpPr>
            <a:grpSpLocks/>
          </p:cNvGrpSpPr>
          <p:nvPr/>
        </p:nvGrpSpPr>
        <p:grpSpPr bwMode="auto">
          <a:xfrm>
            <a:off x="6033864" y="4263479"/>
            <a:ext cx="892175" cy="628650"/>
            <a:chOff x="1428750" y="4286250"/>
            <a:chExt cx="892175" cy="628650"/>
          </a:xfrm>
        </p:grpSpPr>
        <p:pic>
          <p:nvPicPr>
            <p:cNvPr id="12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2599705" y="4312518"/>
            <a:ext cx="892175" cy="628650"/>
            <a:chOff x="1428750" y="4286250"/>
            <a:chExt cx="892175" cy="628650"/>
          </a:xfrm>
        </p:grpSpPr>
        <p:pic>
          <p:nvPicPr>
            <p:cNvPr id="15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24"/>
          <p:cNvGrpSpPr>
            <a:grpSpLocks/>
          </p:cNvGrpSpPr>
          <p:nvPr/>
        </p:nvGrpSpPr>
        <p:grpSpPr bwMode="auto">
          <a:xfrm>
            <a:off x="7690048" y="5589240"/>
            <a:ext cx="914400" cy="468313"/>
            <a:chOff x="3214688" y="5500688"/>
            <a:chExt cx="914400" cy="468312"/>
          </a:xfrm>
        </p:grpSpPr>
        <p:pic>
          <p:nvPicPr>
            <p:cNvPr id="1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24"/>
          <p:cNvGrpSpPr>
            <a:grpSpLocks/>
          </p:cNvGrpSpPr>
          <p:nvPr/>
        </p:nvGrpSpPr>
        <p:grpSpPr bwMode="auto">
          <a:xfrm>
            <a:off x="799505" y="4400847"/>
            <a:ext cx="914400" cy="468313"/>
            <a:chOff x="3214688" y="5500688"/>
            <a:chExt cx="914400" cy="468312"/>
          </a:xfrm>
        </p:grpSpPr>
        <p:pic>
          <p:nvPicPr>
            <p:cNvPr id="21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24"/>
          <p:cNvGrpSpPr>
            <a:grpSpLocks/>
          </p:cNvGrpSpPr>
          <p:nvPr/>
        </p:nvGrpSpPr>
        <p:grpSpPr bwMode="auto">
          <a:xfrm>
            <a:off x="7690048" y="4335487"/>
            <a:ext cx="914400" cy="468313"/>
            <a:chOff x="3214688" y="5500688"/>
            <a:chExt cx="914400" cy="468312"/>
          </a:xfrm>
        </p:grpSpPr>
        <p:pic>
          <p:nvPicPr>
            <p:cNvPr id="24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15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4"/>
          <p:cNvGrpSpPr>
            <a:grpSpLocks/>
          </p:cNvGrpSpPr>
          <p:nvPr/>
        </p:nvGrpSpPr>
        <p:grpSpPr bwMode="auto">
          <a:xfrm>
            <a:off x="3585592" y="1124744"/>
            <a:ext cx="914400" cy="468313"/>
            <a:chOff x="3214688" y="5500688"/>
            <a:chExt cx="914400" cy="468312"/>
          </a:xfrm>
        </p:grpSpPr>
        <p:pic>
          <p:nvPicPr>
            <p:cNvPr id="2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SW1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6"/>
          <p:cNvGrpSpPr>
            <a:grpSpLocks/>
          </p:cNvGrpSpPr>
          <p:nvPr/>
        </p:nvGrpSpPr>
        <p:grpSpPr bwMode="auto">
          <a:xfrm>
            <a:off x="4283968" y="5968702"/>
            <a:ext cx="892175" cy="628650"/>
            <a:chOff x="1428750" y="4286250"/>
            <a:chExt cx="892175" cy="628650"/>
          </a:xfrm>
        </p:grpSpPr>
        <p:pic>
          <p:nvPicPr>
            <p:cNvPr id="31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R5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4" name="직선 연결선 33"/>
          <p:cNvCxnSpPr>
            <a:stCxn id="6" idx="2"/>
            <a:endCxn id="4" idx="0"/>
          </p:cNvCxnSpPr>
          <p:nvPr/>
        </p:nvCxnSpPr>
        <p:spPr>
          <a:xfrm>
            <a:off x="5450136" y="1628800"/>
            <a:ext cx="6010" cy="504056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3"/>
            <a:endCxn id="4" idx="1"/>
          </p:cNvCxnSpPr>
          <p:nvPr/>
        </p:nvCxnSpPr>
        <p:spPr>
          <a:xfrm flipV="1">
            <a:off x="4387885" y="2456892"/>
            <a:ext cx="728270" cy="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8" idx="2"/>
            <a:endCxn id="3" idx="0"/>
          </p:cNvCxnSpPr>
          <p:nvPr/>
        </p:nvCxnSpPr>
        <p:spPr>
          <a:xfrm>
            <a:off x="4042792" y="1593057"/>
            <a:ext cx="5103" cy="5398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31" idx="0"/>
          </p:cNvCxnSpPr>
          <p:nvPr/>
        </p:nvCxnSpPr>
        <p:spPr>
          <a:xfrm>
            <a:off x="4701977" y="4221088"/>
            <a:ext cx="28079" cy="174761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5" idx="3"/>
            <a:endCxn id="12" idx="1"/>
          </p:cNvCxnSpPr>
          <p:nvPr/>
        </p:nvCxnSpPr>
        <p:spPr>
          <a:xfrm flipV="1">
            <a:off x="3491880" y="4577804"/>
            <a:ext cx="2541984" cy="4903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1" idx="2"/>
            <a:endCxn id="87" idx="0"/>
          </p:cNvCxnSpPr>
          <p:nvPr/>
        </p:nvCxnSpPr>
        <p:spPr>
          <a:xfrm flipH="1">
            <a:off x="1245593" y="4869160"/>
            <a:ext cx="11112" cy="57606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2" idx="3"/>
            <a:endCxn id="24" idx="1"/>
          </p:cNvCxnSpPr>
          <p:nvPr/>
        </p:nvCxnSpPr>
        <p:spPr>
          <a:xfrm flipV="1">
            <a:off x="6926039" y="4569644"/>
            <a:ext cx="764009" cy="816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995936" y="3212976"/>
            <a:ext cx="1440160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5" idx="1"/>
            <a:endCxn id="21" idx="3"/>
          </p:cNvCxnSpPr>
          <p:nvPr/>
        </p:nvCxnSpPr>
        <p:spPr>
          <a:xfrm flipH="1">
            <a:off x="1713905" y="4626843"/>
            <a:ext cx="885800" cy="816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16016" y="3212976"/>
            <a:ext cx="0" cy="36621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436096" y="2780928"/>
            <a:ext cx="0" cy="43204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92"/>
          <p:cNvSpPr txBox="1">
            <a:spLocks noChangeArrowheads="1"/>
          </p:cNvSpPr>
          <p:nvPr/>
        </p:nvSpPr>
        <p:spPr bwMode="auto">
          <a:xfrm>
            <a:off x="1775820" y="4149080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VLAN_9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92"/>
          <p:cNvSpPr txBox="1">
            <a:spLocks noChangeArrowheads="1"/>
          </p:cNvSpPr>
          <p:nvPr/>
        </p:nvSpPr>
        <p:spPr bwMode="auto">
          <a:xfrm>
            <a:off x="4211960" y="4365104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VLAN_6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192"/>
          <p:cNvSpPr txBox="1">
            <a:spLocks noChangeArrowheads="1"/>
          </p:cNvSpPr>
          <p:nvPr/>
        </p:nvSpPr>
        <p:spPr bwMode="auto">
          <a:xfrm>
            <a:off x="5436096" y="1556792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VLAN_4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92"/>
          <p:cNvSpPr txBox="1">
            <a:spLocks noChangeArrowheads="1"/>
          </p:cNvSpPr>
          <p:nvPr/>
        </p:nvSpPr>
        <p:spPr bwMode="auto">
          <a:xfrm>
            <a:off x="3310364" y="1556792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192"/>
          <p:cNvSpPr txBox="1">
            <a:spLocks noChangeArrowheads="1"/>
          </p:cNvSpPr>
          <p:nvPr/>
        </p:nvSpPr>
        <p:spPr bwMode="auto">
          <a:xfrm>
            <a:off x="5076056" y="5631631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VLAN_7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7.0</a:t>
            </a:r>
            <a:endParaRPr kumimoji="0" lang="en-US" altLang="ko-KR" sz="1200" b="1" i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1331640" y="3789040"/>
            <a:ext cx="6912768" cy="3068960"/>
          </a:xfrm>
          <a:prstGeom prst="ellipse">
            <a:avLst/>
          </a:prstGeom>
          <a:noFill/>
          <a:ln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 bwMode="auto">
          <a:xfrm>
            <a:off x="7524328" y="4653136"/>
            <a:ext cx="1302990" cy="158417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83" name="TextBox 190"/>
          <p:cNvSpPr txBox="1">
            <a:spLocks noChangeArrowheads="1"/>
          </p:cNvSpPr>
          <p:nvPr/>
        </p:nvSpPr>
        <p:spPr bwMode="auto">
          <a:xfrm>
            <a:off x="2555776" y="5302949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b="1" u="sng" dirty="0">
                <a:latin typeface="맑은 고딕" pitchFamily="50" charset="-127"/>
                <a:ea typeface="맑은 고딕" pitchFamily="50" charset="-127"/>
              </a:rPr>
              <a:t>OSPF </a:t>
            </a:r>
            <a:endParaRPr kumimoji="0" lang="en-US" altLang="ko-KR" b="1" u="sng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AREA </a:t>
            </a:r>
            <a:r>
              <a:rPr kumimoji="0" lang="en-US" altLang="ko-KR" b="1" u="sng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190"/>
          <p:cNvSpPr txBox="1">
            <a:spLocks noChangeArrowheads="1"/>
          </p:cNvSpPr>
          <p:nvPr/>
        </p:nvSpPr>
        <p:spPr bwMode="auto">
          <a:xfrm>
            <a:off x="7236296" y="6237312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 u="sng" dirty="0" smtClean="0">
                <a:latin typeface="맑은 고딕" pitchFamily="50" charset="-127"/>
                <a:ea typeface="맑은 고딕" pitchFamily="50" charset="-127"/>
              </a:rPr>
              <a:t>EIGRP 100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91880" y="1772816"/>
            <a:ext cx="2520280" cy="1296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190"/>
          <p:cNvSpPr txBox="1">
            <a:spLocks noChangeArrowheads="1"/>
          </p:cNvSpPr>
          <p:nvPr/>
        </p:nvSpPr>
        <p:spPr bwMode="auto">
          <a:xfrm>
            <a:off x="2771800" y="1825079"/>
            <a:ext cx="720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190"/>
          <p:cNvSpPr txBox="1">
            <a:spLocks noChangeArrowheads="1"/>
          </p:cNvSpPr>
          <p:nvPr/>
        </p:nvSpPr>
        <p:spPr bwMode="auto">
          <a:xfrm>
            <a:off x="3995936" y="3193231"/>
            <a:ext cx="1728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Shared Interface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82"/>
          <p:cNvSpPr txBox="1">
            <a:spLocks noChangeArrowheads="1"/>
          </p:cNvSpPr>
          <p:nvPr/>
        </p:nvSpPr>
        <p:spPr bwMode="auto">
          <a:xfrm>
            <a:off x="7092280" y="5157192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F1/15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150.3.43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.254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82"/>
          <p:cNvSpPr txBox="1">
            <a:spLocks noChangeArrowheads="1"/>
          </p:cNvSpPr>
          <p:nvPr/>
        </p:nvSpPr>
        <p:spPr bwMode="auto">
          <a:xfrm>
            <a:off x="314204" y="5013176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150.2.43.254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90"/>
          <p:cNvSpPr txBox="1">
            <a:spLocks noChangeArrowheads="1"/>
          </p:cNvSpPr>
          <p:nvPr/>
        </p:nvSpPr>
        <p:spPr bwMode="auto">
          <a:xfrm>
            <a:off x="4283968" y="2420888"/>
            <a:ext cx="9361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ASA1</a:t>
            </a:r>
          </a:p>
          <a:p>
            <a:pPr algn="ctr"/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Multicontext</a:t>
            </a:r>
            <a:endParaRPr kumimoji="0"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92"/>
          <p:cNvSpPr txBox="1">
            <a:spLocks noChangeArrowheads="1"/>
          </p:cNvSpPr>
          <p:nvPr/>
        </p:nvSpPr>
        <p:spPr bwMode="auto">
          <a:xfrm>
            <a:off x="3370239" y="3183359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VLAN_3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82"/>
          <p:cNvSpPr txBox="1">
            <a:spLocks noChangeArrowheads="1"/>
          </p:cNvSpPr>
          <p:nvPr/>
        </p:nvSpPr>
        <p:spPr bwMode="auto">
          <a:xfrm>
            <a:off x="3559598" y="2708920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82"/>
          <p:cNvSpPr txBox="1">
            <a:spLocks noChangeArrowheads="1"/>
          </p:cNvSpPr>
          <p:nvPr/>
        </p:nvSpPr>
        <p:spPr bwMode="auto">
          <a:xfrm>
            <a:off x="4279678" y="4797152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82"/>
          <p:cNvSpPr txBox="1">
            <a:spLocks noChangeArrowheads="1"/>
          </p:cNvSpPr>
          <p:nvPr/>
        </p:nvSpPr>
        <p:spPr bwMode="auto">
          <a:xfrm>
            <a:off x="4794564" y="5600273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82"/>
          <p:cNvSpPr txBox="1">
            <a:spLocks noChangeArrowheads="1"/>
          </p:cNvSpPr>
          <p:nvPr/>
        </p:nvSpPr>
        <p:spPr bwMode="auto">
          <a:xfrm>
            <a:off x="4708393" y="3356992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92"/>
          <p:cNvSpPr txBox="1">
            <a:spLocks noChangeArrowheads="1"/>
          </p:cNvSpPr>
          <p:nvPr/>
        </p:nvSpPr>
        <p:spPr bwMode="auto">
          <a:xfrm>
            <a:off x="6876256" y="4119463"/>
            <a:ext cx="847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VLAN_10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10.0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82"/>
          <p:cNvSpPr txBox="1">
            <a:spLocks noChangeArrowheads="1"/>
          </p:cNvSpPr>
          <p:nvPr/>
        </p:nvSpPr>
        <p:spPr bwMode="auto">
          <a:xfrm>
            <a:off x="4708393" y="414908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82"/>
          <p:cNvSpPr txBox="1">
            <a:spLocks noChangeArrowheads="1"/>
          </p:cNvSpPr>
          <p:nvPr/>
        </p:nvSpPr>
        <p:spPr bwMode="auto">
          <a:xfrm>
            <a:off x="4211960" y="5744289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82"/>
          <p:cNvSpPr txBox="1">
            <a:spLocks noChangeArrowheads="1"/>
          </p:cNvSpPr>
          <p:nvPr/>
        </p:nvSpPr>
        <p:spPr bwMode="auto">
          <a:xfrm>
            <a:off x="5500480" y="4581128"/>
            <a:ext cx="5116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82"/>
          <p:cNvSpPr txBox="1">
            <a:spLocks noChangeArrowheads="1"/>
          </p:cNvSpPr>
          <p:nvPr/>
        </p:nvSpPr>
        <p:spPr bwMode="auto">
          <a:xfrm>
            <a:off x="2116641" y="4653136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82"/>
          <p:cNvSpPr txBox="1">
            <a:spLocks noChangeArrowheads="1"/>
          </p:cNvSpPr>
          <p:nvPr/>
        </p:nvSpPr>
        <p:spPr bwMode="auto">
          <a:xfrm>
            <a:off x="5868144" y="126876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190"/>
          <p:cNvSpPr txBox="1">
            <a:spLocks noChangeArrowheads="1"/>
          </p:cNvSpPr>
          <p:nvPr/>
        </p:nvSpPr>
        <p:spPr bwMode="auto">
          <a:xfrm>
            <a:off x="6012161" y="1825079"/>
            <a:ext cx="720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013176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직선 연결선 146"/>
          <p:cNvCxnSpPr/>
          <p:nvPr/>
        </p:nvCxnSpPr>
        <p:spPr>
          <a:xfrm>
            <a:off x="3995936" y="2780928"/>
            <a:ext cx="0" cy="43204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90"/>
          <p:cNvSpPr txBox="1">
            <a:spLocks noChangeArrowheads="1"/>
          </p:cNvSpPr>
          <p:nvPr/>
        </p:nvSpPr>
        <p:spPr bwMode="auto">
          <a:xfrm>
            <a:off x="5076056" y="5085184"/>
            <a:ext cx="792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ASA2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6"/>
          <p:cNvGrpSpPr>
            <a:grpSpLocks/>
          </p:cNvGrpSpPr>
          <p:nvPr/>
        </p:nvGrpSpPr>
        <p:grpSpPr bwMode="auto">
          <a:xfrm>
            <a:off x="799505" y="5445224"/>
            <a:ext cx="892175" cy="628650"/>
            <a:chOff x="1428750" y="4286250"/>
            <a:chExt cx="892175" cy="628650"/>
          </a:xfrm>
        </p:grpSpPr>
        <p:pic>
          <p:nvPicPr>
            <p:cNvPr id="87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R6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1" name="직선 연결선 90"/>
          <p:cNvCxnSpPr>
            <a:stCxn id="24" idx="2"/>
            <a:endCxn id="18" idx="0"/>
          </p:cNvCxnSpPr>
          <p:nvPr/>
        </p:nvCxnSpPr>
        <p:spPr>
          <a:xfrm>
            <a:off x="8147248" y="4803800"/>
            <a:ext cx="0" cy="78544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 bwMode="auto">
          <a:xfrm>
            <a:off x="611560" y="4653136"/>
            <a:ext cx="1302990" cy="158417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06" name="TextBox 190"/>
          <p:cNvSpPr txBox="1">
            <a:spLocks noChangeArrowheads="1"/>
          </p:cNvSpPr>
          <p:nvPr/>
        </p:nvSpPr>
        <p:spPr bwMode="auto">
          <a:xfrm>
            <a:off x="539552" y="6237312"/>
            <a:ext cx="13681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BGP 254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182"/>
          <p:cNvSpPr txBox="1">
            <a:spLocks noChangeArrowheads="1"/>
          </p:cNvSpPr>
          <p:nvPr/>
        </p:nvSpPr>
        <p:spPr bwMode="auto">
          <a:xfrm>
            <a:off x="3491880" y="4653136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182"/>
          <p:cNvSpPr txBox="1">
            <a:spLocks noChangeArrowheads="1"/>
          </p:cNvSpPr>
          <p:nvPr/>
        </p:nvSpPr>
        <p:spPr bwMode="auto">
          <a:xfrm>
            <a:off x="6948264" y="4581128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182"/>
          <p:cNvSpPr txBox="1">
            <a:spLocks noChangeArrowheads="1"/>
          </p:cNvSpPr>
          <p:nvPr/>
        </p:nvSpPr>
        <p:spPr bwMode="auto">
          <a:xfrm>
            <a:off x="5503814" y="2708920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82"/>
          <p:cNvSpPr txBox="1">
            <a:spLocks noChangeArrowheads="1"/>
          </p:cNvSpPr>
          <p:nvPr/>
        </p:nvSpPr>
        <p:spPr bwMode="auto">
          <a:xfrm>
            <a:off x="3570427" y="1927865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182"/>
          <p:cNvSpPr txBox="1">
            <a:spLocks noChangeArrowheads="1"/>
          </p:cNvSpPr>
          <p:nvPr/>
        </p:nvSpPr>
        <p:spPr bwMode="auto">
          <a:xfrm>
            <a:off x="5514643" y="1927865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1691680" y="4005064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rot="5400000">
            <a:off x="6156176" y="141277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5400000">
            <a:off x="6156176" y="299695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6200000" flipV="1">
            <a:off x="3635896" y="609329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6948264" y="4005064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82"/>
          <p:cNvSpPr txBox="1">
            <a:spLocks noChangeArrowheads="1"/>
          </p:cNvSpPr>
          <p:nvPr/>
        </p:nvSpPr>
        <p:spPr bwMode="auto">
          <a:xfrm>
            <a:off x="4718266" y="4797152"/>
            <a:ext cx="3577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82"/>
          <p:cNvSpPr txBox="1">
            <a:spLocks noChangeArrowheads="1"/>
          </p:cNvSpPr>
          <p:nvPr/>
        </p:nvSpPr>
        <p:spPr bwMode="auto">
          <a:xfrm>
            <a:off x="4204336" y="6536377"/>
            <a:ext cx="5116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92"/>
          <p:cNvSpPr txBox="1">
            <a:spLocks noChangeArrowheads="1"/>
          </p:cNvSpPr>
          <p:nvPr/>
        </p:nvSpPr>
        <p:spPr bwMode="auto">
          <a:xfrm>
            <a:off x="5076056" y="6423719"/>
            <a:ext cx="757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VLAN_8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8.0</a:t>
            </a:r>
            <a:endParaRPr kumimoji="0" lang="en-US" altLang="ko-KR" sz="1200" b="1" i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04"/>
          <p:cNvGrpSpPr>
            <a:grpSpLocks/>
          </p:cNvGrpSpPr>
          <p:nvPr/>
        </p:nvGrpSpPr>
        <p:grpSpPr bwMode="auto">
          <a:xfrm>
            <a:off x="4572000" y="6525344"/>
            <a:ext cx="360040" cy="288032"/>
            <a:chOff x="1714481" y="3857627"/>
            <a:chExt cx="285750" cy="358775"/>
          </a:xfrm>
        </p:grpSpPr>
        <p:cxnSp>
          <p:nvCxnSpPr>
            <p:cNvPr id="124" name="직선 연결선 123"/>
            <p:cNvCxnSpPr/>
            <p:nvPr/>
          </p:nvCxnSpPr>
          <p:spPr>
            <a:xfrm rot="5400000">
              <a:off x="1679556" y="4035427"/>
              <a:ext cx="357187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714481" y="4214814"/>
              <a:ext cx="28575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90"/>
          <p:cNvSpPr txBox="1">
            <a:spLocks noChangeArrowheads="1"/>
          </p:cNvSpPr>
          <p:nvPr/>
        </p:nvSpPr>
        <p:spPr bwMode="auto">
          <a:xfrm>
            <a:off x="611560" y="3995217"/>
            <a:ext cx="136815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BGP 43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</a:t>
            </a:r>
            <a:r>
              <a:rPr lang="en-US" altLang="ko-KR" smtClean="0"/>
              <a:t>– V3</a:t>
            </a:r>
            <a:endParaRPr lang="ko-KR" altLang="en-US" dirty="0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YY.YY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= 43.43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Loopback0</a:t>
            </a:r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smtClean="0"/>
              <a:t>192.168.x.x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프로토콜에서 광고하지 말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SW1 – 4</a:t>
            </a:r>
          </a:p>
          <a:p>
            <a:pPr lvl="1"/>
            <a:r>
              <a:rPr lang="en-US" altLang="ko-KR" dirty="0" err="1" smtClean="0"/>
              <a:t>Vtp</a:t>
            </a:r>
            <a:r>
              <a:rPr lang="en-US" altLang="ko-KR" dirty="0" smtClean="0"/>
              <a:t> Server/Client</a:t>
            </a:r>
          </a:p>
          <a:p>
            <a:pPr lvl="1"/>
            <a:r>
              <a:rPr lang="en-US" altLang="ko-KR" dirty="0" err="1" smtClean="0"/>
              <a:t>Vtp</a:t>
            </a:r>
            <a:r>
              <a:rPr lang="en-US" altLang="ko-KR" dirty="0" smtClean="0"/>
              <a:t> domain: </a:t>
            </a:r>
            <a:r>
              <a:rPr lang="en-US" altLang="ko-KR" dirty="0" err="1" smtClean="0"/>
              <a:t>ccie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Vlan</a:t>
            </a:r>
            <a:r>
              <a:rPr lang="en-US" altLang="ko-KR" dirty="0" smtClean="0"/>
              <a:t> 100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Lo0 </a:t>
            </a:r>
            <a:r>
              <a:rPr lang="ko-KR" altLang="en-US" dirty="0" smtClean="0"/>
              <a:t>생성하지 말 것</a:t>
            </a:r>
            <a:endParaRPr lang="en-US" altLang="ko-KR" dirty="0" smtClean="0"/>
          </a:p>
        </p:txBody>
      </p:sp>
      <p:sp>
        <p:nvSpPr>
          <p:cNvPr id="101380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SW1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2</a:t>
            </a:r>
          </a:p>
          <a:p>
            <a:pPr lvl="2"/>
            <a:r>
              <a:rPr lang="en-US" altLang="ko-KR" dirty="0" smtClean="0"/>
              <a:t>43.43.2.1/24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lo150</a:t>
            </a:r>
          </a:p>
          <a:p>
            <a:pPr lvl="2"/>
            <a:r>
              <a:rPr lang="en-US" altLang="ko-KR" dirty="0" smtClean="0"/>
              <a:t>150.1.43.1/24</a:t>
            </a:r>
          </a:p>
          <a:p>
            <a:r>
              <a:rPr lang="en-US" altLang="ko-KR" dirty="0" smtClean="0"/>
              <a:t>SW2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</a:t>
            </a:r>
          </a:p>
          <a:p>
            <a:pPr lvl="2"/>
            <a:r>
              <a:rPr lang="en-US" altLang="ko-KR" dirty="0" smtClean="0"/>
              <a:t>43.43.9.1/24</a:t>
            </a:r>
          </a:p>
          <a:p>
            <a:r>
              <a:rPr lang="en-US" altLang="ko-KR" dirty="0" smtClean="0"/>
              <a:t>SW3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</a:p>
          <a:p>
            <a:pPr lvl="2"/>
            <a:r>
              <a:rPr lang="en-US" altLang="ko-KR" dirty="0" smtClean="0"/>
              <a:t>43.43.10.1/24</a:t>
            </a:r>
          </a:p>
          <a:p>
            <a:pPr lvl="1"/>
            <a:r>
              <a:rPr lang="en-US" altLang="ko-KR" dirty="0" smtClean="0"/>
              <a:t>Default: 43.43.10.3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V3</a:t>
            </a:r>
            <a:endParaRPr lang="ko-KR" altLang="en-US" dirty="0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R1</a:t>
            </a:r>
          </a:p>
          <a:p>
            <a:pPr lvl="1"/>
            <a:r>
              <a:rPr lang="en-US" altLang="ko-KR" dirty="0" smtClean="0"/>
              <a:t>Lo2</a:t>
            </a:r>
          </a:p>
          <a:p>
            <a:pPr lvl="2"/>
            <a:r>
              <a:rPr lang="en-US" altLang="ko-KR" dirty="0" smtClean="0"/>
              <a:t>43.43.51.1/32</a:t>
            </a:r>
          </a:p>
          <a:p>
            <a:pPr lvl="1"/>
            <a:r>
              <a:rPr lang="en-US" altLang="ko-KR" dirty="0" smtClean="0"/>
              <a:t>OSPF: 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R2</a:t>
            </a:r>
          </a:p>
          <a:p>
            <a:pPr lvl="1"/>
            <a:r>
              <a:rPr lang="en-US" altLang="ko-KR" dirty="0" smtClean="0"/>
              <a:t>Lo1</a:t>
            </a:r>
          </a:p>
          <a:p>
            <a:pPr lvl="2"/>
            <a:r>
              <a:rPr lang="en-US" altLang="ko-KR" dirty="0" smtClean="0"/>
              <a:t>192.168.22.22/32</a:t>
            </a:r>
          </a:p>
          <a:p>
            <a:pPr lvl="1"/>
            <a:r>
              <a:rPr lang="en-US" altLang="ko-KR" dirty="0" smtClean="0"/>
              <a:t>Static: 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43.43.4.12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smtClean="0"/>
              <a:t>R3</a:t>
            </a:r>
          </a:p>
          <a:p>
            <a:pPr lvl="1"/>
            <a:r>
              <a:rPr lang="en-US" altLang="ko-KR" dirty="0" smtClean="0"/>
              <a:t>Lo1</a:t>
            </a:r>
          </a:p>
          <a:p>
            <a:pPr lvl="2"/>
            <a:r>
              <a:rPr lang="en-US" altLang="ko-KR" dirty="0" smtClean="0"/>
              <a:t>192.168.33.3/32</a:t>
            </a:r>
          </a:p>
        </p:txBody>
      </p:sp>
      <p:sp>
        <p:nvSpPr>
          <p:cNvPr id="101380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R5</a:t>
            </a:r>
          </a:p>
          <a:p>
            <a:pPr lvl="1"/>
            <a:r>
              <a:rPr lang="en-US" altLang="ko-KR" dirty="0" smtClean="0"/>
              <a:t>Lo2</a:t>
            </a:r>
          </a:p>
          <a:p>
            <a:pPr lvl="1"/>
            <a:r>
              <a:rPr lang="en-US" altLang="ko-KR" dirty="0" smtClean="0"/>
              <a:t>43.43.52.5/24</a:t>
            </a:r>
          </a:p>
          <a:p>
            <a:r>
              <a:rPr lang="en-US" altLang="ko-KR" dirty="0" smtClean="0"/>
              <a:t>OSPF</a:t>
            </a:r>
          </a:p>
          <a:p>
            <a:pPr lvl="1"/>
            <a:r>
              <a:rPr lang="en-US" altLang="ko-KR" dirty="0" smtClean="0"/>
              <a:t>Route-id</a:t>
            </a:r>
          </a:p>
          <a:p>
            <a:pPr lvl="2"/>
            <a:r>
              <a:rPr lang="en-US" altLang="ko-KR" dirty="0" smtClean="0"/>
              <a:t>1.1.1.1 ~ 5.5.5.5</a:t>
            </a:r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Multicontext</a:t>
            </a:r>
            <a:r>
              <a:rPr lang="en-US" altLang="ko-KR" sz="2400" dirty="0" smtClean="0"/>
              <a:t> Mode</a:t>
            </a:r>
          </a:p>
          <a:p>
            <a:endParaRPr lang="en-US" altLang="ko-KR" sz="2000" dirty="0" smtClean="0"/>
          </a:p>
          <a:p>
            <a:r>
              <a:rPr lang="en-US" altLang="ko-KR" sz="2400" dirty="0" smtClean="0"/>
              <a:t>Shared Interface</a:t>
            </a:r>
          </a:p>
          <a:p>
            <a:pPr lvl="1"/>
            <a:r>
              <a:rPr lang="en-US" altLang="ko-KR" sz="2200" dirty="0" smtClean="0"/>
              <a:t>Auto-generated MAC address </a:t>
            </a:r>
            <a:r>
              <a:rPr lang="ko-KR" altLang="en-US" sz="2200" dirty="0" smtClean="0"/>
              <a:t>가능토록</a:t>
            </a:r>
            <a:endParaRPr lang="en-US" altLang="ko-KR" sz="2200" dirty="0" smtClean="0"/>
          </a:p>
          <a:p>
            <a:pPr lvl="2"/>
            <a:endParaRPr lang="en-US" altLang="ko-KR" sz="1800" dirty="0" smtClean="0"/>
          </a:p>
          <a:p>
            <a:r>
              <a:rPr lang="en-US" altLang="ko-KR" sz="2600" dirty="0" smtClean="0"/>
              <a:t>ICMP Traffic</a:t>
            </a:r>
          </a:p>
          <a:p>
            <a:pPr lvl="1"/>
            <a:r>
              <a:rPr lang="en-US" altLang="ko-KR" sz="2200" dirty="0" smtClean="0"/>
              <a:t>ACL</a:t>
            </a:r>
            <a:r>
              <a:rPr lang="ko-KR" altLang="en-US" sz="2200" dirty="0" smtClean="0"/>
              <a:t>에서 허용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SW1 150.1.43.1</a:t>
            </a:r>
            <a:r>
              <a:rPr lang="ko-KR" altLang="en-US" sz="2200" dirty="0" smtClean="0"/>
              <a:t>로 갈 수 있도록 설정</a:t>
            </a:r>
            <a:endParaRPr lang="ko-KR" altLang="en-US" sz="22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729616"/>
          <a:ext cx="41722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36"/>
                <a:gridCol w="2086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Config</a:t>
                      </a:r>
                      <a:r>
                        <a:rPr lang="en-US" altLang="ko-KR" baseline="0" dirty="0" smtClean="0"/>
                        <a:t> URL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c1.cfg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c2.cfg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admin.cfg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c1/c2 Context Detail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80120"/>
                <a:gridCol w="1872208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Severity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Vlan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43.43.2.10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43.43.3.10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/>
        </p:nvGraphicFramePr>
        <p:xfrm>
          <a:off x="539552" y="4340696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80120"/>
                <a:gridCol w="1872208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Severity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Vlan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43.43.4.12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43.43.3.12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ASA1 c1/c2 Routing </a:t>
            </a:r>
            <a:r>
              <a:rPr lang="en-US" altLang="ko-KR" dirty="0" err="1" smtClean="0"/>
              <a:t>Config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c1</a:t>
            </a:r>
            <a:endParaRPr lang="ko-KR" alt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1458978"/>
                <a:gridCol w="13467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Intf</a:t>
                      </a:r>
                      <a:r>
                        <a:rPr lang="en-US" altLang="ko-KR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Next-hop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43.43.3.1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150.1.0.0/16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43.43.2.1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c2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1"/>
                <a:gridCol w="1543405"/>
                <a:gridCol w="13472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Intf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Next-hop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43.43.3.1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150.1.0.0/16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43.43.3.10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192.168.2.0/24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43.43.4.2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ASA2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155576"/>
                <a:gridCol w="1152128"/>
                <a:gridCol w="1224136"/>
                <a:gridCol w="19545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Security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Vlan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43.43.7.10/24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redundant1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43.43.6.10/24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/>
        </p:nvGraphicFramePr>
        <p:xfrm>
          <a:off x="467544" y="3501008"/>
          <a:ext cx="4038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2692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Member-interface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Redundant1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E0(Active)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4"/>
          <p:cNvSpPr txBox="1">
            <a:spLocks/>
          </p:cNvSpPr>
          <p:nvPr/>
        </p:nvSpPr>
        <p:spPr>
          <a:xfrm>
            <a:off x="4648200" y="3573016"/>
            <a:ext cx="4038600" cy="25531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OSPF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설정</a:t>
            </a:r>
            <a:endParaRPr lang="en-US" altLang="ko-KR" sz="2400" dirty="0" smtClean="0"/>
          </a:p>
          <a:p>
            <a:pPr marL="800100" lvl="1" indent="-342900">
              <a:spcBef>
                <a:spcPct val="20000"/>
              </a:spcBef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Icmp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허용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 Translation(ASA2)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R1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R5(</a:t>
            </a:r>
            <a:r>
              <a:rPr lang="ko-KR" altLang="en-US" dirty="0" smtClean="0">
                <a:sym typeface="Wingdings" pitchFamily="2" charset="2"/>
              </a:rPr>
              <a:t>광고 확인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R1 lo2(43.43.51.1)  R5 lo2(43.43.52.5)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Source: 43.43.7.30</a:t>
            </a:r>
            <a:r>
              <a:rPr lang="ko-KR" altLang="en-US" dirty="0" smtClean="0">
                <a:sym typeface="Wingdings" pitchFamily="2" charset="2"/>
              </a:rPr>
              <a:t>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R1 f0/0(43.43.6.1) 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R5 lo2(43.43.52.5)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Source: 43.43.7.31</a:t>
            </a:r>
            <a:r>
              <a:rPr lang="ko-KR" altLang="en-US" dirty="0" smtClean="0">
                <a:sym typeface="Wingdings" pitchFamily="2" charset="2"/>
              </a:rPr>
              <a:t>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Alias or NAT </a:t>
            </a:r>
            <a:r>
              <a:rPr lang="ko-KR" altLang="en-US" dirty="0" err="1" smtClean="0">
                <a:sym typeface="Wingdings" pitchFamily="2" charset="2"/>
              </a:rPr>
              <a:t>사용말</a:t>
            </a:r>
            <a:r>
              <a:rPr lang="ko-KR" altLang="en-US" dirty="0" smtClean="0">
                <a:sym typeface="Wingdings" pitchFamily="2" charset="2"/>
              </a:rPr>
              <a:t> 것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검증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Packet-tracer input outside </a:t>
            </a:r>
            <a:r>
              <a:rPr lang="en-US" altLang="ko-KR" dirty="0" err="1" smtClean="0">
                <a:sym typeface="Wingdings" pitchFamily="2" charset="2"/>
              </a:rPr>
              <a:t>tcp</a:t>
            </a:r>
            <a:r>
              <a:rPr lang="en-US" altLang="ko-KR" dirty="0" smtClean="0">
                <a:sym typeface="Wingdings" pitchFamily="2" charset="2"/>
              </a:rPr>
              <a:t> 43.43.51.1 1024 43.43.52.5 23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Packet-tracer input outside </a:t>
            </a:r>
            <a:r>
              <a:rPr lang="en-US" altLang="ko-KR" dirty="0" err="1" smtClean="0">
                <a:sym typeface="Wingdings" pitchFamily="2" charset="2"/>
              </a:rPr>
              <a:t>tcp</a:t>
            </a:r>
            <a:r>
              <a:rPr lang="en-US" altLang="ko-KR" dirty="0" smtClean="0">
                <a:sym typeface="Wingdings" pitchFamily="2" charset="2"/>
              </a:rPr>
              <a:t> 43.43.6.1 1024 43.43.52.5 23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R5 </a:t>
            </a:r>
            <a:r>
              <a:rPr lang="en-US" altLang="ko-KR" dirty="0" smtClean="0">
                <a:sym typeface="Wingdings" pitchFamily="2" charset="2"/>
              </a:rPr>
              <a:t> R1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43.43.8.0/24 network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64.102.51.0/24 network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43.43.6.30</a:t>
            </a:r>
            <a:r>
              <a:rPr lang="ko-KR" altLang="en-US" dirty="0" smtClean="0">
                <a:sym typeface="Wingdings" pitchFamily="2" charset="2"/>
              </a:rPr>
              <a:t>으로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43.43.8.0/24 network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internet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43.43.6.31</a:t>
            </a:r>
            <a:r>
              <a:rPr lang="ko-KR" altLang="en-US" dirty="0" smtClean="0">
                <a:sym typeface="Wingdings" pitchFamily="2" charset="2"/>
              </a:rPr>
              <a:t>으로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err="1" smtClean="0"/>
              <a:t>사용말</a:t>
            </a:r>
            <a:r>
              <a:rPr lang="ko-KR" altLang="en-US" dirty="0" smtClean="0"/>
              <a:t> 것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검증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Packet-tracer input inside </a:t>
            </a:r>
            <a:r>
              <a:rPr lang="en-US" altLang="ko-KR" dirty="0" err="1" smtClean="0">
                <a:sym typeface="Wingdings" pitchFamily="2" charset="2"/>
              </a:rPr>
              <a:t>icmp</a:t>
            </a:r>
            <a:r>
              <a:rPr lang="en-US" altLang="ko-KR" dirty="0" smtClean="0">
                <a:sym typeface="Wingdings" pitchFamily="2" charset="2"/>
              </a:rPr>
              <a:t> 43.43.8.1 8 0 64.102.51.1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Packet-tracer input inside </a:t>
            </a:r>
            <a:r>
              <a:rPr lang="en-US" altLang="ko-KR" dirty="0" err="1" smtClean="0">
                <a:sym typeface="Wingdings" pitchFamily="2" charset="2"/>
              </a:rPr>
              <a:t>icmp</a:t>
            </a:r>
            <a:r>
              <a:rPr lang="en-US" altLang="ko-KR" dirty="0" smtClean="0">
                <a:sym typeface="Wingdings" pitchFamily="2" charset="2"/>
              </a:rPr>
              <a:t> 43.43.8.1 8 0 43.43.2.1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ZBF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2088232"/>
                <a:gridCol w="1800200"/>
                <a:gridCol w="31066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Zone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Pair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Policy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  <a:r>
                        <a:rPr lang="en-US" altLang="ko-KR" baseline="0" dirty="0" smtClean="0"/>
                        <a:t> &amp; Deep Packet Inspection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outbound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Outbound-policy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All IP traffic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Inspect</a:t>
                      </a:r>
                      <a:r>
                        <a:rPr lang="en-US" altLang="ko-KR" baseline="0" dirty="0" smtClean="0"/>
                        <a:t> all IP traffic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inbound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Inbound-policy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Inspect</a:t>
                      </a:r>
                      <a:r>
                        <a:rPr lang="en-US" altLang="ko-KR" baseline="0" dirty="0" smtClean="0"/>
                        <a:t> HTTP, Telnet &amp; ICMP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Police</a:t>
                      </a:r>
                      <a:r>
                        <a:rPr lang="en-US" altLang="ko-KR" baseline="0" dirty="0" smtClean="0"/>
                        <a:t> rate ICMP traffic to 20,000 b/s with a burst of 2000 bytes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Reset HTTP requests or responses that have a header length greater than 4096 bytes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/>
        </p:nvGraphicFramePr>
        <p:xfrm>
          <a:off x="467544" y="5143584"/>
          <a:ext cx="4038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2692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Zone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Zone</a:t>
                      </a:r>
                      <a:r>
                        <a:rPr lang="en-US" altLang="ko-KR" baseline="0" dirty="0" smtClean="0"/>
                        <a:t> member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external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r>
                        <a:rPr lang="en-US" altLang="ko-KR" baseline="0" dirty="0" smtClean="0"/>
                        <a:t> f0/1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r>
                        <a:rPr lang="en-US" altLang="ko-KR" baseline="0" dirty="0" smtClean="0"/>
                        <a:t> f0/0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441</Words>
  <Application>Microsoft Office PowerPoint</Application>
  <PresentationFormat>화면 슬라이드 쇼(4:3)</PresentationFormat>
  <Paragraphs>253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Security – V3</vt:lpstr>
      <vt:lpstr>Security – V3</vt:lpstr>
      <vt:lpstr>Security – V3</vt:lpstr>
      <vt:lpstr>ASA1</vt:lpstr>
      <vt:lpstr>c1/c2 Context Detail</vt:lpstr>
      <vt:lpstr>ASA1 c1/c2 Routing Config</vt:lpstr>
      <vt:lpstr>ASA2</vt:lpstr>
      <vt:lpstr>Address Translation(ASA2)</vt:lpstr>
      <vt:lpstr>ZBF</vt:lpstr>
    </vt:vector>
  </TitlesOfParts>
  <Company>JHTA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VPN </dc:title>
  <dc:creator>NetZzang</dc:creator>
  <cp:lastModifiedBy>Na</cp:lastModifiedBy>
  <cp:revision>57</cp:revision>
  <dcterms:created xsi:type="dcterms:W3CDTF">2012-03-23T09:35:32Z</dcterms:created>
  <dcterms:modified xsi:type="dcterms:W3CDTF">2013-06-30T15:32:53Z</dcterms:modified>
</cp:coreProperties>
</file>