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– V2</a:t>
            </a:r>
            <a:endParaRPr lang="ko-KR" altLang="en-US" dirty="0"/>
          </a:p>
        </p:txBody>
      </p:sp>
      <p:pic>
        <p:nvPicPr>
          <p:cNvPr id="3" name="Picture 57" descr="icon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132857"/>
            <a:ext cx="6799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7" descr="icon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4067" y="5049441"/>
            <a:ext cx="6799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6"/>
          <p:cNvGrpSpPr>
            <a:grpSpLocks/>
          </p:cNvGrpSpPr>
          <p:nvPr/>
        </p:nvGrpSpPr>
        <p:grpSpPr bwMode="auto">
          <a:xfrm>
            <a:off x="2599705" y="1628800"/>
            <a:ext cx="892175" cy="628650"/>
            <a:chOff x="1428750" y="4286250"/>
            <a:chExt cx="892175" cy="628650"/>
          </a:xfrm>
        </p:grpSpPr>
        <p:pic>
          <p:nvPicPr>
            <p:cNvPr id="6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R4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6"/>
          <p:cNvGrpSpPr>
            <a:grpSpLocks/>
          </p:cNvGrpSpPr>
          <p:nvPr/>
        </p:nvGrpSpPr>
        <p:grpSpPr bwMode="auto">
          <a:xfrm>
            <a:off x="4255889" y="3140968"/>
            <a:ext cx="892175" cy="628650"/>
            <a:chOff x="1428750" y="4286250"/>
            <a:chExt cx="892175" cy="628650"/>
          </a:xfrm>
        </p:grpSpPr>
        <p:pic>
          <p:nvPicPr>
            <p:cNvPr id="9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R1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6"/>
          <p:cNvGrpSpPr>
            <a:grpSpLocks/>
          </p:cNvGrpSpPr>
          <p:nvPr/>
        </p:nvGrpSpPr>
        <p:grpSpPr bwMode="auto">
          <a:xfrm>
            <a:off x="7164288" y="3573016"/>
            <a:ext cx="892175" cy="628650"/>
            <a:chOff x="1428750" y="4286250"/>
            <a:chExt cx="892175" cy="628650"/>
          </a:xfrm>
        </p:grpSpPr>
        <p:pic>
          <p:nvPicPr>
            <p:cNvPr id="12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R5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1403648" y="3645024"/>
            <a:ext cx="892175" cy="628650"/>
            <a:chOff x="1428750" y="4286250"/>
            <a:chExt cx="892175" cy="628650"/>
          </a:xfrm>
        </p:grpSpPr>
        <p:pic>
          <p:nvPicPr>
            <p:cNvPr id="15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R3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24"/>
          <p:cNvGrpSpPr>
            <a:grpSpLocks/>
          </p:cNvGrpSpPr>
          <p:nvPr/>
        </p:nvGrpSpPr>
        <p:grpSpPr bwMode="auto">
          <a:xfrm>
            <a:off x="2627784" y="5841529"/>
            <a:ext cx="914400" cy="468313"/>
            <a:chOff x="3214688" y="5500688"/>
            <a:chExt cx="914400" cy="468312"/>
          </a:xfrm>
        </p:grpSpPr>
        <p:pic>
          <p:nvPicPr>
            <p:cNvPr id="18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15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>
                  <a:latin typeface="맑은 고딕" pitchFamily="50" charset="-127"/>
                  <a:ea typeface="맑은 고딕" pitchFamily="50" charset="-127"/>
                </a:rPr>
                <a:t>SW1</a:t>
              </a:r>
              <a:endParaRPr kumimoji="0" lang="ko-KR" altLang="en-US" sz="140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24"/>
          <p:cNvGrpSpPr>
            <a:grpSpLocks/>
          </p:cNvGrpSpPr>
          <p:nvPr/>
        </p:nvGrpSpPr>
        <p:grpSpPr bwMode="auto">
          <a:xfrm>
            <a:off x="7164288" y="4509120"/>
            <a:ext cx="914400" cy="468313"/>
            <a:chOff x="3214688" y="5500688"/>
            <a:chExt cx="914400" cy="468312"/>
          </a:xfrm>
        </p:grpSpPr>
        <p:pic>
          <p:nvPicPr>
            <p:cNvPr id="21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099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SW4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24"/>
          <p:cNvGrpSpPr>
            <a:grpSpLocks/>
          </p:cNvGrpSpPr>
          <p:nvPr/>
        </p:nvGrpSpPr>
        <p:grpSpPr bwMode="auto">
          <a:xfrm>
            <a:off x="683568" y="1700808"/>
            <a:ext cx="914400" cy="468313"/>
            <a:chOff x="3214688" y="5500688"/>
            <a:chExt cx="914400" cy="468312"/>
          </a:xfrm>
        </p:grpSpPr>
        <p:pic>
          <p:nvPicPr>
            <p:cNvPr id="24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099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SW2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24"/>
          <p:cNvGrpSpPr>
            <a:grpSpLocks/>
          </p:cNvGrpSpPr>
          <p:nvPr/>
        </p:nvGrpSpPr>
        <p:grpSpPr bwMode="auto">
          <a:xfrm>
            <a:off x="4233664" y="1124744"/>
            <a:ext cx="914400" cy="468313"/>
            <a:chOff x="3214688" y="5500688"/>
            <a:chExt cx="914400" cy="468312"/>
          </a:xfrm>
        </p:grpSpPr>
        <p:pic>
          <p:nvPicPr>
            <p:cNvPr id="28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099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SW3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6"/>
          <p:cNvGrpSpPr>
            <a:grpSpLocks/>
          </p:cNvGrpSpPr>
          <p:nvPr/>
        </p:nvGrpSpPr>
        <p:grpSpPr bwMode="auto">
          <a:xfrm>
            <a:off x="5724128" y="5625505"/>
            <a:ext cx="892175" cy="628650"/>
            <a:chOff x="1428750" y="4286250"/>
            <a:chExt cx="892175" cy="628650"/>
          </a:xfrm>
        </p:grpSpPr>
        <p:pic>
          <p:nvPicPr>
            <p:cNvPr id="31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R2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3" name="Picture 3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1556792"/>
            <a:ext cx="706611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직선 연결선 33"/>
          <p:cNvCxnSpPr>
            <a:stCxn id="6" idx="3"/>
            <a:endCxn id="33" idx="1"/>
          </p:cNvCxnSpPr>
          <p:nvPr/>
        </p:nvCxnSpPr>
        <p:spPr>
          <a:xfrm flipV="1">
            <a:off x="3491880" y="1923505"/>
            <a:ext cx="2664296" cy="1962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1" idx="0"/>
            <a:endCxn id="12" idx="2"/>
          </p:cNvCxnSpPr>
          <p:nvPr/>
        </p:nvCxnSpPr>
        <p:spPr>
          <a:xfrm flipH="1" flipV="1">
            <a:off x="7610376" y="4201666"/>
            <a:ext cx="11112" cy="30745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8" idx="2"/>
            <a:endCxn id="3" idx="0"/>
          </p:cNvCxnSpPr>
          <p:nvPr/>
        </p:nvCxnSpPr>
        <p:spPr>
          <a:xfrm>
            <a:off x="4690864" y="1593057"/>
            <a:ext cx="5103" cy="53980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4788024" y="5985545"/>
            <a:ext cx="980034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9" idx="3"/>
            <a:endCxn id="12" idx="1"/>
          </p:cNvCxnSpPr>
          <p:nvPr/>
        </p:nvCxnSpPr>
        <p:spPr>
          <a:xfrm>
            <a:off x="5148064" y="3455293"/>
            <a:ext cx="2016224" cy="432048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15" idx="3"/>
          </p:cNvCxnSpPr>
          <p:nvPr/>
        </p:nvCxnSpPr>
        <p:spPr>
          <a:xfrm flipH="1" flipV="1">
            <a:off x="2295823" y="3959349"/>
            <a:ext cx="4796457" cy="45715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9" idx="0"/>
            <a:endCxn id="3" idx="2"/>
          </p:cNvCxnSpPr>
          <p:nvPr/>
        </p:nvCxnSpPr>
        <p:spPr>
          <a:xfrm flipH="1" flipV="1">
            <a:off x="4695967" y="2780929"/>
            <a:ext cx="6010" cy="36003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499992" y="4833417"/>
            <a:ext cx="2664296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6" idx="1"/>
            <a:endCxn id="24" idx="3"/>
          </p:cNvCxnSpPr>
          <p:nvPr/>
        </p:nvCxnSpPr>
        <p:spPr>
          <a:xfrm flipH="1" flipV="1">
            <a:off x="1597968" y="1934965"/>
            <a:ext cx="1001737" cy="816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5" idx="2"/>
            <a:endCxn id="144" idx="3"/>
          </p:cNvCxnSpPr>
          <p:nvPr/>
        </p:nvCxnSpPr>
        <p:spPr>
          <a:xfrm flipH="1">
            <a:off x="1215703" y="4273674"/>
            <a:ext cx="634033" cy="54977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788024" y="4833417"/>
            <a:ext cx="0" cy="22219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499992" y="5769521"/>
            <a:ext cx="0" cy="21602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788024" y="5769521"/>
            <a:ext cx="0" cy="21602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92"/>
          <p:cNvSpPr txBox="1">
            <a:spLocks noChangeArrowheads="1"/>
          </p:cNvSpPr>
          <p:nvPr/>
        </p:nvSpPr>
        <p:spPr bwMode="auto">
          <a:xfrm>
            <a:off x="3635896" y="1628800"/>
            <a:ext cx="8473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VLAN_22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192"/>
          <p:cNvSpPr txBox="1">
            <a:spLocks noChangeArrowheads="1"/>
          </p:cNvSpPr>
          <p:nvPr/>
        </p:nvSpPr>
        <p:spPr bwMode="auto">
          <a:xfrm>
            <a:off x="3635896" y="5960313"/>
            <a:ext cx="937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VLAN_111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192"/>
          <p:cNvSpPr txBox="1">
            <a:spLocks noChangeArrowheads="1"/>
          </p:cNvSpPr>
          <p:nvPr/>
        </p:nvSpPr>
        <p:spPr bwMode="auto">
          <a:xfrm>
            <a:off x="4788024" y="1628800"/>
            <a:ext cx="8473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VLAN_40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192"/>
          <p:cNvSpPr txBox="1">
            <a:spLocks noChangeArrowheads="1"/>
          </p:cNvSpPr>
          <p:nvPr/>
        </p:nvSpPr>
        <p:spPr bwMode="auto">
          <a:xfrm>
            <a:off x="755576" y="4221088"/>
            <a:ext cx="8473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VLAN_30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192"/>
          <p:cNvSpPr txBox="1">
            <a:spLocks noChangeArrowheads="1"/>
          </p:cNvSpPr>
          <p:nvPr/>
        </p:nvSpPr>
        <p:spPr bwMode="auto">
          <a:xfrm>
            <a:off x="4788024" y="4592161"/>
            <a:ext cx="937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VLAN_202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192"/>
          <p:cNvSpPr txBox="1">
            <a:spLocks noChangeArrowheads="1"/>
          </p:cNvSpPr>
          <p:nvPr/>
        </p:nvSpPr>
        <p:spPr bwMode="auto">
          <a:xfrm>
            <a:off x="4716016" y="5960313"/>
            <a:ext cx="937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VLAN_101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1763688" y="3356992"/>
            <a:ext cx="5904656" cy="1139006"/>
          </a:xfrm>
          <a:prstGeom prst="ellipse">
            <a:avLst/>
          </a:prstGeom>
          <a:noFill/>
          <a:ln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타원 81"/>
          <p:cNvSpPr/>
          <p:nvPr/>
        </p:nvSpPr>
        <p:spPr bwMode="auto">
          <a:xfrm>
            <a:off x="3635896" y="2636912"/>
            <a:ext cx="2232248" cy="64807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83" name="TextBox 190"/>
          <p:cNvSpPr txBox="1">
            <a:spLocks noChangeArrowheads="1"/>
          </p:cNvSpPr>
          <p:nvPr/>
        </p:nvSpPr>
        <p:spPr bwMode="auto">
          <a:xfrm>
            <a:off x="3851920" y="4077072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ko-KR" b="1" u="sng" dirty="0">
                <a:latin typeface="맑은 고딕" pitchFamily="50" charset="-127"/>
                <a:ea typeface="맑은 고딕" pitchFamily="50" charset="-127"/>
              </a:rPr>
              <a:t>OSPF 0</a:t>
            </a:r>
            <a:endParaRPr kumimoji="0" lang="ko-KR" altLang="en-US" b="1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190"/>
          <p:cNvSpPr txBox="1">
            <a:spLocks noChangeArrowheads="1"/>
          </p:cNvSpPr>
          <p:nvPr/>
        </p:nvSpPr>
        <p:spPr bwMode="auto">
          <a:xfrm>
            <a:off x="5868144" y="2780928"/>
            <a:ext cx="151216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b="1" u="sng" dirty="0" smtClean="0">
                <a:latin typeface="맑은 고딕" pitchFamily="50" charset="-127"/>
                <a:ea typeface="맑은 고딕" pitchFamily="50" charset="-127"/>
              </a:rPr>
              <a:t>EIGRP YY</a:t>
            </a:r>
            <a:endParaRPr kumimoji="0" lang="ko-KR" altLang="en-US" b="1" u="sng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987824" y="3654152"/>
            <a:ext cx="557807" cy="494928"/>
            <a:chOff x="3131840" y="3582144"/>
            <a:chExt cx="557807" cy="494928"/>
          </a:xfrm>
        </p:grpSpPr>
        <p:pic>
          <p:nvPicPr>
            <p:cNvPr id="86" name="Picture 78" descr="clou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31840" y="3582144"/>
              <a:ext cx="557807" cy="494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TextBox 191"/>
            <p:cNvSpPr txBox="1">
              <a:spLocks noChangeArrowheads="1"/>
            </p:cNvSpPr>
            <p:nvPr/>
          </p:nvSpPr>
          <p:spPr bwMode="auto">
            <a:xfrm>
              <a:off x="3203848" y="3695199"/>
              <a:ext cx="402674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F/R</a:t>
              </a:r>
              <a:endParaRPr kumimoji="0"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724128" y="3429000"/>
            <a:ext cx="557807" cy="494928"/>
            <a:chOff x="3131840" y="3582144"/>
            <a:chExt cx="557807" cy="494928"/>
          </a:xfrm>
        </p:grpSpPr>
        <p:pic>
          <p:nvPicPr>
            <p:cNvPr id="93" name="Picture 78" descr="clou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31840" y="3582144"/>
              <a:ext cx="557807" cy="494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Box 191"/>
            <p:cNvSpPr txBox="1">
              <a:spLocks noChangeArrowheads="1"/>
            </p:cNvSpPr>
            <p:nvPr/>
          </p:nvSpPr>
          <p:spPr bwMode="auto">
            <a:xfrm>
              <a:off x="3203848" y="3695199"/>
              <a:ext cx="402674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F/R</a:t>
              </a:r>
              <a:endParaRPr kumimoji="0"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5" name="TextBox 190"/>
          <p:cNvSpPr txBox="1">
            <a:spLocks noChangeArrowheads="1"/>
          </p:cNvSpPr>
          <p:nvPr/>
        </p:nvSpPr>
        <p:spPr bwMode="auto">
          <a:xfrm>
            <a:off x="611560" y="3573016"/>
            <a:ext cx="1008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4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Remote </a:t>
            </a:r>
          </a:p>
          <a:p>
            <a:r>
              <a:rPr kumimoji="0" lang="en-US" altLang="ko-KR" sz="14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Office</a:t>
            </a:r>
            <a:endParaRPr kumimoji="0" lang="ko-KR" altLang="en-US" sz="14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491880" y="4869160"/>
            <a:ext cx="2304256" cy="10801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190"/>
          <p:cNvSpPr txBox="1">
            <a:spLocks noChangeArrowheads="1"/>
          </p:cNvSpPr>
          <p:nvPr/>
        </p:nvSpPr>
        <p:spPr bwMode="auto">
          <a:xfrm>
            <a:off x="3491880" y="5353471"/>
            <a:ext cx="8515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nside</a:t>
            </a:r>
            <a:endParaRPr kumimoji="0" lang="ko-KR" altLang="en-US" sz="14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190"/>
          <p:cNvSpPr txBox="1">
            <a:spLocks noChangeArrowheads="1"/>
          </p:cNvSpPr>
          <p:nvPr/>
        </p:nvSpPr>
        <p:spPr bwMode="auto">
          <a:xfrm>
            <a:off x="4944591" y="5085184"/>
            <a:ext cx="8515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o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utside</a:t>
            </a:r>
            <a:endParaRPr kumimoji="0" lang="ko-KR" altLang="en-US" sz="14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82"/>
          <p:cNvSpPr txBox="1">
            <a:spLocks noChangeArrowheads="1"/>
          </p:cNvSpPr>
          <p:nvPr/>
        </p:nvSpPr>
        <p:spPr bwMode="auto">
          <a:xfrm>
            <a:off x="2158614" y="3501008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S1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/0.35m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5.1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82"/>
          <p:cNvSpPr txBox="1">
            <a:spLocks noChangeArrowheads="1"/>
          </p:cNvSpPr>
          <p:nvPr/>
        </p:nvSpPr>
        <p:spPr bwMode="auto">
          <a:xfrm>
            <a:off x="5220072" y="4005064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S1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/0.35m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5.2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82"/>
          <p:cNvSpPr txBox="1">
            <a:spLocks noChangeArrowheads="1"/>
          </p:cNvSpPr>
          <p:nvPr/>
        </p:nvSpPr>
        <p:spPr bwMode="auto">
          <a:xfrm>
            <a:off x="3333828" y="1455167"/>
            <a:ext cx="518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2.2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82"/>
          <p:cNvSpPr txBox="1">
            <a:spLocks noChangeArrowheads="1"/>
          </p:cNvSpPr>
          <p:nvPr/>
        </p:nvSpPr>
        <p:spPr bwMode="auto">
          <a:xfrm>
            <a:off x="5000980" y="1268760"/>
            <a:ext cx="651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F1/9®</a:t>
            </a: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.1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90"/>
          <p:cNvSpPr txBox="1">
            <a:spLocks noChangeArrowheads="1"/>
          </p:cNvSpPr>
          <p:nvPr/>
        </p:nvSpPr>
        <p:spPr bwMode="auto">
          <a:xfrm>
            <a:off x="5076056" y="2204864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ASA 1</a:t>
            </a:r>
            <a:endParaRPr kumimoji="0"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92"/>
          <p:cNvSpPr txBox="1">
            <a:spLocks noChangeArrowheads="1"/>
          </p:cNvSpPr>
          <p:nvPr/>
        </p:nvSpPr>
        <p:spPr bwMode="auto">
          <a:xfrm>
            <a:off x="4804772" y="1916832"/>
            <a:ext cx="8473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VLAN_20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82"/>
          <p:cNvSpPr txBox="1">
            <a:spLocks noChangeArrowheads="1"/>
          </p:cNvSpPr>
          <p:nvPr/>
        </p:nvSpPr>
        <p:spPr bwMode="auto">
          <a:xfrm>
            <a:off x="3923928" y="4797152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18.2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82"/>
          <p:cNvSpPr txBox="1">
            <a:spLocks noChangeArrowheads="1"/>
          </p:cNvSpPr>
          <p:nvPr/>
        </p:nvSpPr>
        <p:spPr bwMode="auto">
          <a:xfrm>
            <a:off x="3310879" y="6135687"/>
            <a:ext cx="8290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Vlan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 111</a:t>
            </a: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10.8.8.1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82"/>
          <p:cNvSpPr txBox="1">
            <a:spLocks noChangeArrowheads="1"/>
          </p:cNvSpPr>
          <p:nvPr/>
        </p:nvSpPr>
        <p:spPr bwMode="auto">
          <a:xfrm>
            <a:off x="1624902" y="4221088"/>
            <a:ext cx="9332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0/1</a:t>
            </a: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150.2.43.1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92"/>
          <p:cNvSpPr txBox="1">
            <a:spLocks noChangeArrowheads="1"/>
          </p:cNvSpPr>
          <p:nvPr/>
        </p:nvSpPr>
        <p:spPr bwMode="auto">
          <a:xfrm>
            <a:off x="3563888" y="4581128"/>
            <a:ext cx="937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VLAN_212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82"/>
          <p:cNvSpPr txBox="1">
            <a:spLocks noChangeArrowheads="1"/>
          </p:cNvSpPr>
          <p:nvPr/>
        </p:nvSpPr>
        <p:spPr bwMode="auto">
          <a:xfrm>
            <a:off x="3779912" y="2996952"/>
            <a:ext cx="511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7.2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82"/>
          <p:cNvSpPr txBox="1">
            <a:spLocks noChangeArrowheads="1"/>
          </p:cNvSpPr>
          <p:nvPr/>
        </p:nvSpPr>
        <p:spPr bwMode="auto">
          <a:xfrm>
            <a:off x="5292080" y="6165304"/>
            <a:ext cx="753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10.8.9.1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82"/>
          <p:cNvSpPr txBox="1">
            <a:spLocks noChangeArrowheads="1"/>
          </p:cNvSpPr>
          <p:nvPr/>
        </p:nvSpPr>
        <p:spPr bwMode="auto">
          <a:xfrm>
            <a:off x="2123728" y="1916832"/>
            <a:ext cx="511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0/1</a:t>
            </a:r>
          </a:p>
          <a:p>
            <a:pPr algn="ctr"/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1.1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82"/>
          <p:cNvSpPr txBox="1">
            <a:spLocks noChangeArrowheads="1"/>
          </p:cNvSpPr>
          <p:nvPr/>
        </p:nvSpPr>
        <p:spPr bwMode="auto">
          <a:xfrm>
            <a:off x="6559253" y="4077072"/>
            <a:ext cx="821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0/0.212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18.1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4499992" y="4827242"/>
            <a:ext cx="0" cy="22219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H="1">
            <a:off x="3519958" y="5985545"/>
            <a:ext cx="980034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90"/>
          <p:cNvSpPr txBox="1">
            <a:spLocks noChangeArrowheads="1"/>
          </p:cNvSpPr>
          <p:nvPr/>
        </p:nvSpPr>
        <p:spPr bwMode="auto">
          <a:xfrm>
            <a:off x="5724128" y="5157192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ASA 2</a:t>
            </a:r>
            <a:endParaRPr kumimoji="0"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6"/>
          <p:cNvGrpSpPr>
            <a:grpSpLocks/>
          </p:cNvGrpSpPr>
          <p:nvPr/>
        </p:nvGrpSpPr>
        <p:grpSpPr bwMode="auto">
          <a:xfrm>
            <a:off x="323528" y="4509120"/>
            <a:ext cx="892175" cy="628650"/>
            <a:chOff x="1428750" y="4286250"/>
            <a:chExt cx="892175" cy="628650"/>
          </a:xfrm>
        </p:grpSpPr>
        <p:pic>
          <p:nvPicPr>
            <p:cNvPr id="144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5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R6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8" name="TextBox 190"/>
          <p:cNvSpPr txBox="1">
            <a:spLocks noChangeArrowheads="1"/>
          </p:cNvSpPr>
          <p:nvPr/>
        </p:nvSpPr>
        <p:spPr bwMode="auto">
          <a:xfrm>
            <a:off x="3504431" y="5085184"/>
            <a:ext cx="8515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o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utside</a:t>
            </a:r>
            <a:endParaRPr kumimoji="0" lang="ko-KR" altLang="en-US" sz="14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90"/>
          <p:cNvSpPr txBox="1">
            <a:spLocks noChangeArrowheads="1"/>
          </p:cNvSpPr>
          <p:nvPr/>
        </p:nvSpPr>
        <p:spPr bwMode="auto">
          <a:xfrm>
            <a:off x="4944591" y="5353471"/>
            <a:ext cx="8515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nside</a:t>
            </a:r>
            <a:endParaRPr kumimoji="0" lang="ko-KR" altLang="en-US" sz="14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92"/>
          <p:cNvSpPr txBox="1">
            <a:spLocks noChangeArrowheads="1"/>
          </p:cNvSpPr>
          <p:nvPr/>
        </p:nvSpPr>
        <p:spPr bwMode="auto">
          <a:xfrm>
            <a:off x="1691680" y="1628800"/>
            <a:ext cx="8473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VLAN_24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92"/>
          <p:cNvSpPr txBox="1">
            <a:spLocks noChangeArrowheads="1"/>
          </p:cNvSpPr>
          <p:nvPr/>
        </p:nvSpPr>
        <p:spPr bwMode="auto">
          <a:xfrm>
            <a:off x="3868668" y="2780928"/>
            <a:ext cx="8473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VLAN_10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182"/>
          <p:cNvSpPr txBox="1">
            <a:spLocks noChangeArrowheads="1"/>
          </p:cNvSpPr>
          <p:nvPr/>
        </p:nvSpPr>
        <p:spPr bwMode="auto">
          <a:xfrm>
            <a:off x="6355927" y="3356992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S1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/0.15m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6.2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82"/>
          <p:cNvSpPr txBox="1">
            <a:spLocks noChangeArrowheads="1"/>
          </p:cNvSpPr>
          <p:nvPr/>
        </p:nvSpPr>
        <p:spPr bwMode="auto">
          <a:xfrm>
            <a:off x="5076056" y="306896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S1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/0.15m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6.1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82"/>
          <p:cNvSpPr txBox="1">
            <a:spLocks noChangeArrowheads="1"/>
          </p:cNvSpPr>
          <p:nvPr/>
        </p:nvSpPr>
        <p:spPr bwMode="auto">
          <a:xfrm>
            <a:off x="4942050" y="4797152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E2</a:t>
            </a:r>
          </a:p>
          <a:p>
            <a:pPr algn="ctr"/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19.2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82"/>
          <p:cNvSpPr txBox="1">
            <a:spLocks noChangeArrowheads="1"/>
          </p:cNvSpPr>
          <p:nvPr/>
        </p:nvSpPr>
        <p:spPr bwMode="auto">
          <a:xfrm>
            <a:off x="3779912" y="5517232"/>
            <a:ext cx="753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E1</a:t>
            </a: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10.8.8.2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TextBox 182"/>
          <p:cNvSpPr txBox="1">
            <a:spLocks noChangeArrowheads="1"/>
          </p:cNvSpPr>
          <p:nvPr/>
        </p:nvSpPr>
        <p:spPr bwMode="auto">
          <a:xfrm>
            <a:off x="4754372" y="5517232"/>
            <a:ext cx="753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E3</a:t>
            </a:r>
          </a:p>
          <a:p>
            <a:pPr algn="ctr"/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10.8.9.2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82"/>
          <p:cNvSpPr txBox="1">
            <a:spLocks noChangeArrowheads="1"/>
          </p:cNvSpPr>
          <p:nvPr/>
        </p:nvSpPr>
        <p:spPr bwMode="auto">
          <a:xfrm>
            <a:off x="4095714" y="1887215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3.2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TextBox 182"/>
          <p:cNvSpPr txBox="1">
            <a:spLocks noChangeArrowheads="1"/>
          </p:cNvSpPr>
          <p:nvPr/>
        </p:nvSpPr>
        <p:spPr bwMode="auto">
          <a:xfrm>
            <a:off x="3584484" y="2420888"/>
            <a:ext cx="9332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E3</a:t>
            </a:r>
          </a:p>
          <a:p>
            <a:pPr algn="ctr"/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143.43.3.2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TextBox 182"/>
          <p:cNvSpPr txBox="1">
            <a:spLocks noChangeArrowheads="1"/>
          </p:cNvSpPr>
          <p:nvPr/>
        </p:nvSpPr>
        <p:spPr bwMode="auto">
          <a:xfrm>
            <a:off x="4671778" y="2679303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E1</a:t>
            </a:r>
          </a:p>
          <a:p>
            <a:pPr algn="ctr"/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7.1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1" name="Shape 160"/>
          <p:cNvCxnSpPr>
            <a:stCxn id="3" idx="1"/>
            <a:endCxn id="75" idx="2"/>
          </p:cNvCxnSpPr>
          <p:nvPr/>
        </p:nvCxnSpPr>
        <p:spPr>
          <a:xfrm rot="10800000">
            <a:off x="4059570" y="1905799"/>
            <a:ext cx="296406" cy="55109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92"/>
          <p:cNvSpPr txBox="1">
            <a:spLocks noChangeArrowheads="1"/>
          </p:cNvSpPr>
          <p:nvPr/>
        </p:nvSpPr>
        <p:spPr bwMode="auto">
          <a:xfrm>
            <a:off x="3275856" y="2215897"/>
            <a:ext cx="8473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VLAN_21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타원 162"/>
          <p:cNvSpPr/>
          <p:nvPr/>
        </p:nvSpPr>
        <p:spPr bwMode="auto">
          <a:xfrm>
            <a:off x="2843808" y="1268760"/>
            <a:ext cx="3240360" cy="1139006"/>
          </a:xfrm>
          <a:prstGeom prst="ellipse">
            <a:avLst/>
          </a:prstGeom>
          <a:noFill/>
          <a:ln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4" name="TextBox 190"/>
          <p:cNvSpPr txBox="1">
            <a:spLocks noChangeArrowheads="1"/>
          </p:cNvSpPr>
          <p:nvPr/>
        </p:nvSpPr>
        <p:spPr bwMode="auto">
          <a:xfrm>
            <a:off x="5364088" y="1124744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ko-KR" b="1" u="sng" dirty="0">
                <a:latin typeface="맑은 고딕" pitchFamily="50" charset="-127"/>
                <a:ea typeface="맑은 고딕" pitchFamily="50" charset="-127"/>
              </a:rPr>
              <a:t>OSPF 0</a:t>
            </a:r>
            <a:endParaRPr kumimoji="0" lang="ko-KR" altLang="en-US" b="1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원호 167"/>
          <p:cNvSpPr/>
          <p:nvPr/>
        </p:nvSpPr>
        <p:spPr>
          <a:xfrm>
            <a:off x="1331640" y="1196752"/>
            <a:ext cx="1512168" cy="1584176"/>
          </a:xfrm>
          <a:prstGeom prst="arc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원호 168"/>
          <p:cNvSpPr/>
          <p:nvPr/>
        </p:nvSpPr>
        <p:spPr>
          <a:xfrm flipV="1">
            <a:off x="1331640" y="1124744"/>
            <a:ext cx="1512168" cy="1584176"/>
          </a:xfrm>
          <a:prstGeom prst="arc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원호 169"/>
          <p:cNvSpPr/>
          <p:nvPr/>
        </p:nvSpPr>
        <p:spPr>
          <a:xfrm flipV="1">
            <a:off x="467544" y="3573016"/>
            <a:ext cx="1512168" cy="1584176"/>
          </a:xfrm>
          <a:prstGeom prst="arc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원호 170"/>
          <p:cNvSpPr/>
          <p:nvPr/>
        </p:nvSpPr>
        <p:spPr>
          <a:xfrm>
            <a:off x="467544" y="3573016"/>
            <a:ext cx="1512168" cy="1584176"/>
          </a:xfrm>
          <a:prstGeom prst="arc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90"/>
          <p:cNvSpPr txBox="1">
            <a:spLocks noChangeArrowheads="1"/>
          </p:cNvSpPr>
          <p:nvPr/>
        </p:nvSpPr>
        <p:spPr bwMode="auto">
          <a:xfrm>
            <a:off x="552103" y="1177588"/>
            <a:ext cx="18596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4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Home Office</a:t>
            </a:r>
            <a:endParaRPr kumimoji="0" lang="ko-KR" altLang="en-US" sz="14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82"/>
          <p:cNvSpPr txBox="1">
            <a:spLocks noChangeArrowheads="1"/>
          </p:cNvSpPr>
          <p:nvPr/>
        </p:nvSpPr>
        <p:spPr bwMode="auto">
          <a:xfrm>
            <a:off x="7884368" y="4047455"/>
            <a:ext cx="821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0/0.202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19.1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82"/>
          <p:cNvSpPr txBox="1">
            <a:spLocks noChangeArrowheads="1"/>
          </p:cNvSpPr>
          <p:nvPr/>
        </p:nvSpPr>
        <p:spPr bwMode="auto">
          <a:xfrm>
            <a:off x="1403648" y="1916832"/>
            <a:ext cx="655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SVI 24</a:t>
            </a: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1.2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82"/>
          <p:cNvSpPr txBox="1">
            <a:spLocks noChangeArrowheads="1"/>
          </p:cNvSpPr>
          <p:nvPr/>
        </p:nvSpPr>
        <p:spPr bwMode="auto">
          <a:xfrm>
            <a:off x="1025848" y="4725144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0/1</a:t>
            </a: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150.2.43.254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– V1</a:t>
            </a:r>
            <a:endParaRPr lang="ko-KR" altLang="en-US" dirty="0" smtClean="0"/>
          </a:p>
        </p:txBody>
      </p:sp>
      <p:sp>
        <p:nvSpPr>
          <p:cNvPr id="101379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FR </a:t>
            </a:r>
            <a:r>
              <a:rPr lang="ko-KR" altLang="en-US" dirty="0" smtClean="0"/>
              <a:t>구간 인터페이스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OSPF Network Broadcast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R2</a:t>
            </a:r>
          </a:p>
          <a:p>
            <a:pPr lvl="1"/>
            <a:r>
              <a:rPr lang="en-US" altLang="ko-KR" dirty="0" smtClean="0"/>
              <a:t>OSPF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Default </a:t>
            </a:r>
            <a:r>
              <a:rPr lang="ko-KR" altLang="en-US" smtClean="0"/>
              <a:t>설정</a:t>
            </a:r>
            <a:endParaRPr lang="en-US" altLang="ko-KR" dirty="0" smtClean="0"/>
          </a:p>
        </p:txBody>
      </p:sp>
      <p:sp>
        <p:nvSpPr>
          <p:cNvPr id="101380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mtClean="0"/>
              <a:t>BLUE</a:t>
            </a:r>
          </a:p>
          <a:p>
            <a:pPr lvl="1"/>
            <a:r>
              <a:rPr lang="en-US" altLang="ko-KR" smtClean="0"/>
              <a:t>R3 – R5</a:t>
            </a:r>
          </a:p>
          <a:p>
            <a:pPr lvl="1">
              <a:buFont typeface="Arial" charset="0"/>
              <a:buNone/>
            </a:pPr>
            <a:endParaRPr lang="en-US" altLang="ko-KR" smtClean="0"/>
          </a:p>
          <a:p>
            <a:r>
              <a:rPr lang="en-US" altLang="ko-KR" smtClean="0"/>
              <a:t>RED</a:t>
            </a:r>
          </a:p>
          <a:p>
            <a:pPr lvl="1"/>
            <a:r>
              <a:rPr lang="en-US" altLang="ko-KR" smtClean="0"/>
              <a:t>R4 – R6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각각 </a:t>
            </a:r>
            <a:r>
              <a:rPr lang="en-US" altLang="ko-KR" smtClean="0"/>
              <a:t>Ping </a:t>
            </a:r>
            <a:r>
              <a:rPr lang="ko-KR" altLang="en-US" smtClean="0"/>
              <a:t>되어야 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119</Words>
  <Application>Microsoft Office PowerPoint</Application>
  <PresentationFormat>화면 슬라이드 쇼(4:3)</PresentationFormat>
  <Paragraphs>92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Security – V2</vt:lpstr>
      <vt:lpstr>Security – V1</vt:lpstr>
    </vt:vector>
  </TitlesOfParts>
  <Company>JHTA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MPLS VPN </dc:title>
  <dc:creator>NetZzang</dc:creator>
  <cp:lastModifiedBy>Na</cp:lastModifiedBy>
  <cp:revision>26</cp:revision>
  <dcterms:created xsi:type="dcterms:W3CDTF">2012-03-23T09:35:32Z</dcterms:created>
  <dcterms:modified xsi:type="dcterms:W3CDTF">2013-07-01T16:05:16Z</dcterms:modified>
</cp:coreProperties>
</file>