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8"/>
  </p:notesMasterIdLst>
  <p:sldIdLst>
    <p:sldId id="256" r:id="rId2"/>
    <p:sldId id="379" r:id="rId3"/>
    <p:sldId id="533" r:id="rId4"/>
    <p:sldId id="531" r:id="rId5"/>
    <p:sldId id="513" r:id="rId6"/>
    <p:sldId id="548" r:id="rId7"/>
    <p:sldId id="530" r:id="rId8"/>
    <p:sldId id="549" r:id="rId9"/>
    <p:sldId id="534" r:id="rId10"/>
    <p:sldId id="535" r:id="rId11"/>
    <p:sldId id="541" r:id="rId12"/>
    <p:sldId id="537" r:id="rId13"/>
    <p:sldId id="542" r:id="rId14"/>
    <p:sldId id="545" r:id="rId15"/>
    <p:sldId id="547" r:id="rId16"/>
    <p:sldId id="543" r:id="rId17"/>
    <p:sldId id="544" r:id="rId18"/>
    <p:sldId id="551" r:id="rId19"/>
    <p:sldId id="566" r:id="rId20"/>
    <p:sldId id="567" r:id="rId21"/>
    <p:sldId id="473" r:id="rId22"/>
    <p:sldId id="538" r:id="rId23"/>
    <p:sldId id="421" r:id="rId24"/>
    <p:sldId id="540" r:id="rId25"/>
    <p:sldId id="557" r:id="rId26"/>
    <p:sldId id="558" r:id="rId27"/>
    <p:sldId id="556" r:id="rId28"/>
    <p:sldId id="560" r:id="rId29"/>
    <p:sldId id="559" r:id="rId30"/>
    <p:sldId id="561" r:id="rId31"/>
    <p:sldId id="562" r:id="rId32"/>
    <p:sldId id="564" r:id="rId33"/>
    <p:sldId id="565" r:id="rId34"/>
    <p:sldId id="563" r:id="rId35"/>
    <p:sldId id="491" r:id="rId36"/>
    <p:sldId id="546"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DFE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10" autoAdjust="0"/>
    <p:restoredTop sz="86894" autoAdjust="0"/>
  </p:normalViewPr>
  <p:slideViewPr>
    <p:cSldViewPr snapToGrid="0">
      <p:cViewPr varScale="1">
        <p:scale>
          <a:sx n="128" d="100"/>
          <a:sy n="128" d="100"/>
        </p:scale>
        <p:origin x="160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35D6CBB-E2B6-4759-9A9F-B613DFBCB6BE}" type="datetimeFigureOut">
              <a:rPr lang="en-US" smtClean="0"/>
              <a:t>9/19/20</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69AA66E-49A6-4B80-8BB7-A521F084C151}" type="slidenum">
              <a:rPr lang="en-US" smtClean="0"/>
              <a:t>‹#›</a:t>
            </a:fld>
            <a:endParaRPr lang="en-US" dirty="0"/>
          </a:p>
        </p:txBody>
      </p:sp>
    </p:spTree>
    <p:extLst>
      <p:ext uri="{BB962C8B-B14F-4D97-AF65-F5344CB8AC3E}">
        <p14:creationId xmlns:p14="http://schemas.microsoft.com/office/powerpoint/2010/main" val="356737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30674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7254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934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83976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8BCC4-9B94-4BEF-91A3-495F4E4A73E7}" type="datetimeFigureOut">
              <a:rPr lang="en-US" smtClean="0"/>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67764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8BCC4-9B94-4BEF-91A3-495F4E4A73E7}" type="datetimeFigureOut">
              <a:rPr lang="en-US" smtClean="0"/>
              <a:t>9/19/20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72662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8BCC4-9B94-4BEF-91A3-495F4E4A73E7}" type="datetimeFigureOut">
              <a:rPr lang="en-US" smtClean="0"/>
              <a:t>9/19/20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4490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8BCC4-9B94-4BEF-91A3-495F4E4A73E7}" type="datetimeFigureOut">
              <a:rPr lang="en-US" smtClean="0"/>
              <a:t>9/19/20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25696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BCC4-9B94-4BEF-91A3-495F4E4A73E7}" type="datetimeFigureOut">
              <a:rPr lang="en-US" smtClean="0"/>
              <a:t>9/19/20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4001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9/19/20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33526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9/19/20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6651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BCC4-9B94-4BEF-91A3-495F4E4A73E7}" type="datetimeFigureOut">
              <a:rPr lang="en-US" smtClean="0"/>
              <a:t>9/19/20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657CA-DE46-4F37-9012-4185F813808C}" type="slidenum">
              <a:rPr lang="en-US" smtClean="0"/>
              <a:t>‹#›</a:t>
            </a:fld>
            <a:endParaRPr lang="en-US" dirty="0"/>
          </a:p>
        </p:txBody>
      </p:sp>
    </p:spTree>
    <p:extLst>
      <p:ext uri="{BB962C8B-B14F-4D97-AF65-F5344CB8AC3E}">
        <p14:creationId xmlns:p14="http://schemas.microsoft.com/office/powerpoint/2010/main" val="909907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rds-www.wharton.upenn.edu/pages/support/manuals-and-overviews/crsp/crspcompustat-merged-ccm/wrds-overview-crspcompustat-merged-cc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rds-www.wharton.upenn.edu/pages/support/manuals-and-overviews/crsp/crspcompustat-merged-ccm/wrds-overview-crspcompustat-merged-ccm/"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rds-www.wharton.upenn.edu/pages/support/applications/linking-databases/linking-crsp-and-compusta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rds-www.wharton.upenn.edu/classroom/reinvest/"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ctrTitle"/>
          </p:nvPr>
        </p:nvSpPr>
        <p:spPr/>
        <p:txBody>
          <a:bodyPr>
            <a:normAutofit fontScale="90000"/>
          </a:bodyPr>
          <a:lstStyle/>
          <a:p>
            <a:r>
              <a:rPr lang="en-US" b="1" dirty="0"/>
              <a:t> Using the CRSP/Compustat Merged Database (CCM)</a:t>
            </a:r>
            <a:r>
              <a:rPr lang="en-US" dirty="0"/>
              <a:t> </a:t>
            </a:r>
            <a:endParaRPr lang="en-US" b="1" dirty="0"/>
          </a:p>
        </p:txBody>
      </p:sp>
    </p:spTree>
    <p:extLst>
      <p:ext uri="{BB962C8B-B14F-4D97-AF65-F5344CB8AC3E}">
        <p14:creationId xmlns:p14="http://schemas.microsoft.com/office/powerpoint/2010/main" val="371774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Universes of Data</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086588"/>
            <a:ext cx="788670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CRSP covers stock prices on the four most popular US stock exchanges. This is a smaller set of companies than can be found in Compustat, which covers all public and some private companies. </a:t>
            </a:r>
          </a:p>
          <a:p>
            <a:pPr marL="285750" indent="-28575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8" name="Oval 7">
            <a:extLst>
              <a:ext uri="{FF2B5EF4-FFF2-40B4-BE49-F238E27FC236}">
                <a16:creationId xmlns:a16="http://schemas.microsoft.com/office/drawing/2014/main" id="{60D923A5-6CA7-43C3-87CA-03CF1420C2CD}"/>
              </a:ext>
            </a:extLst>
          </p:cNvPr>
          <p:cNvSpPr/>
          <p:nvPr/>
        </p:nvSpPr>
        <p:spPr>
          <a:xfrm>
            <a:off x="145773" y="2834648"/>
            <a:ext cx="8653669" cy="3029564"/>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0A7076C6-0F81-4364-8F30-5FF66891E7C9}"/>
              </a:ext>
            </a:extLst>
          </p:cNvPr>
          <p:cNvSpPr/>
          <p:nvPr/>
        </p:nvSpPr>
        <p:spPr>
          <a:xfrm>
            <a:off x="2448338" y="4407932"/>
            <a:ext cx="3485321" cy="1328942"/>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30BD911-EA12-4FD8-81A7-2D5A7AF3391E}"/>
              </a:ext>
            </a:extLst>
          </p:cNvPr>
          <p:cNvSpPr txBox="1"/>
          <p:nvPr/>
        </p:nvSpPr>
        <p:spPr>
          <a:xfrm>
            <a:off x="2888973" y="4602205"/>
            <a:ext cx="2604053" cy="1200329"/>
          </a:xfrm>
          <a:prstGeom prst="rect">
            <a:avLst/>
          </a:prstGeom>
          <a:noFill/>
        </p:spPr>
        <p:txBody>
          <a:bodyPr wrap="square" rtlCol="0">
            <a:spAutoFit/>
          </a:bodyPr>
          <a:lstStyle/>
          <a:p>
            <a:r>
              <a:rPr lang="en-US" b="1" dirty="0"/>
              <a:t>CRSP: </a:t>
            </a:r>
            <a:r>
              <a:rPr lang="en-US" dirty="0"/>
              <a:t>Companies that trade on NYSE, NASDAQ, AMEX, and ARCA</a:t>
            </a:r>
          </a:p>
          <a:p>
            <a:endParaRPr lang="en-US" dirty="0"/>
          </a:p>
        </p:txBody>
      </p:sp>
      <p:sp>
        <p:nvSpPr>
          <p:cNvPr id="9" name="TextBox 8">
            <a:extLst>
              <a:ext uri="{FF2B5EF4-FFF2-40B4-BE49-F238E27FC236}">
                <a16:creationId xmlns:a16="http://schemas.microsoft.com/office/drawing/2014/main" id="{9B6C078A-30DC-4742-AB2C-BC8D87018B14}"/>
              </a:ext>
            </a:extLst>
          </p:cNvPr>
          <p:cNvSpPr txBox="1"/>
          <p:nvPr/>
        </p:nvSpPr>
        <p:spPr>
          <a:xfrm>
            <a:off x="1706214" y="3183361"/>
            <a:ext cx="6898585" cy="1200329"/>
          </a:xfrm>
          <a:prstGeom prst="rect">
            <a:avLst/>
          </a:prstGeom>
          <a:noFill/>
        </p:spPr>
        <p:txBody>
          <a:bodyPr wrap="square" rtlCol="0">
            <a:spAutoFit/>
          </a:bodyPr>
          <a:lstStyle/>
          <a:p>
            <a:r>
              <a:rPr lang="en-US" b="1" dirty="0"/>
              <a:t>Compustat:</a:t>
            </a:r>
            <a:r>
              <a:rPr lang="en-US" dirty="0"/>
              <a:t> All US (10-K filers) and Canadian firms:</a:t>
            </a:r>
          </a:p>
          <a:p>
            <a:r>
              <a:rPr lang="en-US" dirty="0"/>
              <a:t>listed on major US or Canadian exchanges; listed on regional</a:t>
            </a:r>
          </a:p>
          <a:p>
            <a:r>
              <a:rPr lang="en-US" dirty="0"/>
              <a:t>exchanges; traded as OTC; or having a certain amount of public bonds</a:t>
            </a:r>
          </a:p>
          <a:p>
            <a:endParaRPr lang="en-US" b="1" dirty="0"/>
          </a:p>
        </p:txBody>
      </p:sp>
    </p:spTree>
    <p:extLst>
      <p:ext uri="{BB962C8B-B14F-4D97-AF65-F5344CB8AC3E}">
        <p14:creationId xmlns:p14="http://schemas.microsoft.com/office/powerpoint/2010/main" val="216361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Historical Information </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1593931" y="1283389"/>
            <a:ext cx="7324779"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CRSP has a longer history of prices. In addition, there may also be times when a company's stock ceases to trade―causing gaps in the linkage.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endParaRPr lang="en-US" sz="2800" dirty="0"/>
          </a:p>
          <a:p>
            <a:pPr marL="457200" indent="-457200">
              <a:buFont typeface="Arial" panose="020B0604020202020204" pitchFamily="34" charset="0"/>
              <a:buChar char="•"/>
            </a:pPr>
            <a:endParaRPr lang="en-US" sz="2800" dirty="0"/>
          </a:p>
        </p:txBody>
      </p:sp>
      <p:sp>
        <p:nvSpPr>
          <p:cNvPr id="6" name="Arrow: Right 5">
            <a:extLst>
              <a:ext uri="{FF2B5EF4-FFF2-40B4-BE49-F238E27FC236}">
                <a16:creationId xmlns:a16="http://schemas.microsoft.com/office/drawing/2014/main" id="{210FE1A2-A149-49BE-AB4E-B5DC89A59CC8}"/>
              </a:ext>
            </a:extLst>
          </p:cNvPr>
          <p:cNvSpPr/>
          <p:nvPr/>
        </p:nvSpPr>
        <p:spPr>
          <a:xfrm>
            <a:off x="927652" y="3220278"/>
            <a:ext cx="6970644" cy="1099931"/>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93C51E8-D060-4349-B385-9850CE36B3D0}"/>
              </a:ext>
            </a:extLst>
          </p:cNvPr>
          <p:cNvSpPr txBox="1"/>
          <p:nvPr/>
        </p:nvSpPr>
        <p:spPr>
          <a:xfrm>
            <a:off x="566059" y="2847526"/>
            <a:ext cx="1027872" cy="461665"/>
          </a:xfrm>
          <a:prstGeom prst="rect">
            <a:avLst/>
          </a:prstGeom>
          <a:noFill/>
        </p:spPr>
        <p:txBody>
          <a:bodyPr wrap="square" rtlCol="0">
            <a:spAutoFit/>
          </a:bodyPr>
          <a:lstStyle/>
          <a:p>
            <a:r>
              <a:rPr lang="en-US" sz="2400" b="1" dirty="0"/>
              <a:t>1925</a:t>
            </a:r>
          </a:p>
        </p:txBody>
      </p:sp>
      <p:sp>
        <p:nvSpPr>
          <p:cNvPr id="8" name="TextBox 7">
            <a:extLst>
              <a:ext uri="{FF2B5EF4-FFF2-40B4-BE49-F238E27FC236}">
                <a16:creationId xmlns:a16="http://schemas.microsoft.com/office/drawing/2014/main" id="{E560875A-C312-4D16-A3CA-C4C9992CD6BF}"/>
              </a:ext>
            </a:extLst>
          </p:cNvPr>
          <p:cNvSpPr txBox="1"/>
          <p:nvPr/>
        </p:nvSpPr>
        <p:spPr>
          <a:xfrm>
            <a:off x="2471628" y="4200500"/>
            <a:ext cx="1050977" cy="461665"/>
          </a:xfrm>
          <a:prstGeom prst="rect">
            <a:avLst/>
          </a:prstGeom>
          <a:noFill/>
        </p:spPr>
        <p:txBody>
          <a:bodyPr wrap="square" rtlCol="0">
            <a:spAutoFit/>
          </a:bodyPr>
          <a:lstStyle/>
          <a:p>
            <a:r>
              <a:rPr lang="en-US" sz="2400" b="1" dirty="0"/>
              <a:t>1950</a:t>
            </a:r>
          </a:p>
        </p:txBody>
      </p:sp>
      <p:sp>
        <p:nvSpPr>
          <p:cNvPr id="9" name="Arrow: Right 8">
            <a:extLst>
              <a:ext uri="{FF2B5EF4-FFF2-40B4-BE49-F238E27FC236}">
                <a16:creationId xmlns:a16="http://schemas.microsoft.com/office/drawing/2014/main" id="{5A333B2D-C85A-4109-91B6-3839E8F74E29}"/>
              </a:ext>
            </a:extLst>
          </p:cNvPr>
          <p:cNvSpPr/>
          <p:nvPr/>
        </p:nvSpPr>
        <p:spPr>
          <a:xfrm>
            <a:off x="2915478" y="4562428"/>
            <a:ext cx="4982818" cy="1099931"/>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133DD2E-6EB5-4FF5-8522-FE9B5A665621}"/>
              </a:ext>
            </a:extLst>
          </p:cNvPr>
          <p:cNvCxnSpPr>
            <a:cxnSpLocks/>
          </p:cNvCxnSpPr>
          <p:nvPr/>
        </p:nvCxnSpPr>
        <p:spPr>
          <a:xfrm>
            <a:off x="927652" y="3364753"/>
            <a:ext cx="0" cy="6693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D09C20-3270-41A3-8ECC-8B8E082A0326}"/>
              </a:ext>
            </a:extLst>
          </p:cNvPr>
          <p:cNvCxnSpPr>
            <a:cxnSpLocks/>
          </p:cNvCxnSpPr>
          <p:nvPr/>
        </p:nvCxnSpPr>
        <p:spPr>
          <a:xfrm>
            <a:off x="2915478" y="4703770"/>
            <a:ext cx="0" cy="6693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B0E5E80-CC88-4575-9E66-4F7E6AF64099}"/>
              </a:ext>
            </a:extLst>
          </p:cNvPr>
          <p:cNvSpPr txBox="1"/>
          <p:nvPr/>
        </p:nvSpPr>
        <p:spPr>
          <a:xfrm>
            <a:off x="927651" y="3520192"/>
            <a:ext cx="1543977" cy="461665"/>
          </a:xfrm>
          <a:prstGeom prst="rect">
            <a:avLst/>
          </a:prstGeom>
          <a:noFill/>
        </p:spPr>
        <p:txBody>
          <a:bodyPr wrap="square" rtlCol="0">
            <a:spAutoFit/>
          </a:bodyPr>
          <a:lstStyle/>
          <a:p>
            <a:r>
              <a:rPr lang="en-US" sz="2400" b="1" dirty="0"/>
              <a:t>CRSP</a:t>
            </a:r>
          </a:p>
        </p:txBody>
      </p:sp>
      <p:sp>
        <p:nvSpPr>
          <p:cNvPr id="19" name="TextBox 18">
            <a:extLst>
              <a:ext uri="{FF2B5EF4-FFF2-40B4-BE49-F238E27FC236}">
                <a16:creationId xmlns:a16="http://schemas.microsoft.com/office/drawing/2014/main" id="{A6AD6AA4-5B75-4689-9E34-599FD93A009C}"/>
              </a:ext>
            </a:extLst>
          </p:cNvPr>
          <p:cNvSpPr txBox="1"/>
          <p:nvPr/>
        </p:nvSpPr>
        <p:spPr>
          <a:xfrm>
            <a:off x="2939331" y="4849338"/>
            <a:ext cx="2120745" cy="461665"/>
          </a:xfrm>
          <a:prstGeom prst="rect">
            <a:avLst/>
          </a:prstGeom>
          <a:noFill/>
        </p:spPr>
        <p:txBody>
          <a:bodyPr wrap="square" rtlCol="0">
            <a:spAutoFit/>
          </a:bodyPr>
          <a:lstStyle/>
          <a:p>
            <a:r>
              <a:rPr lang="en-US" sz="2400" b="1" dirty="0"/>
              <a:t>Compustat</a:t>
            </a:r>
          </a:p>
        </p:txBody>
      </p:sp>
    </p:spTree>
    <p:extLst>
      <p:ext uri="{BB962C8B-B14F-4D97-AF65-F5344CB8AC3E}">
        <p14:creationId xmlns:p14="http://schemas.microsoft.com/office/powerpoint/2010/main" val="291999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Data Conventions</a:t>
            </a:r>
          </a:p>
        </p:txBody>
      </p:sp>
      <p:sp>
        <p:nvSpPr>
          <p:cNvPr id="3" name="Content Placeholder 2"/>
          <p:cNvSpPr>
            <a:spLocks noGrp="1"/>
          </p:cNvSpPr>
          <p:nvPr>
            <p:ph idx="1"/>
          </p:nvPr>
        </p:nvSpPr>
        <p:spPr>
          <a:xfrm>
            <a:off x="628650" y="1436687"/>
            <a:ext cx="7886700" cy="1992313"/>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D8E64124-5561-4D8E-A52C-6BCD1E527DF2}"/>
              </a:ext>
            </a:extLst>
          </p:cNvPr>
          <p:cNvSpPr txBox="1"/>
          <p:nvPr/>
        </p:nvSpPr>
        <p:spPr>
          <a:xfrm>
            <a:off x="417635" y="1153469"/>
            <a:ext cx="78867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CRSP's primary identifier relates to securities, while Compustat's relates to companies.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Since companies can issue multiple securities, a single Compustat GVKEY can be linked to multiple CRSP PERMNOS.</a:t>
            </a:r>
          </a:p>
        </p:txBody>
      </p:sp>
      <p:sp>
        <p:nvSpPr>
          <p:cNvPr id="9" name="TextBox 8">
            <a:extLst>
              <a:ext uri="{FF2B5EF4-FFF2-40B4-BE49-F238E27FC236}">
                <a16:creationId xmlns:a16="http://schemas.microsoft.com/office/drawing/2014/main" id="{B7331A3B-412A-4997-B358-2556EA74F2BE}"/>
              </a:ext>
            </a:extLst>
          </p:cNvPr>
          <p:cNvSpPr txBox="1"/>
          <p:nvPr/>
        </p:nvSpPr>
        <p:spPr>
          <a:xfrm>
            <a:off x="1350499" y="4152279"/>
            <a:ext cx="1772530" cy="1015663"/>
          </a:xfrm>
          <a:prstGeom prst="rect">
            <a:avLst/>
          </a:prstGeom>
          <a:solidFill>
            <a:schemeClr val="accent4">
              <a:lumMod val="20000"/>
              <a:lumOff val="80000"/>
            </a:schemeClr>
          </a:solidFill>
        </p:spPr>
        <p:txBody>
          <a:bodyPr wrap="square" rtlCol="0">
            <a:spAutoFit/>
          </a:bodyPr>
          <a:lstStyle/>
          <a:p>
            <a:r>
              <a:rPr lang="en-US" sz="2000" dirty="0"/>
              <a:t>Alphabet, Inc. GVKEY</a:t>
            </a:r>
          </a:p>
          <a:p>
            <a:r>
              <a:rPr lang="en-US" sz="2000" dirty="0"/>
              <a:t>160329</a:t>
            </a:r>
          </a:p>
        </p:txBody>
      </p:sp>
      <p:cxnSp>
        <p:nvCxnSpPr>
          <p:cNvPr id="11" name="Straight Arrow Connector 10">
            <a:extLst>
              <a:ext uri="{FF2B5EF4-FFF2-40B4-BE49-F238E27FC236}">
                <a16:creationId xmlns:a16="http://schemas.microsoft.com/office/drawing/2014/main" id="{AC909CE4-B3E4-4BB4-B176-8608235CD82A}"/>
              </a:ext>
            </a:extLst>
          </p:cNvPr>
          <p:cNvCxnSpPr/>
          <p:nvPr/>
        </p:nvCxnSpPr>
        <p:spPr>
          <a:xfrm flipV="1">
            <a:off x="3123028" y="3924886"/>
            <a:ext cx="2475914" cy="70338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135C17-8951-4F0A-9EE5-6C14AB607BD6}"/>
              </a:ext>
            </a:extLst>
          </p:cNvPr>
          <p:cNvCxnSpPr/>
          <p:nvPr/>
        </p:nvCxnSpPr>
        <p:spPr>
          <a:xfrm>
            <a:off x="3123028" y="4628271"/>
            <a:ext cx="2475914" cy="49588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F077483-F36F-40BC-B893-FCCAC7DE5F72}"/>
              </a:ext>
            </a:extLst>
          </p:cNvPr>
          <p:cNvSpPr txBox="1"/>
          <p:nvPr/>
        </p:nvSpPr>
        <p:spPr>
          <a:xfrm>
            <a:off x="5725551" y="3736306"/>
            <a:ext cx="2475913" cy="1015663"/>
          </a:xfrm>
          <a:prstGeom prst="rect">
            <a:avLst/>
          </a:prstGeom>
          <a:solidFill>
            <a:schemeClr val="accent6">
              <a:lumMod val="20000"/>
              <a:lumOff val="80000"/>
            </a:schemeClr>
          </a:solidFill>
        </p:spPr>
        <p:txBody>
          <a:bodyPr wrap="square" rtlCol="0">
            <a:spAutoFit/>
          </a:bodyPr>
          <a:lstStyle/>
          <a:p>
            <a:r>
              <a:rPr lang="en-US" sz="2000" dirty="0"/>
              <a:t>PERMNO: 14542</a:t>
            </a:r>
          </a:p>
          <a:p>
            <a:r>
              <a:rPr lang="en-US" sz="2000" dirty="0"/>
              <a:t>Class C Shares, GOOG</a:t>
            </a:r>
          </a:p>
          <a:p>
            <a:r>
              <a:rPr lang="en-US" sz="2000" dirty="0"/>
              <a:t>(No voting rights)</a:t>
            </a:r>
          </a:p>
        </p:txBody>
      </p:sp>
      <p:sp>
        <p:nvSpPr>
          <p:cNvPr id="15" name="TextBox 14">
            <a:extLst>
              <a:ext uri="{FF2B5EF4-FFF2-40B4-BE49-F238E27FC236}">
                <a16:creationId xmlns:a16="http://schemas.microsoft.com/office/drawing/2014/main" id="{FDB63A9D-688E-4592-9BF1-82700B8CD366}"/>
              </a:ext>
            </a:extLst>
          </p:cNvPr>
          <p:cNvSpPr txBox="1"/>
          <p:nvPr/>
        </p:nvSpPr>
        <p:spPr>
          <a:xfrm>
            <a:off x="5725550" y="4939491"/>
            <a:ext cx="2789799" cy="1015663"/>
          </a:xfrm>
          <a:prstGeom prst="rect">
            <a:avLst/>
          </a:prstGeom>
          <a:solidFill>
            <a:schemeClr val="accent6">
              <a:lumMod val="20000"/>
              <a:lumOff val="80000"/>
            </a:schemeClr>
          </a:solidFill>
        </p:spPr>
        <p:txBody>
          <a:bodyPr wrap="square" rtlCol="0">
            <a:spAutoFit/>
          </a:bodyPr>
          <a:lstStyle/>
          <a:p>
            <a:r>
              <a:rPr lang="en-US" sz="2000" dirty="0"/>
              <a:t>PERMNO: 90319</a:t>
            </a:r>
          </a:p>
          <a:p>
            <a:r>
              <a:rPr lang="en-US" sz="2000" dirty="0"/>
              <a:t>Class A Shares, GOOGL</a:t>
            </a:r>
          </a:p>
          <a:p>
            <a:r>
              <a:rPr lang="en-US" sz="2000" dirty="0"/>
              <a:t>(Voting rights)</a:t>
            </a:r>
          </a:p>
        </p:txBody>
      </p:sp>
    </p:spTree>
    <p:extLst>
      <p:ext uri="{BB962C8B-B14F-4D97-AF65-F5344CB8AC3E}">
        <p14:creationId xmlns:p14="http://schemas.microsoft.com/office/powerpoint/2010/main" val="157128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Data Conventions (cont.)</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628650" y="1436687"/>
            <a:ext cx="7720220" cy="4678204"/>
          </a:xfrm>
          <a:prstGeom prst="rect">
            <a:avLst/>
          </a:prstGeom>
          <a:noFill/>
        </p:spPr>
        <p:txBody>
          <a:bodyPr wrap="square" rtlCol="0">
            <a:spAutoFit/>
          </a:bodyPr>
          <a:lstStyle/>
          <a:p>
            <a:pPr marL="285750" indent="-285750" fontAlgn="base">
              <a:buFont typeface="Arial" panose="020B0604020202020204" pitchFamily="34" charset="0"/>
              <a:buChar char="•"/>
            </a:pPr>
            <a:r>
              <a:rPr lang="en-US" sz="2800" dirty="0"/>
              <a:t>CRSP data is reported daily or monthly. </a:t>
            </a:r>
          </a:p>
          <a:p>
            <a:pPr marL="285750" indent="-285750" fontAlgn="base">
              <a:buFont typeface="Arial" panose="020B0604020202020204" pitchFamily="34" charset="0"/>
              <a:buChar char="•"/>
            </a:pPr>
            <a:endParaRPr lang="en-US" sz="2800" dirty="0"/>
          </a:p>
          <a:p>
            <a:pPr marL="285750" indent="-285750" fontAlgn="base">
              <a:buFont typeface="Arial" panose="020B0604020202020204" pitchFamily="34" charset="0"/>
              <a:buChar char="•"/>
            </a:pPr>
            <a:r>
              <a:rPr lang="en-US" sz="2800" dirty="0"/>
              <a:t>Compustat is reported quarterly or annually. </a:t>
            </a:r>
          </a:p>
          <a:p>
            <a:pPr fontAlgn="base"/>
            <a:endParaRPr lang="en-US" sz="2800" dirty="0"/>
          </a:p>
          <a:p>
            <a:pPr marL="285750" indent="-285750" fontAlgn="base">
              <a:buFont typeface="Arial" panose="020B0604020202020204" pitchFamily="34" charset="0"/>
              <a:buChar char="•"/>
            </a:pPr>
            <a:r>
              <a:rPr lang="en-US" sz="2800" dirty="0"/>
              <a:t>Compustat data needs to be converted from fiscal year to calendar year format. When merging both sets, it is important to ask the question, "When did the market know about the accounting information?"</a:t>
            </a:r>
          </a:p>
          <a:p>
            <a:pPr fontAlgn="base"/>
            <a:r>
              <a:rPr lang="en-US" sz="2800" dirty="0"/>
              <a:t> </a:t>
            </a:r>
          </a:p>
          <a:p>
            <a:endParaRPr lang="en-US" dirty="0"/>
          </a:p>
        </p:txBody>
      </p:sp>
    </p:spTree>
    <p:extLst>
      <p:ext uri="{BB962C8B-B14F-4D97-AF65-F5344CB8AC3E}">
        <p14:creationId xmlns:p14="http://schemas.microsoft.com/office/powerpoint/2010/main" val="165222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Data Conventions (cont.)</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357809" y="1264754"/>
            <a:ext cx="8157541" cy="5816977"/>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a:t>CRSP begins reporting data upon the firm’s IPO.</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Compustat typically only reports a firm’s data after it has publicly disclosed its financial statements for a few years.</a:t>
            </a:r>
          </a:p>
          <a:p>
            <a:pPr fontAlgn="base"/>
            <a:endParaRPr lang="en-US" sz="2800" dirty="0"/>
          </a:p>
          <a:p>
            <a:pPr marL="457200" indent="-457200" fontAlgn="base">
              <a:buFont typeface="Arial" panose="020B0604020202020204" pitchFamily="34" charset="0"/>
              <a:buChar char="•"/>
            </a:pPr>
            <a:r>
              <a:rPr lang="en-US" sz="2800" dirty="0"/>
              <a:t>Therefore, CRSP records cannot be matched to Compustat fundamentals when the stocks did not last long enough (e.g., due to M&amp;A) for Compustat to include them in their data. </a:t>
            </a:r>
          </a:p>
          <a:p>
            <a:pPr marL="457200" indent="-457200" fontAlgn="base">
              <a:buFont typeface="Arial" panose="020B0604020202020204" pitchFamily="34" charset="0"/>
              <a:buChar char="•"/>
            </a:pPr>
            <a:endParaRPr lang="en-US" sz="2800" dirty="0"/>
          </a:p>
          <a:p>
            <a:pPr marL="285750" indent="-285750" fontAlgn="base">
              <a:buFont typeface="Arial" panose="020B0604020202020204" pitchFamily="34" charset="0"/>
              <a:buChar char="•"/>
            </a:pPr>
            <a:endParaRPr lang="en-US" sz="2800" dirty="0"/>
          </a:p>
          <a:p>
            <a:pPr fontAlgn="base"/>
            <a:endParaRPr lang="en-US" dirty="0"/>
          </a:p>
          <a:p>
            <a:endParaRPr lang="en-US" dirty="0"/>
          </a:p>
        </p:txBody>
      </p:sp>
    </p:spTree>
    <p:extLst>
      <p:ext uri="{BB962C8B-B14F-4D97-AF65-F5344CB8AC3E}">
        <p14:creationId xmlns:p14="http://schemas.microsoft.com/office/powerpoint/2010/main" val="45198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Data Conventions (cont.)</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509380" y="1166841"/>
            <a:ext cx="8157541" cy="5386090"/>
          </a:xfrm>
          <a:prstGeom prst="rect">
            <a:avLst/>
          </a:prstGeom>
          <a:noFill/>
        </p:spPr>
        <p:txBody>
          <a:bodyPr wrap="square" rtlCol="0">
            <a:spAutoFit/>
          </a:bodyPr>
          <a:lstStyle/>
          <a:p>
            <a:pPr fontAlgn="base"/>
            <a:endParaRPr lang="en-US" sz="2800" dirty="0"/>
          </a:p>
          <a:p>
            <a:pPr marL="457200" indent="-457200" fontAlgn="base">
              <a:buFont typeface="Arial" panose="020B0604020202020204" pitchFamily="34" charset="0"/>
              <a:buChar char="•"/>
            </a:pPr>
            <a:r>
              <a:rPr lang="en-US" sz="2800" dirty="0"/>
              <a:t>Additionally, when companies merge, there may be discrepancies between CRSP and Compustat over which is the surviving company. </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In these cases, researchers could disagree with the choice in the CCM dataset, and may need to decide for themselves how to account for the discrepancy in the data about which is the surviving company.</a:t>
            </a:r>
          </a:p>
          <a:p>
            <a:pPr marL="285750" indent="-285750" fontAlgn="base">
              <a:buFont typeface="Arial" panose="020B0604020202020204" pitchFamily="34" charset="0"/>
              <a:buChar char="•"/>
            </a:pPr>
            <a:endParaRPr lang="en-US" sz="2800" dirty="0"/>
          </a:p>
          <a:p>
            <a:pPr marL="285750" indent="-285750" fontAlgn="base">
              <a:buFont typeface="Arial" panose="020B0604020202020204" pitchFamily="34" charset="0"/>
              <a:buChar char="•"/>
            </a:pPr>
            <a:endParaRPr lang="en-US" sz="2800" dirty="0"/>
          </a:p>
          <a:p>
            <a:pPr fontAlgn="base"/>
            <a:endParaRPr lang="en-US" dirty="0"/>
          </a:p>
          <a:p>
            <a:endParaRPr lang="en-US" dirty="0"/>
          </a:p>
        </p:txBody>
      </p:sp>
    </p:spTree>
    <p:extLst>
      <p:ext uri="{BB962C8B-B14F-4D97-AF65-F5344CB8AC3E}">
        <p14:creationId xmlns:p14="http://schemas.microsoft.com/office/powerpoint/2010/main" val="159849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554935" y="-219882"/>
            <a:ext cx="7886700" cy="1325563"/>
          </a:xfrm>
        </p:spPr>
        <p:txBody>
          <a:bodyPr>
            <a:normAutofit/>
          </a:bodyPr>
          <a:lstStyle/>
          <a:p>
            <a:r>
              <a:rPr lang="en-US" b="1" dirty="0"/>
              <a:t>Fiscal Period and Link Date Ranges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316396" y="766731"/>
            <a:ext cx="8363778" cy="5324535"/>
          </a:xfrm>
          <a:prstGeom prst="rect">
            <a:avLst/>
          </a:prstGeom>
          <a:noFill/>
        </p:spPr>
        <p:txBody>
          <a:bodyPr wrap="square" rtlCol="0">
            <a:spAutoFit/>
          </a:bodyPr>
          <a:lstStyle/>
          <a:p>
            <a:pPr marL="285750" indent="-285750" fontAlgn="base">
              <a:buFont typeface="Arial" panose="020B0604020202020204" pitchFamily="34" charset="0"/>
              <a:buChar char="•"/>
            </a:pPr>
            <a:r>
              <a:rPr lang="en-US" sz="2600" dirty="0"/>
              <a:t>Links between companies may end during the fiscal year. Researchers typically choose one of the following three rules to determine whether to include a fiscal period as a valid match:</a:t>
            </a:r>
          </a:p>
          <a:p>
            <a:pPr marL="285750" indent="-285750" fontAlgn="base">
              <a:buFont typeface="Arial" panose="020B0604020202020204" pitchFamily="34" charset="0"/>
              <a:buChar char="•"/>
            </a:pPr>
            <a:endParaRPr lang="en-US" sz="2600" dirty="0"/>
          </a:p>
          <a:p>
            <a:pPr marL="971550" lvl="1" indent="-514350" fontAlgn="base">
              <a:buSzPct val="100000"/>
              <a:buFont typeface="+mj-lt"/>
              <a:buAutoNum type="arabicPeriod"/>
            </a:pPr>
            <a:r>
              <a:rPr lang="en-US" sz="2400" dirty="0"/>
              <a:t>Match only if the </a:t>
            </a:r>
            <a:r>
              <a:rPr lang="en-US" sz="2400" i="1" dirty="0"/>
              <a:t>entire</a:t>
            </a:r>
            <a:r>
              <a:rPr lang="en-US" sz="2400" dirty="0"/>
              <a:t> fiscal period is within the link date range.</a:t>
            </a:r>
          </a:p>
          <a:p>
            <a:pPr marL="971550" lvl="1" indent="-514350" fontAlgn="base">
              <a:buSzPct val="100000"/>
              <a:buFont typeface="+mj-lt"/>
              <a:buAutoNum type="arabicPeriod"/>
            </a:pPr>
            <a:endParaRPr lang="en-US" sz="2400" dirty="0"/>
          </a:p>
          <a:p>
            <a:pPr marL="971550" lvl="1" indent="-514350" fontAlgn="base">
              <a:buSzPct val="100000"/>
              <a:buFont typeface="+mj-lt"/>
              <a:buAutoNum type="arabicPeriod"/>
            </a:pPr>
            <a:r>
              <a:rPr lang="en-US" sz="2400" dirty="0"/>
              <a:t>Match only if the fiscal period </a:t>
            </a:r>
            <a:r>
              <a:rPr lang="en-US" sz="2400" i="1" dirty="0"/>
              <a:t>end date </a:t>
            </a:r>
            <a:r>
              <a:rPr lang="en-US" sz="2400" dirty="0"/>
              <a:t>is within the link date range.</a:t>
            </a:r>
          </a:p>
          <a:p>
            <a:pPr marL="971550" lvl="1" indent="-514350" fontAlgn="base">
              <a:buSzPct val="100000"/>
              <a:buFont typeface="+mj-lt"/>
              <a:buAutoNum type="arabicPeriod"/>
            </a:pPr>
            <a:endParaRPr lang="en-US" sz="2400" dirty="0"/>
          </a:p>
          <a:p>
            <a:pPr marL="971550" lvl="1" indent="-514350" fontAlgn="base">
              <a:buSzPct val="100000"/>
              <a:buFont typeface="+mj-lt"/>
              <a:buAutoNum type="arabicPeriod"/>
            </a:pPr>
            <a:r>
              <a:rPr lang="en-US" sz="2400" dirty="0"/>
              <a:t>Match </a:t>
            </a:r>
            <a:r>
              <a:rPr lang="en-US" sz="2400" i="1" dirty="0"/>
              <a:t>if any part </a:t>
            </a:r>
            <a:r>
              <a:rPr lang="en-US" sz="2400" dirty="0"/>
              <a:t>of the fiscal period is within the link date range.</a:t>
            </a:r>
          </a:p>
          <a:p>
            <a:endParaRPr lang="en-US" dirty="0"/>
          </a:p>
        </p:txBody>
      </p:sp>
    </p:spTree>
    <p:extLst>
      <p:ext uri="{BB962C8B-B14F-4D97-AF65-F5344CB8AC3E}">
        <p14:creationId xmlns:p14="http://schemas.microsoft.com/office/powerpoint/2010/main" val="1332910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4705"/>
            <a:ext cx="9144000" cy="6415100"/>
          </a:xfrm>
          <a:prstGeom prst="rect">
            <a:avLst/>
          </a:prstGeom>
        </p:spPr>
      </p:pic>
      <p:sp>
        <p:nvSpPr>
          <p:cNvPr id="2" name="Title 1"/>
          <p:cNvSpPr>
            <a:spLocks noGrp="1"/>
          </p:cNvSpPr>
          <p:nvPr>
            <p:ph type="title"/>
          </p:nvPr>
        </p:nvSpPr>
        <p:spPr>
          <a:xfrm>
            <a:off x="628650" y="-111125"/>
            <a:ext cx="7886700" cy="1325563"/>
          </a:xfrm>
        </p:spPr>
        <p:txBody>
          <a:bodyPr>
            <a:normAutofit/>
          </a:bodyPr>
          <a:lstStyle/>
          <a:p>
            <a:r>
              <a:rPr lang="en-US" b="1" dirty="0"/>
              <a:t>CCM Linking Types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344558" y="957405"/>
            <a:ext cx="8335616" cy="3939540"/>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a:t>Link Type is the CCM variable indicating the nature of the link between the CRSP and Compustat data.</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By default, CRSP has pre-selected the two best link types—LC and LU—used by most researchers. </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227255A7-4D9C-4661-9C5C-EE1CB25D4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89" y="3533080"/>
            <a:ext cx="5308324" cy="2454062"/>
          </a:xfrm>
          <a:prstGeom prst="rect">
            <a:avLst/>
          </a:prstGeom>
        </p:spPr>
      </p:pic>
    </p:spTree>
    <p:extLst>
      <p:ext uri="{BB962C8B-B14F-4D97-AF65-F5344CB8AC3E}">
        <p14:creationId xmlns:p14="http://schemas.microsoft.com/office/powerpoint/2010/main" val="2211898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Link Types: LC and LU</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501927" y="1133356"/>
            <a:ext cx="7886700" cy="5724644"/>
          </a:xfrm>
          <a:prstGeom prst="rect">
            <a:avLst/>
          </a:prstGeom>
          <a:noFill/>
        </p:spPr>
        <p:txBody>
          <a:bodyPr wrap="square" rtlCol="0">
            <a:spAutoFit/>
          </a:bodyPr>
          <a:lstStyle/>
          <a:p>
            <a:pPr fontAlgn="base"/>
            <a:r>
              <a:rPr lang="en-US" sz="2800" u="sng" dirty="0"/>
              <a:t>LINKTYPE</a:t>
            </a:r>
            <a:r>
              <a:rPr lang="en-US" sz="2800" dirty="0"/>
              <a:t>	               </a:t>
            </a:r>
            <a:r>
              <a:rPr lang="en-US" sz="2800" u="sng" dirty="0"/>
              <a:t>Description</a:t>
            </a:r>
          </a:p>
          <a:p>
            <a:pPr fontAlgn="base"/>
            <a:endParaRPr lang="en-US" sz="2800" b="1" dirty="0"/>
          </a:p>
          <a:p>
            <a:pPr fontAlgn="base"/>
            <a:r>
              <a:rPr lang="en-US" sz="2800" b="1" dirty="0"/>
              <a:t>LC		</a:t>
            </a:r>
            <a:r>
              <a:rPr lang="en-US" sz="2600" dirty="0"/>
              <a:t>Link research complete (after extensive 			research by CRSP). Entities are matched by 		by CUSIP </a:t>
            </a:r>
            <a:r>
              <a:rPr lang="en-US" sz="2600" i="1" dirty="0"/>
              <a:t>and </a:t>
            </a:r>
            <a:r>
              <a:rPr lang="en-US" sz="2600" dirty="0"/>
              <a:t>price.</a:t>
            </a:r>
          </a:p>
          <a:p>
            <a:pPr fontAlgn="base"/>
            <a:endParaRPr lang="en-US" sz="2600" b="1" dirty="0"/>
          </a:p>
          <a:p>
            <a:pPr fontAlgn="base"/>
            <a:r>
              <a:rPr lang="en-US" sz="2600" b="1" dirty="0"/>
              <a:t>LU		</a:t>
            </a:r>
            <a:r>
              <a:rPr lang="en-US" sz="2600" dirty="0"/>
              <a:t>Link is unresearched by CRSP. Link is 			established only through the comparison of 		historical CUSIPs between CRSP and 			Compustat. </a:t>
            </a:r>
            <a:endParaRPr lang="en-US" sz="2600" b="1" dirty="0"/>
          </a:p>
          <a:p>
            <a:pPr marL="285750" indent="-285750" fontAlgn="base">
              <a:buFont typeface="Arial" panose="020B0604020202020204" pitchFamily="34" charset="0"/>
              <a:buChar char="•"/>
            </a:pPr>
            <a:endParaRPr lang="en-US" sz="2800" dirty="0"/>
          </a:p>
          <a:p>
            <a:pPr fontAlgn="base"/>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7410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Additional Link Types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441048" y="769217"/>
            <a:ext cx="7886700" cy="1631216"/>
          </a:xfrm>
          <a:prstGeom prst="rect">
            <a:avLst/>
          </a:prstGeom>
          <a:noFill/>
        </p:spPr>
        <p:txBody>
          <a:bodyPr wrap="square" rtlCol="0">
            <a:spAutoFit/>
          </a:bodyPr>
          <a:lstStyle/>
          <a:p>
            <a:pPr marL="285750" indent="-285750" fontAlgn="base">
              <a:buFont typeface="Arial" panose="020B0604020202020204" pitchFamily="34" charset="0"/>
              <a:buChar char="•"/>
            </a:pPr>
            <a:endParaRPr lang="en-US" sz="2800" dirty="0"/>
          </a:p>
          <a:p>
            <a:pPr fontAlgn="base"/>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5B0E3C5-DACC-4DD3-9794-3E5D8008A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840" y="1325563"/>
            <a:ext cx="3685714" cy="4457143"/>
          </a:xfrm>
          <a:prstGeom prst="rect">
            <a:avLst/>
          </a:prstGeom>
        </p:spPr>
      </p:pic>
      <p:sp>
        <p:nvSpPr>
          <p:cNvPr id="9" name="TextBox 8">
            <a:extLst>
              <a:ext uri="{FF2B5EF4-FFF2-40B4-BE49-F238E27FC236}">
                <a16:creationId xmlns:a16="http://schemas.microsoft.com/office/drawing/2014/main" id="{BE61CB0D-12CA-418E-B104-5406EE9EACEF}"/>
              </a:ext>
            </a:extLst>
          </p:cNvPr>
          <p:cNvSpPr txBox="1"/>
          <p:nvPr/>
        </p:nvSpPr>
        <p:spPr>
          <a:xfrm>
            <a:off x="65844" y="1135280"/>
            <a:ext cx="4951394" cy="4647426"/>
          </a:xfrm>
          <a:prstGeom prst="rect">
            <a:avLst/>
          </a:prstGeom>
          <a:noFill/>
        </p:spPr>
        <p:txBody>
          <a:bodyPr wrap="square" rtlCol="0">
            <a:spAutoFit/>
          </a:bodyPr>
          <a:lstStyle/>
          <a:p>
            <a:pPr marL="457200" indent="-457200">
              <a:buFont typeface="Arial" panose="020B0604020202020204" pitchFamily="34" charset="0"/>
              <a:buChar char="•"/>
            </a:pPr>
            <a:r>
              <a:rPr lang="en-US" sz="2600" dirty="0"/>
              <a:t>Six additional Link Types are available for selection in CCM. </a:t>
            </a:r>
          </a:p>
          <a:p>
            <a:pPr marL="285750" indent="-28575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See the documentation, </a:t>
            </a:r>
            <a:r>
              <a:rPr lang="en-US" sz="2600" dirty="0">
                <a:hlinkClick r:id="rId4"/>
              </a:rPr>
              <a:t>WRDS Overview of CRSP/Compustat Merged (CCM)</a:t>
            </a:r>
            <a:r>
              <a:rPr lang="en-US" sz="2600" dirty="0"/>
              <a:t>, for a description of these specific link types to determine if they are appropriate for your specific research needs.</a:t>
            </a:r>
          </a:p>
          <a:p>
            <a:endParaRPr lang="en-US" dirty="0"/>
          </a:p>
          <a:p>
            <a:endParaRPr lang="en-US" dirty="0"/>
          </a:p>
        </p:txBody>
      </p:sp>
    </p:spTree>
    <p:extLst>
      <p:ext uri="{BB962C8B-B14F-4D97-AF65-F5344CB8AC3E}">
        <p14:creationId xmlns:p14="http://schemas.microsoft.com/office/powerpoint/2010/main" val="197310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Learning Objectives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456372" y="588073"/>
            <a:ext cx="7664450" cy="4832092"/>
          </a:xfrm>
          <a:prstGeom prst="rect">
            <a:avLst/>
          </a:prstGeom>
          <a:noFill/>
        </p:spPr>
        <p:txBody>
          <a:bodyPr wrap="square" rtlCol="0">
            <a:spAutoFit/>
          </a:bodyPr>
          <a:lstStyle/>
          <a:p>
            <a:endParaRPr lang="en-US" sz="2800" dirty="0"/>
          </a:p>
          <a:p>
            <a:r>
              <a:rPr lang="en-US" sz="2800" dirty="0"/>
              <a:t>Upon completing this assignment, students will:</a:t>
            </a:r>
          </a:p>
          <a:p>
            <a:endParaRPr lang="en-US" sz="2800" dirty="0"/>
          </a:p>
          <a:p>
            <a:pPr marL="457200" indent="-457200">
              <a:buFont typeface="Arial" panose="020B0604020202020204" pitchFamily="34" charset="0"/>
              <a:buChar char="•"/>
            </a:pPr>
            <a:r>
              <a:rPr lang="en-US" sz="2800" dirty="0"/>
              <a:t>Become familiar with the CRSP/Compustat Merged Database (CCM)</a:t>
            </a:r>
          </a:p>
          <a:p>
            <a:endParaRPr lang="en-US" sz="2800" dirty="0"/>
          </a:p>
          <a:p>
            <a:pPr marL="457200" lvl="0" indent="-457200">
              <a:buFont typeface="Arial" panose="020B0604020202020204" pitchFamily="34" charset="0"/>
              <a:buChar char="•"/>
            </a:pPr>
            <a:r>
              <a:rPr lang="en-US" sz="2800" dirty="0"/>
              <a:t>Run a web query in CCM to access Compustat data using a CRSP PERMNO/PERMCO identifier</a:t>
            </a:r>
          </a:p>
          <a:p>
            <a:pPr marL="457200" lvl="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Recognize some of the challenges to linking CRSP and Compustat data</a:t>
            </a:r>
          </a:p>
        </p:txBody>
      </p:sp>
    </p:spTree>
    <p:extLst>
      <p:ext uri="{BB962C8B-B14F-4D97-AF65-F5344CB8AC3E}">
        <p14:creationId xmlns:p14="http://schemas.microsoft.com/office/powerpoint/2010/main" val="144336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Additional Resources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441048" y="769217"/>
            <a:ext cx="7886700" cy="1631216"/>
          </a:xfrm>
          <a:prstGeom prst="rect">
            <a:avLst/>
          </a:prstGeom>
          <a:noFill/>
        </p:spPr>
        <p:txBody>
          <a:bodyPr wrap="square" rtlCol="0">
            <a:spAutoFit/>
          </a:bodyPr>
          <a:lstStyle/>
          <a:p>
            <a:pPr marL="285750" indent="-285750" fontAlgn="base">
              <a:buFont typeface="Arial" panose="020B0604020202020204" pitchFamily="34" charset="0"/>
              <a:buChar char="•"/>
            </a:pPr>
            <a:endParaRPr lang="en-US" sz="2800" dirty="0"/>
          </a:p>
          <a:p>
            <a:pPr fontAlgn="base"/>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BE61CB0D-12CA-418E-B104-5406EE9EACEF}"/>
              </a:ext>
            </a:extLst>
          </p:cNvPr>
          <p:cNvSpPr txBox="1"/>
          <p:nvPr/>
        </p:nvSpPr>
        <p:spPr>
          <a:xfrm>
            <a:off x="253446" y="1584825"/>
            <a:ext cx="7676273" cy="4785926"/>
          </a:xfrm>
          <a:prstGeom prst="rect">
            <a:avLst/>
          </a:prstGeom>
          <a:noFill/>
        </p:spPr>
        <p:txBody>
          <a:bodyPr wrap="square" rtlCol="0">
            <a:spAutoFit/>
          </a:bodyPr>
          <a:lstStyle/>
          <a:p>
            <a:pPr marL="285750" indent="-285750">
              <a:buFont typeface="Arial" panose="020B0604020202020204" pitchFamily="34" charset="0"/>
              <a:buChar char="•"/>
            </a:pPr>
            <a:r>
              <a:rPr lang="en-US" sz="2800" dirty="0">
                <a:hlinkClick r:id="rId3"/>
              </a:rPr>
              <a:t>WRDS Overview of CRSP/Compustat Merged (CCM)</a:t>
            </a:r>
            <a:r>
              <a:rPr lang="en-US" sz="2800" dirty="0"/>
              <a:t> can be found at </a:t>
            </a:r>
            <a:r>
              <a:rPr lang="en-US" sz="2800" b="1" dirty="0"/>
              <a:t>CRSP &gt; CRSP/Compustat Merged &gt; Manuals and Overviews</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 addition, a WRDS research paper on “</a:t>
            </a:r>
            <a:r>
              <a:rPr lang="en-US" sz="2800" dirty="0">
                <a:hlinkClick r:id="rId4"/>
              </a:rPr>
              <a:t>Merging CRSP and Compustat Data</a:t>
            </a:r>
            <a:r>
              <a:rPr lang="en-US" sz="2800" dirty="0"/>
              <a:t>” is available at </a:t>
            </a:r>
            <a:r>
              <a:rPr lang="en-US" sz="2800" b="1" dirty="0"/>
              <a:t>Home &gt; Support &gt; Research Applications &gt; Linking Databases</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500" dirty="0"/>
          </a:p>
        </p:txBody>
      </p:sp>
    </p:spTree>
    <p:extLst>
      <p:ext uri="{BB962C8B-B14F-4D97-AF65-F5344CB8AC3E}">
        <p14:creationId xmlns:p14="http://schemas.microsoft.com/office/powerpoint/2010/main" val="290983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31620"/>
            <a:ext cx="7886700" cy="1325563"/>
          </a:xfrm>
        </p:spPr>
        <p:txBody>
          <a:bodyPr/>
          <a:lstStyle/>
          <a:p>
            <a:r>
              <a:rPr lang="en-US" b="1" dirty="0"/>
              <a:t>Assignment</a:t>
            </a:r>
          </a:p>
        </p:txBody>
      </p:sp>
      <p:sp>
        <p:nvSpPr>
          <p:cNvPr id="5" name="Content Placeholder 4"/>
          <p:cNvSpPr>
            <a:spLocks noGrp="1"/>
          </p:cNvSpPr>
          <p:nvPr>
            <p:ph idx="1"/>
          </p:nvPr>
        </p:nvSpPr>
        <p:spPr>
          <a:xfrm>
            <a:off x="431800" y="1136520"/>
            <a:ext cx="8255000" cy="4807080"/>
          </a:xfrm>
        </p:spPr>
        <p:txBody>
          <a:bodyPr>
            <a:noAutofit/>
          </a:bodyPr>
          <a:lstStyle/>
          <a:p>
            <a:r>
              <a:rPr lang="en-US" sz="2700" dirty="0"/>
              <a:t>Use CRSP’s PERMNOs to access the corresponding Compustat data.</a:t>
            </a:r>
          </a:p>
          <a:p>
            <a:endParaRPr lang="en-US" sz="2700" dirty="0"/>
          </a:p>
          <a:p>
            <a:r>
              <a:rPr lang="en-US" sz="2700" dirty="0"/>
              <a:t>Specifically, use the following CRSP PERMNOs for two telecommunications stocks and find Earnings Per Share for these companies for the last 6 fiscal years. </a:t>
            </a:r>
          </a:p>
          <a:p>
            <a:endParaRPr lang="en-US" sz="2700" dirty="0"/>
          </a:p>
          <a:p>
            <a:pPr marL="1371600" lvl="3" indent="0">
              <a:buNone/>
            </a:pPr>
            <a:r>
              <a:rPr lang="en-US" sz="2700" b="1" u="sng" dirty="0"/>
              <a:t>PERMNO</a:t>
            </a:r>
          </a:p>
          <a:p>
            <a:pPr marL="1371600" lvl="3" indent="0">
              <a:buNone/>
            </a:pPr>
            <a:r>
              <a:rPr lang="en-US" sz="2700" b="1" dirty="0"/>
              <a:t>66093		AT&amp;T Inc.</a:t>
            </a:r>
          </a:p>
          <a:p>
            <a:pPr marL="1371600" lvl="3" indent="0">
              <a:buNone/>
            </a:pPr>
            <a:r>
              <a:rPr lang="en-US" sz="2700" b="1" dirty="0"/>
              <a:t>65875		Verizon Communications Inc.</a:t>
            </a:r>
          </a:p>
          <a:p>
            <a:endParaRPr lang="en-US" sz="2700" dirty="0"/>
          </a:p>
        </p:txBody>
      </p:sp>
    </p:spTree>
    <p:extLst>
      <p:ext uri="{BB962C8B-B14F-4D97-AF65-F5344CB8AC3E}">
        <p14:creationId xmlns:p14="http://schemas.microsoft.com/office/powerpoint/2010/main" val="22274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244337" y="0"/>
            <a:ext cx="8271013" cy="1325563"/>
          </a:xfrm>
        </p:spPr>
        <p:txBody>
          <a:bodyPr>
            <a:normAutofit/>
          </a:bodyPr>
          <a:lstStyle/>
          <a:p>
            <a:r>
              <a:rPr lang="en-US" b="1" dirty="0"/>
              <a:t>How to Navigate to CCM from CRSP in WRDS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244337" y="1509723"/>
            <a:ext cx="78867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Home &gt; CRSP &gt; CRSP/Compustat Merged.</a:t>
            </a:r>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D8DAF3CD-030F-4E37-AB01-FCD4251A8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295" y="2208226"/>
            <a:ext cx="5671931" cy="3694438"/>
          </a:xfrm>
          <a:prstGeom prst="rect">
            <a:avLst/>
          </a:prstGeom>
        </p:spPr>
      </p:pic>
      <p:cxnSp>
        <p:nvCxnSpPr>
          <p:cNvPr id="9" name="Straight Arrow Connector 8">
            <a:extLst>
              <a:ext uri="{FF2B5EF4-FFF2-40B4-BE49-F238E27FC236}">
                <a16:creationId xmlns:a16="http://schemas.microsoft.com/office/drawing/2014/main" id="{0A83F716-667D-4859-93DF-D9CFD160F35C}"/>
              </a:ext>
            </a:extLst>
          </p:cNvPr>
          <p:cNvCxnSpPr>
            <a:cxnSpLocks/>
          </p:cNvCxnSpPr>
          <p:nvPr/>
        </p:nvCxnSpPr>
        <p:spPr>
          <a:xfrm>
            <a:off x="6162260" y="2024066"/>
            <a:ext cx="821636" cy="31707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90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Link to CCM for Assignment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456372" y="1234404"/>
            <a:ext cx="7664450"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Navigate to CCM in WRDS, or use the following link to directly access CCM to complete the assignment: </a:t>
            </a:r>
          </a:p>
          <a:p>
            <a:endParaRPr lang="en-US" sz="2800" dirty="0"/>
          </a:p>
          <a:p>
            <a:r>
              <a:rPr lang="en-US" sz="2800" dirty="0">
                <a:hlinkClick r:id="rId3"/>
              </a:rPr>
              <a:t>https://wrds-web.wharton.upenn.edu/wrds/query_forms/navigation.cfm?navId=120</a:t>
            </a:r>
          </a:p>
          <a:p>
            <a:endParaRPr lang="en-US" sz="2800" dirty="0">
              <a:hlinkClick r:id="rId3"/>
            </a:endParaRPr>
          </a:p>
          <a:p>
            <a:br>
              <a:rPr lang="en-US" sz="2800" dirty="0">
                <a:hlinkClick r:id="rId3"/>
              </a:rPr>
            </a:br>
            <a:endParaRPr lang="en-US" sz="2800" dirty="0"/>
          </a:p>
          <a:p>
            <a:endParaRPr lang="en-US" sz="2800" dirty="0"/>
          </a:p>
          <a:p>
            <a:endParaRPr lang="en-US" sz="2800" dirty="0"/>
          </a:p>
        </p:txBody>
      </p:sp>
    </p:spTree>
    <p:extLst>
      <p:ext uri="{BB962C8B-B14F-4D97-AF65-F5344CB8AC3E}">
        <p14:creationId xmlns:p14="http://schemas.microsoft.com/office/powerpoint/2010/main" val="275176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Access Fundamentals Annual</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225287" y="1622269"/>
            <a:ext cx="8080928" cy="2616101"/>
          </a:xfrm>
          <a:prstGeom prst="rect">
            <a:avLst/>
          </a:prstGeom>
          <a:noFill/>
        </p:spPr>
        <p:txBody>
          <a:bodyPr wrap="square" rtlCol="0">
            <a:spAutoFit/>
          </a:bodyPr>
          <a:lstStyle/>
          <a:p>
            <a:pPr marL="457200" indent="-457200">
              <a:buFont typeface="Arial" panose="020B0604020202020204" pitchFamily="34" charset="0"/>
              <a:buChar char="•"/>
            </a:pPr>
            <a:r>
              <a:rPr lang="en-US" sz="2700" dirty="0"/>
              <a:t>From the CRSP/Compustat Merged page, click on Fundamentals Annual.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0BF9FD13-B86F-42F7-914B-DE4B8F2BB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318" y="2208226"/>
            <a:ext cx="4613436" cy="3859986"/>
          </a:xfrm>
          <a:prstGeom prst="rect">
            <a:avLst/>
          </a:prstGeom>
        </p:spPr>
      </p:pic>
      <p:cxnSp>
        <p:nvCxnSpPr>
          <p:cNvPr id="10" name="Straight Arrow Connector 9">
            <a:extLst>
              <a:ext uri="{FF2B5EF4-FFF2-40B4-BE49-F238E27FC236}">
                <a16:creationId xmlns:a16="http://schemas.microsoft.com/office/drawing/2014/main" id="{AEF5497D-17C0-4659-8D32-D1EB849C6496}"/>
              </a:ext>
            </a:extLst>
          </p:cNvPr>
          <p:cNvCxnSpPr>
            <a:cxnSpLocks/>
          </p:cNvCxnSpPr>
          <p:nvPr/>
        </p:nvCxnSpPr>
        <p:spPr>
          <a:xfrm>
            <a:off x="2478157" y="2571265"/>
            <a:ext cx="2093843" cy="11791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51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102"/>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Enter the Date Range</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114715" y="1089799"/>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150828" y="1566852"/>
            <a:ext cx="3816626" cy="3724096"/>
          </a:xfrm>
          <a:prstGeom prst="rect">
            <a:avLst/>
          </a:prstGeom>
          <a:noFill/>
        </p:spPr>
        <p:txBody>
          <a:bodyPr wrap="square" rtlCol="0">
            <a:spAutoFit/>
          </a:bodyPr>
          <a:lstStyle/>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r>
              <a:rPr lang="en-US" sz="2700" dirty="0"/>
              <a:t>Select Fiscal Year as the Date Variable.</a:t>
            </a:r>
          </a:p>
          <a:p>
            <a:endParaRPr lang="en-US" sz="2700" dirty="0"/>
          </a:p>
          <a:p>
            <a:pPr marL="457200" indent="-457200">
              <a:buFont typeface="Arial" panose="020B0604020202020204" pitchFamily="34" charset="0"/>
              <a:buChar char="•"/>
            </a:pPr>
            <a:r>
              <a:rPr lang="en-US" sz="2700" dirty="0"/>
              <a:t>Enter 2013-12 – 2018-12 as the Date range.  </a:t>
            </a:r>
            <a:endParaRPr lang="en-US"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A025448-3DF5-4415-8BCA-2CD0A44A1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087" y="1812726"/>
            <a:ext cx="3816626" cy="1753585"/>
          </a:xfrm>
          <a:prstGeom prst="rect">
            <a:avLst/>
          </a:prstGeom>
        </p:spPr>
      </p:pic>
      <p:cxnSp>
        <p:nvCxnSpPr>
          <p:cNvPr id="10" name="Straight Arrow Connector 9">
            <a:extLst>
              <a:ext uri="{FF2B5EF4-FFF2-40B4-BE49-F238E27FC236}">
                <a16:creationId xmlns:a16="http://schemas.microsoft.com/office/drawing/2014/main" id="{AEF5497D-17C0-4659-8D32-D1EB849C6496}"/>
              </a:ext>
            </a:extLst>
          </p:cNvPr>
          <p:cNvCxnSpPr>
            <a:cxnSpLocks/>
          </p:cNvCxnSpPr>
          <p:nvPr/>
        </p:nvCxnSpPr>
        <p:spPr>
          <a:xfrm flipV="1">
            <a:off x="3274015" y="2689519"/>
            <a:ext cx="1653995" cy="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556077-EA8A-4663-B2B1-B8FA2DAF80F1}"/>
              </a:ext>
            </a:extLst>
          </p:cNvPr>
          <p:cNvCxnSpPr>
            <a:cxnSpLocks/>
          </p:cNvCxnSpPr>
          <p:nvPr/>
        </p:nvCxnSpPr>
        <p:spPr>
          <a:xfrm flipV="1">
            <a:off x="3916959" y="3373937"/>
            <a:ext cx="1112956" cy="5869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673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102"/>
            <a:ext cx="9144000" cy="6415100"/>
          </a:xfrm>
          <a:prstGeom prst="rect">
            <a:avLst/>
          </a:prstGeom>
        </p:spPr>
      </p:pic>
      <p:sp>
        <p:nvSpPr>
          <p:cNvPr id="2" name="Title 1"/>
          <p:cNvSpPr>
            <a:spLocks noGrp="1"/>
          </p:cNvSpPr>
          <p:nvPr>
            <p:ph type="title"/>
          </p:nvPr>
        </p:nvSpPr>
        <p:spPr>
          <a:xfrm>
            <a:off x="601967" y="-136270"/>
            <a:ext cx="7886700" cy="1325563"/>
          </a:xfrm>
        </p:spPr>
        <p:txBody>
          <a:bodyPr>
            <a:normAutofit/>
          </a:bodyPr>
          <a:lstStyle/>
          <a:p>
            <a:r>
              <a:rPr lang="en-US" b="1" dirty="0"/>
              <a:t>Assignment: Select LPERMNO</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114715" y="1089799"/>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527508" y="883714"/>
            <a:ext cx="7961159" cy="5078313"/>
          </a:xfrm>
          <a:prstGeom prst="rect">
            <a:avLst/>
          </a:prstGeom>
          <a:noFill/>
        </p:spPr>
        <p:txBody>
          <a:bodyPr wrap="square" rtlCol="0">
            <a:spAutoFit/>
          </a:bodyPr>
          <a:lstStyle/>
          <a:p>
            <a:pPr marL="457200" indent="-457200">
              <a:buFont typeface="Arial" panose="020B0604020202020204" pitchFamily="34" charset="0"/>
              <a:buChar char="•"/>
            </a:pPr>
            <a:r>
              <a:rPr lang="en-US" sz="2800" dirty="0"/>
              <a:t>Note in CCM the letter “L”  is added to the mnemonic PERMNO, indicating LPERMNO is a  historical link. However, LPERMNO is essentially the same identifier as PERMNO. Likewise for LPERMCO and PERMCO.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Select LPERMNO as the option for entering identifiers.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0FF7F418-B65C-42BD-B9F5-5B29F3EBF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529" y="4447068"/>
            <a:ext cx="7193614" cy="1514959"/>
          </a:xfrm>
          <a:prstGeom prst="rect">
            <a:avLst/>
          </a:prstGeom>
        </p:spPr>
      </p:pic>
      <p:cxnSp>
        <p:nvCxnSpPr>
          <p:cNvPr id="11" name="Straight Arrow Connector 10">
            <a:extLst>
              <a:ext uri="{FF2B5EF4-FFF2-40B4-BE49-F238E27FC236}">
                <a16:creationId xmlns:a16="http://schemas.microsoft.com/office/drawing/2014/main" id="{5F6A8848-9A59-40CA-B1B3-C019D4B8EF73}"/>
              </a:ext>
            </a:extLst>
          </p:cNvPr>
          <p:cNvCxnSpPr>
            <a:cxnSpLocks/>
          </p:cNvCxnSpPr>
          <p:nvPr/>
        </p:nvCxnSpPr>
        <p:spPr>
          <a:xfrm>
            <a:off x="2107096" y="4335944"/>
            <a:ext cx="702365" cy="5982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00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Enter the PERMNOs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659709" y="1238250"/>
            <a:ext cx="8080928" cy="2477601"/>
          </a:xfrm>
          <a:prstGeom prst="rect">
            <a:avLst/>
          </a:prstGeom>
          <a:noFill/>
        </p:spPr>
        <p:txBody>
          <a:bodyPr wrap="square" rtlCol="0">
            <a:spAutoFit/>
          </a:bodyPr>
          <a:lstStyle/>
          <a:p>
            <a:pPr marL="457200" indent="-457200">
              <a:buFont typeface="Arial" panose="020B0604020202020204" pitchFamily="34" charset="0"/>
              <a:buChar char="•"/>
            </a:pPr>
            <a:r>
              <a:rPr lang="en-US" sz="2700" dirty="0"/>
              <a:t>Enter the PERMNOS </a:t>
            </a:r>
            <a:r>
              <a:rPr lang="en-US" sz="2700" b="1" dirty="0"/>
              <a:t>66093</a:t>
            </a:r>
            <a:r>
              <a:rPr lang="en-US" sz="2700" dirty="0"/>
              <a:t> and </a:t>
            </a:r>
            <a:r>
              <a:rPr lang="en-US" sz="2700" b="1" dirty="0"/>
              <a:t>65875</a:t>
            </a:r>
            <a:r>
              <a:rPr lang="en-US" sz="2700" dirty="0"/>
              <a:t> in the Company Codes field. (Note, however, these are actually security codes, not company codes.)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DE2A597B-7F1F-4A65-B039-377A067C03A7}"/>
              </a:ext>
            </a:extLst>
          </p:cNvPr>
          <p:cNvSpPr txBox="1"/>
          <p:nvPr/>
        </p:nvSpPr>
        <p:spPr>
          <a:xfrm>
            <a:off x="659709" y="4892959"/>
            <a:ext cx="7497245"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Remember to leave a blank space between each</a:t>
            </a:r>
          </a:p>
          <a:p>
            <a:r>
              <a:rPr lang="en-US" sz="2800" dirty="0"/>
              <a:t>    PERMNO. </a:t>
            </a:r>
          </a:p>
        </p:txBody>
      </p:sp>
      <p:pic>
        <p:nvPicPr>
          <p:cNvPr id="10" name="Picture 9">
            <a:extLst>
              <a:ext uri="{FF2B5EF4-FFF2-40B4-BE49-F238E27FC236}">
                <a16:creationId xmlns:a16="http://schemas.microsoft.com/office/drawing/2014/main" id="{5E646C81-0619-4B55-AF81-1784FA4E9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048" y="2872369"/>
            <a:ext cx="5964143" cy="1686963"/>
          </a:xfrm>
          <a:prstGeom prst="rect">
            <a:avLst/>
          </a:prstGeom>
        </p:spPr>
      </p:pic>
    </p:spTree>
    <p:extLst>
      <p:ext uri="{BB962C8B-B14F-4D97-AF65-F5344CB8AC3E}">
        <p14:creationId xmlns:p14="http://schemas.microsoft.com/office/powerpoint/2010/main" val="158950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Default Link Types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748747" y="1187063"/>
            <a:ext cx="8080928" cy="1231106"/>
          </a:xfrm>
          <a:prstGeom prst="rect">
            <a:avLst/>
          </a:prstGeom>
          <a:noFill/>
        </p:spPr>
        <p:txBody>
          <a:bodyPr wrap="square" rtlCol="0">
            <a:spAutoFit/>
          </a:bodyPr>
          <a:lstStyle/>
          <a:p>
            <a:pPr marL="457200" indent="-457200">
              <a:buFont typeface="Arial" panose="020B0604020202020204" pitchFamily="34" charset="0"/>
              <a:buChar char="•"/>
            </a:pPr>
            <a:r>
              <a:rPr lang="en-US" sz="2800" dirty="0"/>
              <a:t>LC and LU are selected by default. Scroll down to continue. </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21588A9-A8D6-4FB4-8715-27B15DEF0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982" y="2745761"/>
            <a:ext cx="6200000" cy="2895238"/>
          </a:xfrm>
          <a:prstGeom prst="rect">
            <a:avLst/>
          </a:prstGeom>
        </p:spPr>
      </p:pic>
    </p:spTree>
    <p:extLst>
      <p:ext uri="{BB962C8B-B14F-4D97-AF65-F5344CB8AC3E}">
        <p14:creationId xmlns:p14="http://schemas.microsoft.com/office/powerpoint/2010/main" val="3863152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Select Fiscal Period and Link Date Requirements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748747" y="1834273"/>
            <a:ext cx="8080928"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t>Indicate that the Fiscal period end date must be within the link date range. </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25915EE4-A7FB-4A00-823B-8F7C7ECEC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6" y="3185674"/>
            <a:ext cx="7380548" cy="2329908"/>
          </a:xfrm>
          <a:prstGeom prst="rect">
            <a:avLst/>
          </a:prstGeom>
        </p:spPr>
      </p:pic>
    </p:spTree>
    <p:extLst>
      <p:ext uri="{BB962C8B-B14F-4D97-AF65-F5344CB8AC3E}">
        <p14:creationId xmlns:p14="http://schemas.microsoft.com/office/powerpoint/2010/main" val="420535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27647"/>
            <a:ext cx="7886700" cy="1325563"/>
          </a:xfrm>
        </p:spPr>
        <p:txBody>
          <a:bodyPr/>
          <a:lstStyle/>
          <a:p>
            <a:r>
              <a:rPr lang="en-US" b="1" dirty="0"/>
              <a:t>Why Use CRSP/Compustat Merged Database (CCM)?</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664450" cy="5693866"/>
          </a:xfrm>
          <a:prstGeom prst="rect">
            <a:avLst/>
          </a:prstGeom>
          <a:noFill/>
        </p:spPr>
        <p:txBody>
          <a:bodyPr wrap="square" rtlCol="0">
            <a:spAutoFit/>
          </a:bodyPr>
          <a:lstStyle/>
          <a:p>
            <a:endParaRPr lang="en-US" sz="2800" dirty="0"/>
          </a:p>
          <a:p>
            <a:pPr marL="457200" lvl="0" indent="-457200">
              <a:buFont typeface="Arial" panose="020B0604020202020204" pitchFamily="34" charset="0"/>
              <a:buChar char="•"/>
            </a:pPr>
            <a:r>
              <a:rPr lang="en-US" sz="2800" dirty="0"/>
              <a:t>When conducting financial research, it is often necessary to match security-level data in the CRSP database with company-level data in the Compustat database. </a:t>
            </a:r>
          </a:p>
          <a:p>
            <a:pPr marL="457200" lvl="0" indent="-457200">
              <a:buFont typeface="Arial" panose="020B0604020202020204" pitchFamily="34" charset="0"/>
              <a:buChar char="•"/>
            </a:pPr>
            <a:endParaRPr lang="en-US" sz="2800" dirty="0"/>
          </a:p>
          <a:p>
            <a:pPr marL="457200" lvl="0" indent="-457200">
              <a:buFont typeface="Arial" panose="020B0604020202020204" pitchFamily="34" charset="0"/>
              <a:buChar char="•"/>
            </a:pPr>
            <a:r>
              <a:rPr lang="en-US" sz="2800" dirty="0"/>
              <a:t>This can be complicated since CRSP and Compustat do not share common security and company identifiers, and TICKERs and CUSIPs can change over time.</a:t>
            </a:r>
          </a:p>
          <a:p>
            <a:pPr lvl="0"/>
            <a:endParaRPr lang="en-US" sz="2800" dirty="0"/>
          </a:p>
          <a:p>
            <a:pPr lvl="0"/>
            <a:br>
              <a:rPr lang="en-US" sz="2800" dirty="0"/>
            </a:br>
            <a:endParaRPr lang="en-US" sz="2800" dirty="0"/>
          </a:p>
        </p:txBody>
      </p:sp>
    </p:spTree>
    <p:extLst>
      <p:ext uri="{BB962C8B-B14F-4D97-AF65-F5344CB8AC3E}">
        <p14:creationId xmlns:p14="http://schemas.microsoft.com/office/powerpoint/2010/main" val="1258103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Default Data Items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748747" y="1488353"/>
            <a:ext cx="8080928"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t>Data Items is selected by default as the Query Variables Type. Scroll down to continue.  </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03B0EC0E-2C1C-4A02-8C93-20DB73CE7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3026117"/>
            <a:ext cx="8790476" cy="2838095"/>
          </a:xfrm>
          <a:prstGeom prst="rect">
            <a:avLst/>
          </a:prstGeom>
        </p:spPr>
      </p:pic>
    </p:spTree>
    <p:extLst>
      <p:ext uri="{BB962C8B-B14F-4D97-AF65-F5344CB8AC3E}">
        <p14:creationId xmlns:p14="http://schemas.microsoft.com/office/powerpoint/2010/main" val="2321292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Select Variables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473316" y="1130784"/>
            <a:ext cx="8200000" cy="2092881"/>
          </a:xfrm>
          <a:prstGeom prst="rect">
            <a:avLst/>
          </a:prstGeom>
          <a:noFill/>
        </p:spPr>
        <p:txBody>
          <a:bodyPr wrap="square" rtlCol="0">
            <a:spAutoFit/>
          </a:bodyPr>
          <a:lstStyle/>
          <a:p>
            <a:pPr marL="457200" indent="-457200">
              <a:buFont typeface="Arial" panose="020B0604020202020204" pitchFamily="34" charset="0"/>
              <a:buChar char="•"/>
            </a:pPr>
            <a:r>
              <a:rPr lang="en-US" sz="2800" dirty="0"/>
              <a:t>Compustat fundamentals are organized by Financial Statement. Earnings Per Share is reported in the Income Statement. Click the Income Statement Items tab.  </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9DA2C672-56D3-4259-862D-9ECFF1944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50" y="3273457"/>
            <a:ext cx="8200000" cy="2695238"/>
          </a:xfrm>
          <a:prstGeom prst="rect">
            <a:avLst/>
          </a:prstGeom>
        </p:spPr>
      </p:pic>
      <p:cxnSp>
        <p:nvCxnSpPr>
          <p:cNvPr id="13" name="Straight Arrow Connector 12">
            <a:extLst>
              <a:ext uri="{FF2B5EF4-FFF2-40B4-BE49-F238E27FC236}">
                <a16:creationId xmlns:a16="http://schemas.microsoft.com/office/drawing/2014/main" id="{BE931C34-95AD-4604-A82A-D0EBA4FAA784}"/>
              </a:ext>
            </a:extLst>
          </p:cNvPr>
          <p:cNvCxnSpPr>
            <a:cxnSpLocks/>
          </p:cNvCxnSpPr>
          <p:nvPr/>
        </p:nvCxnSpPr>
        <p:spPr>
          <a:xfrm>
            <a:off x="4444230" y="2478157"/>
            <a:ext cx="0" cy="117229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49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8200000" cy="1325563"/>
          </a:xfrm>
        </p:spPr>
        <p:txBody>
          <a:bodyPr>
            <a:normAutofit/>
          </a:bodyPr>
          <a:lstStyle/>
          <a:p>
            <a:r>
              <a:rPr lang="en-US" b="1" dirty="0"/>
              <a:t>Assignment: Select Variables (cont.)</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472000" y="1368353"/>
            <a:ext cx="82000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Scroll down and select EPSPX — Earnings Per Share (Basic) Excluding Extraordinary Items. </a:t>
            </a:r>
            <a:endParaRPr lang="en-US" dirty="0"/>
          </a:p>
        </p:txBody>
      </p:sp>
      <p:pic>
        <p:nvPicPr>
          <p:cNvPr id="9" name="Picture 8">
            <a:extLst>
              <a:ext uri="{FF2B5EF4-FFF2-40B4-BE49-F238E27FC236}">
                <a16:creationId xmlns:a16="http://schemas.microsoft.com/office/drawing/2014/main" id="{77D9D241-908F-4250-858D-F85076D65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50" y="2896261"/>
            <a:ext cx="8200000" cy="3076190"/>
          </a:xfrm>
          <a:prstGeom prst="rect">
            <a:avLst/>
          </a:prstGeom>
        </p:spPr>
      </p:pic>
      <p:cxnSp>
        <p:nvCxnSpPr>
          <p:cNvPr id="13" name="Straight Arrow Connector 12">
            <a:extLst>
              <a:ext uri="{FF2B5EF4-FFF2-40B4-BE49-F238E27FC236}">
                <a16:creationId xmlns:a16="http://schemas.microsoft.com/office/drawing/2014/main" id="{BE931C34-95AD-4604-A82A-D0EBA4FAA784}"/>
              </a:ext>
            </a:extLst>
          </p:cNvPr>
          <p:cNvCxnSpPr>
            <a:cxnSpLocks/>
          </p:cNvCxnSpPr>
          <p:nvPr/>
        </p:nvCxnSpPr>
        <p:spPr>
          <a:xfrm>
            <a:off x="5650178" y="2279670"/>
            <a:ext cx="0" cy="2411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845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Select Output</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686255" y="1659284"/>
            <a:ext cx="4827551"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Select Excel spreadsheet (*.xlsx) as the Output Format.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Click the Submit Query button.</a:t>
            </a:r>
          </a:p>
        </p:txBody>
      </p:sp>
      <p:pic>
        <p:nvPicPr>
          <p:cNvPr id="11" name="Picture 10">
            <a:extLst>
              <a:ext uri="{FF2B5EF4-FFF2-40B4-BE49-F238E27FC236}">
                <a16:creationId xmlns:a16="http://schemas.microsoft.com/office/drawing/2014/main" id="{D6B90C49-787D-4A32-9058-6C03EF29D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201" y="4112540"/>
            <a:ext cx="3176829" cy="1197298"/>
          </a:xfrm>
          <a:prstGeom prst="rect">
            <a:avLst/>
          </a:prstGeom>
        </p:spPr>
      </p:pic>
      <p:pic>
        <p:nvPicPr>
          <p:cNvPr id="8" name="Picture 7">
            <a:extLst>
              <a:ext uri="{FF2B5EF4-FFF2-40B4-BE49-F238E27FC236}">
                <a16:creationId xmlns:a16="http://schemas.microsoft.com/office/drawing/2014/main" id="{18C3D7BF-5C2D-4605-A3F1-6CE7DD4D6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700" y="1415622"/>
            <a:ext cx="3028264" cy="2102644"/>
          </a:xfrm>
          <a:prstGeom prst="rect">
            <a:avLst/>
          </a:prstGeom>
        </p:spPr>
      </p:pic>
      <p:cxnSp>
        <p:nvCxnSpPr>
          <p:cNvPr id="12" name="Straight Arrow Connector 11">
            <a:extLst>
              <a:ext uri="{FF2B5EF4-FFF2-40B4-BE49-F238E27FC236}">
                <a16:creationId xmlns:a16="http://schemas.microsoft.com/office/drawing/2014/main" id="{4E7B5F19-708C-4876-8097-06CD1A74E871}"/>
              </a:ext>
            </a:extLst>
          </p:cNvPr>
          <p:cNvCxnSpPr>
            <a:cxnSpLocks/>
            <a:endCxn id="8" idx="1"/>
          </p:cNvCxnSpPr>
          <p:nvPr/>
        </p:nvCxnSpPr>
        <p:spPr>
          <a:xfrm>
            <a:off x="5430197" y="2466944"/>
            <a:ext cx="665503"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32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Review Results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225287" y="999797"/>
            <a:ext cx="8515350" cy="2954655"/>
          </a:xfrm>
          <a:prstGeom prst="rect">
            <a:avLst/>
          </a:prstGeom>
          <a:noFill/>
        </p:spPr>
        <p:txBody>
          <a:bodyPr wrap="square" rtlCol="0">
            <a:spAutoFit/>
          </a:bodyPr>
          <a:lstStyle/>
          <a:p>
            <a:pPr marL="457200" indent="-457200">
              <a:buFont typeface="Arial" panose="020B0604020202020204" pitchFamily="34" charset="0"/>
              <a:buChar char="•"/>
            </a:pPr>
            <a:r>
              <a:rPr lang="en-US" sz="2800" dirty="0"/>
              <a:t>Note that the results contain both the CRSP PERMNO and the Compustat GVKEY (labeled in the Excel report as the Standard and Poor’s Identifier), as well as Earnings Per Share (Basic) Excluding Extraordinary Items for each fiscal year. </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63290214-D06D-4A0B-9D44-5110E976A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011" y="3181945"/>
            <a:ext cx="6442815" cy="2792771"/>
          </a:xfrm>
          <a:prstGeom prst="rect">
            <a:avLst/>
          </a:prstGeom>
        </p:spPr>
      </p:pic>
    </p:spTree>
    <p:extLst>
      <p:ext uri="{BB962C8B-B14F-4D97-AF65-F5344CB8AC3E}">
        <p14:creationId xmlns:p14="http://schemas.microsoft.com/office/powerpoint/2010/main" val="379553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79257"/>
            <a:ext cx="7886700" cy="1325563"/>
          </a:xfrm>
        </p:spPr>
        <p:txBody>
          <a:bodyPr/>
          <a:lstStyle/>
          <a:p>
            <a:r>
              <a:rPr lang="en-US" b="1" dirty="0"/>
              <a:t>Conclusion</a:t>
            </a:r>
          </a:p>
        </p:txBody>
      </p:sp>
      <p:sp>
        <p:nvSpPr>
          <p:cNvPr id="5" name="Content Placeholder 4"/>
          <p:cNvSpPr>
            <a:spLocks noGrp="1"/>
          </p:cNvSpPr>
          <p:nvPr>
            <p:ph idx="1"/>
          </p:nvPr>
        </p:nvSpPr>
        <p:spPr>
          <a:xfrm>
            <a:off x="419100" y="1504820"/>
            <a:ext cx="7886700" cy="4351338"/>
          </a:xfrm>
        </p:spPr>
        <p:txBody>
          <a:bodyPr>
            <a:normAutofit/>
          </a:bodyPr>
          <a:lstStyle/>
          <a:p>
            <a:pPr marL="457200" indent="-457200"/>
            <a:r>
              <a:rPr lang="en-US" dirty="0"/>
              <a:t>The CRSP/Compustat Merged Database (CCM) is a CRSP product that contains Compustat data items. The database is structured so that Compustat items can be accessed using CRSP's PERMNO and PERMCO identifiers in addition to Compustat's GVKEY. </a:t>
            </a:r>
          </a:p>
          <a:p>
            <a:pPr marL="457200" indent="-457200"/>
            <a:endParaRPr lang="en-US" dirty="0"/>
          </a:p>
          <a:p>
            <a:pPr marL="457200" indent="-457200"/>
            <a:r>
              <a:rPr lang="en-US" dirty="0"/>
              <a:t>Accuracy through this linking is higher than linking by other methods, such as by CUSIP or ticker.</a:t>
            </a:r>
          </a:p>
          <a:p>
            <a:endParaRPr lang="en-US" dirty="0"/>
          </a:p>
        </p:txBody>
      </p:sp>
    </p:spTree>
    <p:extLst>
      <p:ext uri="{BB962C8B-B14F-4D97-AF65-F5344CB8AC3E}">
        <p14:creationId xmlns:p14="http://schemas.microsoft.com/office/powerpoint/2010/main" val="2829981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79257"/>
            <a:ext cx="7886700" cy="1325563"/>
          </a:xfrm>
        </p:spPr>
        <p:txBody>
          <a:bodyPr/>
          <a:lstStyle/>
          <a:p>
            <a:r>
              <a:rPr lang="en-US" b="1" dirty="0"/>
              <a:t>Conclusion (cont.)</a:t>
            </a:r>
          </a:p>
        </p:txBody>
      </p:sp>
      <p:sp>
        <p:nvSpPr>
          <p:cNvPr id="5" name="Content Placeholder 4"/>
          <p:cNvSpPr>
            <a:spLocks noGrp="1"/>
          </p:cNvSpPr>
          <p:nvPr>
            <p:ph idx="1"/>
          </p:nvPr>
        </p:nvSpPr>
        <p:spPr>
          <a:xfrm>
            <a:off x="419100" y="1504820"/>
            <a:ext cx="7886700" cy="4351338"/>
          </a:xfrm>
        </p:spPr>
        <p:txBody>
          <a:bodyPr>
            <a:normAutofit/>
          </a:bodyPr>
          <a:lstStyle/>
          <a:p>
            <a:pPr marL="285750" indent="-285750"/>
            <a:r>
              <a:rPr lang="en-US" dirty="0"/>
              <a:t>Although CCM is a CRSP product, it does not include CRSP's stock data. Final merging of Compustat data with CRSP data requires an additional step.</a:t>
            </a:r>
          </a:p>
          <a:p>
            <a:pPr marL="285750" indent="-285750"/>
            <a:endParaRPr lang="en-US" dirty="0"/>
          </a:p>
          <a:p>
            <a:pPr marL="285750" indent="-285750"/>
            <a:r>
              <a:rPr lang="en-US" dirty="0"/>
              <a:t>Challenges to linking the CRSP and Compustat databases include: (1) different universes of data; (2) different timelines of historical information; and (3) the use of different data conventions. </a:t>
            </a:r>
          </a:p>
          <a:p>
            <a:pPr marL="285750" indent="-285750"/>
            <a:endParaRPr lang="en-US" dirty="0"/>
          </a:p>
          <a:p>
            <a:pPr marL="0" indent="0">
              <a:buNone/>
            </a:pPr>
            <a:endParaRPr lang="en-US" dirty="0"/>
          </a:p>
          <a:p>
            <a:pPr marL="285750" indent="-285750"/>
            <a:endParaRPr lang="en-US" dirty="0"/>
          </a:p>
          <a:p>
            <a:endParaRPr lang="en-US" dirty="0"/>
          </a:p>
        </p:txBody>
      </p:sp>
    </p:spTree>
    <p:extLst>
      <p:ext uri="{BB962C8B-B14F-4D97-AF65-F5344CB8AC3E}">
        <p14:creationId xmlns:p14="http://schemas.microsoft.com/office/powerpoint/2010/main" val="402619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Permanent Identifiers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966021"/>
            <a:ext cx="7664450" cy="1384995"/>
          </a:xfrm>
          <a:prstGeom prst="rect">
            <a:avLst/>
          </a:prstGeom>
          <a:noFill/>
        </p:spPr>
        <p:txBody>
          <a:bodyPr wrap="square" rtlCol="0">
            <a:spAutoFit/>
          </a:bodyPr>
          <a:lstStyle/>
          <a:p>
            <a:endParaRPr lang="en-US" sz="2800" dirty="0"/>
          </a:p>
          <a:p>
            <a:pPr lvl="0"/>
            <a:br>
              <a:rPr lang="en-US" sz="2800" dirty="0"/>
            </a:br>
            <a:endParaRPr lang="en-US" sz="2800" dirty="0"/>
          </a:p>
        </p:txBody>
      </p:sp>
      <p:sp>
        <p:nvSpPr>
          <p:cNvPr id="11" name="TextBox 10">
            <a:extLst>
              <a:ext uri="{FF2B5EF4-FFF2-40B4-BE49-F238E27FC236}">
                <a16:creationId xmlns:a16="http://schemas.microsoft.com/office/drawing/2014/main" id="{22B41B71-F8E2-456E-BCD1-4A04CC9F03A4}"/>
              </a:ext>
            </a:extLst>
          </p:cNvPr>
          <p:cNvSpPr txBox="1"/>
          <p:nvPr/>
        </p:nvSpPr>
        <p:spPr>
          <a:xfrm>
            <a:off x="628650" y="966021"/>
            <a:ext cx="7664450" cy="4401205"/>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CRSP uses an identifier known as a PERMNO to track stock issues, and PERMCO to track companies.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Compustat uses an identifier known as a GVKEY to track companies, and a combination of GVKEY and IID is used to track securities. </a:t>
            </a:r>
          </a:p>
          <a:p>
            <a:endParaRPr lang="en-US" sz="2800" dirty="0"/>
          </a:p>
          <a:p>
            <a:endParaRPr lang="en-US" sz="2800" dirty="0"/>
          </a:p>
        </p:txBody>
      </p:sp>
    </p:spTree>
    <p:extLst>
      <p:ext uri="{BB962C8B-B14F-4D97-AF65-F5344CB8AC3E}">
        <p14:creationId xmlns:p14="http://schemas.microsoft.com/office/powerpoint/2010/main" val="85523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The CRSP/Compustat Merged Database (CCM)  </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861391" y="1537252"/>
            <a:ext cx="7421218" cy="4678204"/>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CRSP/Compustat Merged Database (CCM) is a CRSP product that contains Compustat data items.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database is structured so that Compustat items can be accessed using CRSP's PERMNO and PERMCO identifiers in addition to Compustat's GVKEY.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493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The CRSP/Compustat Merged Database (CCM) (cont.) </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861391" y="1537252"/>
            <a:ext cx="7421218" cy="4247317"/>
          </a:xfrm>
          <a:prstGeom prst="rect">
            <a:avLst/>
          </a:prstGeom>
          <a:noFill/>
        </p:spPr>
        <p:txBody>
          <a:bodyPr wrap="square" rtlCol="0">
            <a:spAutoFit/>
          </a:bodyPr>
          <a:lstStyle/>
          <a:p>
            <a:pPr marL="457200" indent="-457200">
              <a:buFont typeface="Arial" panose="020B0604020202020204" pitchFamily="34" charset="0"/>
              <a:buChar char="•"/>
            </a:pPr>
            <a:r>
              <a:rPr lang="en-US" sz="2800" dirty="0"/>
              <a:t>Linking through CCM is more accurate than linking by other methods, such as by CUSIP or ticker.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For example, CRSP adds to CCM additional links that arise from complexities such as mergers and acquisitions, multiple securities, and cross-listed securities.</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3394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CCM as Linking Table </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7" name="TextBox 6">
            <a:extLst>
              <a:ext uri="{FF2B5EF4-FFF2-40B4-BE49-F238E27FC236}">
                <a16:creationId xmlns:a16="http://schemas.microsoft.com/office/drawing/2014/main" id="{B79CB897-F5F6-429D-8517-EA2B86C5A9DB}"/>
              </a:ext>
            </a:extLst>
          </p:cNvPr>
          <p:cNvSpPr txBox="1"/>
          <p:nvPr/>
        </p:nvSpPr>
        <p:spPr>
          <a:xfrm>
            <a:off x="854765" y="1604883"/>
            <a:ext cx="7434470"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CCM provides a link between CRSP stock data and Compustat fundamental data.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However, the process of merging CCM’s Compustat data with CRSP time-series data will require an additional step.</a:t>
            </a:r>
          </a:p>
          <a:p>
            <a:pPr marL="285750" indent="-28575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429114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CCM: Common Misconception</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7" name="TextBox 6">
            <a:extLst>
              <a:ext uri="{FF2B5EF4-FFF2-40B4-BE49-F238E27FC236}">
                <a16:creationId xmlns:a16="http://schemas.microsoft.com/office/drawing/2014/main" id="{B79CB897-F5F6-429D-8517-EA2B86C5A9DB}"/>
              </a:ext>
            </a:extLst>
          </p:cNvPr>
          <p:cNvSpPr txBox="1"/>
          <p:nvPr/>
        </p:nvSpPr>
        <p:spPr>
          <a:xfrm>
            <a:off x="854765" y="999366"/>
            <a:ext cx="7434470" cy="3385542"/>
          </a:xfrm>
          <a:prstGeom prst="rect">
            <a:avLst/>
          </a:prstGeom>
          <a:noFill/>
        </p:spPr>
        <p:txBody>
          <a:bodyPr wrap="square" rtlCol="0">
            <a:spAutoFit/>
          </a:bodyPr>
          <a:lstStyle/>
          <a:p>
            <a:endParaRPr lang="en-US" sz="2800" dirty="0"/>
          </a:p>
          <a:p>
            <a:pPr marL="285750" indent="-285750">
              <a:buFont typeface="Arial" panose="020B0604020202020204" pitchFamily="34" charset="0"/>
              <a:buChar char="•"/>
            </a:pPr>
            <a:r>
              <a:rPr lang="en-US" sz="2800" dirty="0"/>
              <a:t>A common misconception is that CCM itself contains all of CRSP’s security-level data merged with Compustat’s accounting data.</a:t>
            </a:r>
            <a:r>
              <a:rPr lang="en-US" dirty="0"/>
              <a: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Although CCM is a CRSP product, it does not include CRSP’s security-level data. </a:t>
            </a:r>
          </a:p>
          <a:p>
            <a:endParaRPr lang="en-US" dirty="0"/>
          </a:p>
        </p:txBody>
      </p:sp>
    </p:spTree>
    <p:extLst>
      <p:ext uri="{BB962C8B-B14F-4D97-AF65-F5344CB8AC3E}">
        <p14:creationId xmlns:p14="http://schemas.microsoft.com/office/powerpoint/2010/main" val="397322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Challenges to Linking CRSP and Compustat Data</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7" name="TextBox 6">
            <a:extLst>
              <a:ext uri="{FF2B5EF4-FFF2-40B4-BE49-F238E27FC236}">
                <a16:creationId xmlns:a16="http://schemas.microsoft.com/office/drawing/2014/main" id="{B79CB897-F5F6-429D-8517-EA2B86C5A9DB}"/>
              </a:ext>
            </a:extLst>
          </p:cNvPr>
          <p:cNvSpPr txBox="1"/>
          <p:nvPr/>
        </p:nvSpPr>
        <p:spPr>
          <a:xfrm>
            <a:off x="579368" y="1526791"/>
            <a:ext cx="7985264" cy="3831818"/>
          </a:xfrm>
          <a:prstGeom prst="rect">
            <a:avLst/>
          </a:prstGeom>
          <a:noFill/>
        </p:spPr>
        <p:txBody>
          <a:bodyPr wrap="square" rtlCol="0">
            <a:spAutoFit/>
          </a:bodyPr>
          <a:lstStyle/>
          <a:p>
            <a:pPr marL="457200" indent="-457200">
              <a:buFont typeface="Arial" panose="020B0604020202020204" pitchFamily="34" charset="0"/>
              <a:buChar char="•"/>
            </a:pPr>
            <a:r>
              <a:rPr lang="en-US" sz="2700" dirty="0"/>
              <a:t>Challenges to linking CRSP and Compustat data include:</a:t>
            </a:r>
          </a:p>
          <a:p>
            <a:pPr marL="914400" lvl="1" indent="-457200">
              <a:buSzPct val="65000"/>
              <a:buFont typeface="Courier New" panose="02070309020205020404" pitchFamily="49" charset="0"/>
              <a:buChar char="o"/>
            </a:pPr>
            <a:endParaRPr lang="en-US" sz="2700" dirty="0"/>
          </a:p>
          <a:p>
            <a:pPr marL="914400" lvl="1" indent="-457200">
              <a:buSzPct val="65000"/>
              <a:buFont typeface="Courier New" panose="02070309020205020404" pitchFamily="49" charset="0"/>
              <a:buChar char="o"/>
            </a:pPr>
            <a:r>
              <a:rPr lang="en-US" sz="2700" dirty="0"/>
              <a:t>Different universes of data </a:t>
            </a:r>
          </a:p>
          <a:p>
            <a:pPr marL="914400" lvl="1" indent="-457200">
              <a:buSzPct val="65000"/>
              <a:buFont typeface="Courier New" panose="02070309020205020404" pitchFamily="49" charset="0"/>
              <a:buChar char="o"/>
            </a:pPr>
            <a:endParaRPr lang="en-US" sz="2700" dirty="0"/>
          </a:p>
          <a:p>
            <a:pPr marL="914400" lvl="1" indent="-457200">
              <a:buSzPct val="65000"/>
              <a:buFont typeface="Courier New" panose="02070309020205020404" pitchFamily="49" charset="0"/>
              <a:buChar char="o"/>
            </a:pPr>
            <a:r>
              <a:rPr lang="en-US" sz="2700" dirty="0"/>
              <a:t>Timeline of available historical information is different</a:t>
            </a:r>
          </a:p>
          <a:p>
            <a:pPr marL="914400" lvl="1" indent="-457200">
              <a:buSzPct val="65000"/>
              <a:buFont typeface="Courier New" panose="02070309020205020404" pitchFamily="49" charset="0"/>
              <a:buChar char="o"/>
            </a:pPr>
            <a:endParaRPr lang="en-US" sz="2700" dirty="0"/>
          </a:p>
          <a:p>
            <a:pPr marL="914400" lvl="1" indent="-457200">
              <a:buSzPct val="65000"/>
              <a:buFont typeface="Courier New" panose="02070309020205020404" pitchFamily="49" charset="0"/>
              <a:buChar char="o"/>
            </a:pPr>
            <a:r>
              <a:rPr lang="en-US" sz="2700" dirty="0"/>
              <a:t>Different data conventions</a:t>
            </a:r>
          </a:p>
        </p:txBody>
      </p:sp>
    </p:spTree>
    <p:extLst>
      <p:ext uri="{BB962C8B-B14F-4D97-AF65-F5344CB8AC3E}">
        <p14:creationId xmlns:p14="http://schemas.microsoft.com/office/powerpoint/2010/main" val="1462753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41563</TotalTime>
  <Words>1673</Words>
  <Application>Microsoft Macintosh PowerPoint</Application>
  <PresentationFormat>On-screen Show (4:3)</PresentationFormat>
  <Paragraphs>239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Courier New</vt:lpstr>
      <vt:lpstr>Office Theme</vt:lpstr>
      <vt:lpstr> Using the CRSP/Compustat Merged Database (CCM) </vt:lpstr>
      <vt:lpstr>Learning Objectives</vt:lpstr>
      <vt:lpstr>Why Use CRSP/Compustat Merged Database (CCM)?</vt:lpstr>
      <vt:lpstr>Permanent Identifiers</vt:lpstr>
      <vt:lpstr>The CRSP/Compustat Merged Database (CCM)  </vt:lpstr>
      <vt:lpstr>The CRSP/Compustat Merged Database (CCM) (cont.) </vt:lpstr>
      <vt:lpstr>CCM as Linking Table </vt:lpstr>
      <vt:lpstr>CCM: Common Misconception</vt:lpstr>
      <vt:lpstr>Challenges to Linking CRSP and Compustat Data</vt:lpstr>
      <vt:lpstr>Different Universes of Data</vt:lpstr>
      <vt:lpstr>Different Historical Information </vt:lpstr>
      <vt:lpstr>Different Data Conventions</vt:lpstr>
      <vt:lpstr>Different Data Conventions (cont.)</vt:lpstr>
      <vt:lpstr>Different Data Conventions (cont.)</vt:lpstr>
      <vt:lpstr>Different Data Conventions (cont.)</vt:lpstr>
      <vt:lpstr>Fiscal Period and Link Date Ranges</vt:lpstr>
      <vt:lpstr>CCM Linking Types</vt:lpstr>
      <vt:lpstr>Link Types: LC and LU</vt:lpstr>
      <vt:lpstr>Additional Link Types</vt:lpstr>
      <vt:lpstr>Additional Resources</vt:lpstr>
      <vt:lpstr>Assignment</vt:lpstr>
      <vt:lpstr>How to Navigate to CCM from CRSP in WRDS</vt:lpstr>
      <vt:lpstr>Link to CCM for Assignment</vt:lpstr>
      <vt:lpstr>Assignment: Access Fundamentals Annual</vt:lpstr>
      <vt:lpstr>Assignment: Enter the Date Range</vt:lpstr>
      <vt:lpstr>Assignment: Select LPERMNO</vt:lpstr>
      <vt:lpstr>Assignment: Enter the PERMNOs</vt:lpstr>
      <vt:lpstr>Assignment: Default Link Types</vt:lpstr>
      <vt:lpstr>Assignment: Select Fiscal Period and Link Date Requirements</vt:lpstr>
      <vt:lpstr>Assignment: Default Data Items</vt:lpstr>
      <vt:lpstr>Assignment: Select Variables</vt:lpstr>
      <vt:lpstr>Assignment: Select Variables (cont.)</vt:lpstr>
      <vt:lpstr>Assignment: Select Output</vt:lpstr>
      <vt:lpstr>Review Results</vt:lpstr>
      <vt:lpstr>Conclusion</vt:lpstr>
      <vt:lpstr>Conclusion (cont.)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Identifiers</dc:title>
  <dc:creator>Flores, Yadira</dc:creator>
  <cp:lastModifiedBy>zhengqing wan</cp:lastModifiedBy>
  <cp:revision>1338</cp:revision>
  <cp:lastPrinted>2016-09-06T15:45:13Z</cp:lastPrinted>
  <dcterms:created xsi:type="dcterms:W3CDTF">2015-09-17T18:26:36Z</dcterms:created>
  <dcterms:modified xsi:type="dcterms:W3CDTF">2020-09-20T01:15:15Z</dcterms:modified>
</cp:coreProperties>
</file>