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3" r:id="rId6"/>
    <p:sldId id="277" r:id="rId7"/>
    <p:sldId id="281" r:id="rId8"/>
    <p:sldId id="282" r:id="rId9"/>
    <p:sldId id="289" r:id="rId10"/>
    <p:sldId id="288" r:id="rId11"/>
    <p:sldId id="280" r:id="rId12"/>
    <p:sldId id="283" r:id="rId13"/>
    <p:sldId id="284" r:id="rId14"/>
    <p:sldId id="285" r:id="rId15"/>
    <p:sldId id="286" r:id="rId16"/>
    <p:sldId id="278" r:id="rId17"/>
  </p:sldIdLst>
  <p:sldSz cx="9144000" cy="6858000" type="screen4x3"/>
  <p:notesSz cx="6858000" cy="9144000"/>
  <p:defaultTextStyle>
    <a:defPPr>
      <a:defRPr lang="en-US"/>
    </a:defPPr>
    <a:lvl1pPr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534988" indent="-77788"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1071563" indent="-157163"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608138" indent="-236538"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2144713" indent="-315913" algn="l" defTabSz="53498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990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14" autoAdjust="0"/>
  </p:normalViewPr>
  <p:slideViewPr>
    <p:cSldViewPr snapToGrid="0" snapToObjects="1">
      <p:cViewPr>
        <p:scale>
          <a:sx n="110" d="100"/>
          <a:sy n="110" d="100"/>
        </p:scale>
        <p:origin x="-1644" y="-348"/>
      </p:cViewPr>
      <p:guideLst>
        <p:guide orient="horz" pos="3684"/>
        <p:guide orient="horz" pos="4109"/>
        <p:guide orient="horz" pos="3835"/>
        <p:guide orient="horz" pos="277"/>
        <p:guide orient="horz" pos="527"/>
        <p:guide orient="horz" pos="779"/>
        <p:guide orient="horz" pos="1668"/>
        <p:guide orient="horz" pos="1087"/>
        <p:guide pos="5489"/>
        <p:guide pos="275"/>
        <p:guide pos="2880"/>
        <p:guide pos="4062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35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364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8FDD3C-C7DB-48DD-9CC5-513279CE981F}" type="datetimeFigureOut">
              <a:rPr lang="en-GB"/>
              <a:pPr>
                <a:defRPr/>
              </a:pPr>
              <a:t>07/04/2017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364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3665905-8C24-4081-9515-1D044163F4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41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364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463566-3619-4240-850E-BE527B8327F0}" type="datetimeFigureOut">
              <a:rPr lang="en-US"/>
              <a:pPr>
                <a:defRPr/>
              </a:pPr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364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BD13A2-B2CB-4EE6-BC57-C06FD9535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8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1563"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8138"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4713" algn="l" defTabSz="53498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fld id="{B6FF7B02-B47E-4D4F-A523-EC0AAB81CBE7}" type="slidenum">
              <a:rPr lang="en-US" sz="1200"/>
              <a:pPr defTabSz="53498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7213"/>
              </a:lnSpc>
              <a:defRPr sz="6000" b="0">
                <a:solidFill>
                  <a:srgbClr val="00499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28624" y="1165225"/>
            <a:ext cx="8275638" cy="4683125"/>
          </a:xfrm>
          <a:prstGeom prst="rect">
            <a:avLst/>
          </a:prstGeom>
        </p:spPr>
        <p:txBody>
          <a:bodyPr/>
          <a:lstStyle>
            <a:lvl1pPr>
              <a:lnSpc>
                <a:spcPts val="2933"/>
              </a:lnSpc>
              <a:defRPr/>
            </a:lvl1pPr>
            <a:lvl2pPr>
              <a:lnSpc>
                <a:spcPts val="2581"/>
              </a:lnSpc>
              <a:defRPr/>
            </a:lvl2pPr>
            <a:lvl3pPr>
              <a:lnSpc>
                <a:spcPts val="2581"/>
              </a:lnSpc>
              <a:defRPr sz="2300">
                <a:solidFill>
                  <a:schemeClr val="tx2"/>
                </a:solidFill>
              </a:defRPr>
            </a:lvl3pPr>
            <a:lvl4pPr>
              <a:lnSpc>
                <a:spcPts val="2581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ts val="2581"/>
              </a:lnSpc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28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8626" y="828675"/>
            <a:ext cx="2649813" cy="50180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142594" y="4317453"/>
            <a:ext cx="2822400" cy="151824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33983" y="4317453"/>
            <a:ext cx="2679806" cy="1518249"/>
          </a:xfrm>
          <a:prstGeom prst="rect">
            <a:avLst/>
          </a:prstGeom>
        </p:spPr>
        <p:txBody>
          <a:bodyPr rIns="0"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30215" y="376240"/>
            <a:ext cx="7837487" cy="452437"/>
          </a:xfrm>
        </p:spPr>
        <p:txBody>
          <a:bodyPr>
            <a:noAutofit/>
          </a:bodyPr>
          <a:lstStyle>
            <a:lvl1pPr>
              <a:defRPr sz="2900" b="1" i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9"/>
          </p:nvPr>
        </p:nvSpPr>
        <p:spPr>
          <a:xfrm>
            <a:off x="3143250" y="828675"/>
            <a:ext cx="5540925" cy="35401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FEFB5-FDE9-41CC-87DD-2A9F0F9A71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28626" y="1571627"/>
            <a:ext cx="8285163" cy="4275137"/>
          </a:xfrm>
          <a:prstGeom prst="rect">
            <a:avLst/>
          </a:prstGeom>
        </p:spPr>
        <p:txBody>
          <a:bodyPr rtlCol="0">
            <a:noAutofit/>
          </a:bodyPr>
          <a:lstStyle>
            <a:lvl1pPr marL="23813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28624" y="1152526"/>
            <a:ext cx="8285164" cy="338555"/>
          </a:xfrm>
          <a:prstGeom prst="rect">
            <a:avLst/>
          </a:prstGeom>
        </p:spPr>
        <p:txBody>
          <a:bodyPr>
            <a:noAutofit/>
          </a:bodyPr>
          <a:lstStyle>
            <a:lvl1pPr marL="23813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DBA7-1EC8-499E-AC56-688B21CB16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6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0216" y="1149350"/>
            <a:ext cx="4143375" cy="461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2"/>
          </p:nvPr>
        </p:nvSpPr>
        <p:spPr>
          <a:xfrm>
            <a:off x="4597121" y="1235076"/>
            <a:ext cx="4132263" cy="46132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098D5-6429-4F64-8ADF-51CD83105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5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29921-C8CB-4F29-ADB1-6C24591E27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430213" y="6086475"/>
            <a:ext cx="299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1800">
                <a:solidFill>
                  <a:srgbClr val="004990"/>
                </a:solidFill>
                <a:latin typeface="Arial" pitchFamily="34" charset="0"/>
              </a:rPr>
              <a:t>Trusted to deliver excellence</a:t>
            </a:r>
          </a:p>
        </p:txBody>
      </p:sp>
      <p:sp>
        <p:nvSpPr>
          <p:cNvPr id="11" name="TextBox 6"/>
          <p:cNvSpPr txBox="1">
            <a:spLocks noChangeArrowheads="1"/>
          </p:cNvSpPr>
          <p:nvPr userDrawn="1"/>
        </p:nvSpPr>
        <p:spPr bwMode="auto">
          <a:xfrm>
            <a:off x="428625" y="5076825"/>
            <a:ext cx="7799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 smtClean="0"/>
              <a:t>© 2016 Rolls-Royce plc and/or its subsidiaries</a:t>
            </a:r>
          </a:p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The information in this document is the property of Rolls-Royce plc and/or its subsidiaries and may not be copied or communicated to a third party, or used for any purpose other than that for which it is supplied without the express written consent of Rolls-Royce plc and/or its subsidiaries.</a:t>
            </a:r>
          </a:p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This information is given in good faith based upon the latest information available to Rolls-Royce plc and/or its subsidiaries, no warranty or representation is given concerning such information, which must not be taken as establishing any contractual or other commitment binding upon Rolls-Royce plc and/or its subsidiaries.</a:t>
            </a:r>
          </a:p>
        </p:txBody>
      </p:sp>
      <p:pic>
        <p:nvPicPr>
          <p:cNvPr id="12" name="Picture 1" descr="RR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7213"/>
              </a:lnSpc>
              <a:defRPr sz="6000" b="0">
                <a:solidFill>
                  <a:srgbClr val="00499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638427"/>
            <a:ext cx="8285164" cy="470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581"/>
              </a:lnSpc>
              <a:spcBef>
                <a:spcPts val="0"/>
              </a:spcBef>
              <a:buNone/>
              <a:defRPr sz="2300" b="1" i="0" baseline="0">
                <a:solidFill>
                  <a:schemeClr val="accent2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28625" y="3567961"/>
            <a:ext cx="8283575" cy="358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781"/>
            <a:ext cx="8283575" cy="552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33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430213" y="6086475"/>
            <a:ext cx="299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1800">
                <a:solidFill>
                  <a:srgbClr val="004990"/>
                </a:solidFill>
                <a:latin typeface="Arial" pitchFamily="34" charset="0"/>
              </a:rPr>
              <a:t>Trusted to deliver excellence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428625" y="5076825"/>
            <a:ext cx="7799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 smtClean="0"/>
              <a:t>© 2016 Rolls-Royce plc and/or its subsidiaries</a:t>
            </a:r>
          </a:p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The information in this document is the property of Rolls-Royce plc and/or its subsidiaries and may not be copied or communicated to a third party, or used for any purpose other than that for which it is supplied without the express written consent of Rolls-Royce plc and/or its subsidiaries.</a:t>
            </a:r>
          </a:p>
          <a:p>
            <a:pPr defTabSz="112324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This information is given in good faith based upon the latest information available to Rolls-Royce plc and/or its subsidiaries, no warranty or representation is given concerning such information, which must not be taken as establishing any contractual or other commitment binding upon Rolls-Royce plc and/or its subsidiaries.</a:t>
            </a:r>
          </a:p>
        </p:txBody>
      </p:sp>
      <p:pic>
        <p:nvPicPr>
          <p:cNvPr id="15" name="Picture 1" descr="RR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4000" cy="4666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8213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625" y="2638427"/>
            <a:ext cx="8285164" cy="470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581"/>
              </a:lnSpc>
              <a:spcBef>
                <a:spcPts val="0"/>
              </a:spcBef>
              <a:buNone/>
              <a:defRPr sz="2300" b="1" i="0" baseline="0">
                <a:solidFill>
                  <a:schemeClr val="bg1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28625" y="3567961"/>
            <a:ext cx="8283575" cy="358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781"/>
            <a:ext cx="8283575" cy="552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02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no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430213" y="6086475"/>
            <a:ext cx="299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1800">
                <a:solidFill>
                  <a:srgbClr val="004990"/>
                </a:solidFill>
                <a:latin typeface="Arial" pitchFamily="34" charset="0"/>
              </a:rPr>
              <a:t>Trusted to deliver excellence</a:t>
            </a:r>
          </a:p>
        </p:txBody>
      </p:sp>
      <p:pic>
        <p:nvPicPr>
          <p:cNvPr id="11" name="Picture 1" descr="RR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7213"/>
              </a:lnSpc>
              <a:defRPr sz="6000" b="0">
                <a:solidFill>
                  <a:srgbClr val="00499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638427"/>
            <a:ext cx="8285164" cy="470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581"/>
              </a:lnSpc>
              <a:spcBef>
                <a:spcPts val="0"/>
              </a:spcBef>
              <a:buNone/>
              <a:defRPr sz="2300" b="1" i="0" baseline="0">
                <a:solidFill>
                  <a:schemeClr val="accent2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28625" y="3567961"/>
            <a:ext cx="8283575" cy="358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781"/>
            <a:ext cx="8283575" cy="552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5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ith image  no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430213" y="6086475"/>
            <a:ext cx="299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498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1800">
                <a:solidFill>
                  <a:srgbClr val="004990"/>
                </a:solidFill>
                <a:latin typeface="Arial" pitchFamily="34" charset="0"/>
              </a:rPr>
              <a:t>Trusted to deliver excellence</a:t>
            </a:r>
          </a:p>
        </p:txBody>
      </p:sp>
      <p:pic>
        <p:nvPicPr>
          <p:cNvPr id="14" name="Picture 1" descr="RR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9144000" cy="4666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6" y="271465"/>
            <a:ext cx="8285163" cy="2230437"/>
          </a:xfrm>
        </p:spPr>
        <p:txBody>
          <a:bodyPr>
            <a:noAutofit/>
          </a:bodyPr>
          <a:lstStyle>
            <a:lvl1pPr>
              <a:lnSpc>
                <a:spcPts val="8213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28625" y="2638427"/>
            <a:ext cx="8285164" cy="4701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581"/>
              </a:lnSpc>
              <a:spcBef>
                <a:spcPts val="0"/>
              </a:spcBef>
              <a:buNone/>
              <a:defRPr sz="2300" b="1" i="0" baseline="0">
                <a:solidFill>
                  <a:schemeClr val="bg1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28625" y="3567961"/>
            <a:ext cx="8283575" cy="358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30213" y="3957781"/>
            <a:ext cx="8283575" cy="552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215" y="376241"/>
            <a:ext cx="7837487" cy="769937"/>
          </a:xfrm>
        </p:spPr>
        <p:txBody>
          <a:bodyPr>
            <a:noAutofit/>
          </a:bodyPr>
          <a:lstStyle>
            <a:lvl1pPr>
              <a:defRPr sz="2900" b="1" i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28624" y="1152000"/>
            <a:ext cx="8275638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41D3B-530E-45D8-919C-8EB66960AA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3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8626" y="828678"/>
            <a:ext cx="8285163" cy="501808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0215" y="376240"/>
            <a:ext cx="7837487" cy="452437"/>
          </a:xfrm>
        </p:spPr>
        <p:txBody>
          <a:bodyPr>
            <a:noAutofit/>
          </a:bodyPr>
          <a:lstStyle>
            <a:lvl1pPr>
              <a:defRPr sz="2900" b="1" i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1212C-E0F6-4B74-9711-BDF8F63DD3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1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8626" y="828675"/>
            <a:ext cx="2649813" cy="50180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30215" y="376240"/>
            <a:ext cx="7837487" cy="452437"/>
          </a:xfrm>
        </p:spPr>
        <p:txBody>
          <a:bodyPr>
            <a:noAutofit/>
          </a:bodyPr>
          <a:lstStyle>
            <a:lvl1pPr>
              <a:defRPr sz="29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8"/>
          </p:nvPr>
        </p:nvSpPr>
        <p:spPr>
          <a:xfrm>
            <a:off x="3143250" y="828675"/>
            <a:ext cx="5561012" cy="501808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52D68-9F27-4FE3-A5EF-1AAE786F9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2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29327" y="828675"/>
            <a:ext cx="2674937" cy="24765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29327" y="3358899"/>
            <a:ext cx="2674937" cy="24768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30215" y="376240"/>
            <a:ext cx="7837487" cy="452437"/>
          </a:xfrm>
        </p:spPr>
        <p:txBody>
          <a:bodyPr>
            <a:noAutofit/>
          </a:bodyPr>
          <a:lstStyle>
            <a:lvl1pPr>
              <a:defRPr sz="29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/>
          </p:nvPr>
        </p:nvSpPr>
        <p:spPr>
          <a:xfrm>
            <a:off x="430212" y="828675"/>
            <a:ext cx="5540925" cy="501808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267700" y="411163"/>
            <a:ext cx="436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8181-01BF-43B5-AB91-6E0B62690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4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0213" y="371475"/>
            <a:ext cx="784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5638" y="409575"/>
            <a:ext cx="4286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536433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B66A28A-4A42-44CB-807A-7F1B9FE03C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28" name="Picture 1" descr="RR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6076950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28625" y="1152525"/>
            <a:ext cx="8275638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81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 kern="1200">
          <a:solidFill>
            <a:schemeClr val="accent2"/>
          </a:solidFill>
          <a:latin typeface="Arial"/>
          <a:ea typeface="+mj-ea"/>
          <a:cs typeface="Arial"/>
        </a:defRPr>
      </a:lvl1pPr>
      <a:lvl2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l" defTabSz="534988" rtl="0" eaLnBrk="1" fontAlgn="base" hangingPunct="1">
        <a:lnSpc>
          <a:spcPts val="3288"/>
        </a:lnSpc>
        <a:spcBef>
          <a:spcPct val="0"/>
        </a:spcBef>
        <a:spcAft>
          <a:spcPct val="0"/>
        </a:spcAft>
        <a:defRPr sz="29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28613" indent="-304800" algn="l" defTabSz="5349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2"/>
          </a:solidFill>
          <a:latin typeface="Arial"/>
          <a:ea typeface="+mn-ea"/>
          <a:cs typeface="Arial"/>
        </a:defRPr>
      </a:lvl1pPr>
      <a:lvl2pPr marL="703263" indent="-363538" algn="l" defTabSz="534988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2300" kern="1200">
          <a:solidFill>
            <a:schemeClr val="tx2"/>
          </a:solidFill>
          <a:latin typeface="Arial"/>
          <a:ea typeface="+mn-ea"/>
          <a:cs typeface="Arial"/>
        </a:defRPr>
      </a:lvl2pPr>
      <a:lvl3pPr marL="952500" indent="-260350" algn="l" defTabSz="5349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2"/>
          </a:solidFill>
          <a:latin typeface="Arial"/>
          <a:ea typeface="+mn-ea"/>
          <a:cs typeface="Arial"/>
        </a:defRPr>
      </a:lvl3pPr>
      <a:lvl4pPr marL="1327150" indent="-396875" algn="l" defTabSz="534988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2300" kern="1200">
          <a:solidFill>
            <a:schemeClr val="tx2"/>
          </a:solidFill>
          <a:latin typeface="Arial"/>
          <a:ea typeface="+mn-ea"/>
          <a:cs typeface="Arial"/>
        </a:defRPr>
      </a:lvl4pPr>
      <a:lvl5pPr marL="1677988" indent="-350838" algn="l" defTabSz="534988" rtl="0" eaLnBrk="1" fontAlgn="base" hangingPunct="1">
        <a:spcBef>
          <a:spcPct val="20000"/>
        </a:spcBef>
        <a:spcAft>
          <a:spcPct val="0"/>
        </a:spcAft>
        <a:buFont typeface="Lucida Grande"/>
        <a:buChar char="»"/>
        <a:defRPr sz="2300" kern="1200">
          <a:solidFill>
            <a:schemeClr val="tx2"/>
          </a:solidFill>
          <a:latin typeface="Arial"/>
          <a:ea typeface="+mn-ea"/>
          <a:cs typeface="Arial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Placeholder 32"/>
          <p:cNvSpPr>
            <a:spLocks noGrp="1"/>
          </p:cNvSpPr>
          <p:nvPr>
            <p:ph type="body" sz="quarter" idx="14"/>
          </p:nvPr>
        </p:nvSpPr>
        <p:spPr>
          <a:xfrm>
            <a:off x="430213" y="6430963"/>
            <a:ext cx="2692400" cy="177800"/>
          </a:xfrm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3" descr="C:\Users\francoj\Documents\ImageSearch\Presentation\IMG_45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6450013" y="2035598"/>
            <a:ext cx="2693988" cy="517234"/>
          </a:xfrm>
        </p:spPr>
        <p:txBody>
          <a:bodyPr>
            <a:noAutofit/>
          </a:bodyPr>
          <a:lstStyle/>
          <a:p>
            <a:pPr marL="23813" indent="0" algn="r">
              <a:buNone/>
            </a:pPr>
            <a:r>
              <a:rPr lang="en-GB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6-April-2016</a:t>
            </a:r>
          </a:p>
        </p:txBody>
      </p:sp>
      <p:sp>
        <p:nvSpPr>
          <p:cNvPr id="13315" name="Subtitle 5"/>
          <p:cNvSpPr>
            <a:spLocks noGrp="1"/>
          </p:cNvSpPr>
          <p:nvPr>
            <p:ph type="subTitle" idx="1"/>
          </p:nvPr>
        </p:nvSpPr>
        <p:spPr>
          <a:xfrm>
            <a:off x="5567315" y="1743896"/>
            <a:ext cx="3576686" cy="495727"/>
          </a:xfrm>
        </p:spPr>
        <p:txBody>
          <a:bodyPr>
            <a:noAutofit/>
          </a:bodyPr>
          <a:lstStyle/>
          <a:p>
            <a:pPr algn="r">
              <a:lnSpc>
                <a:spcPts val="2575"/>
              </a:lnSpc>
              <a:spcBef>
                <a:spcPct val="0"/>
              </a:spcBef>
            </a:pPr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Javier Franco</a:t>
            </a:r>
          </a:p>
        </p:txBody>
      </p:sp>
      <p:sp>
        <p:nvSpPr>
          <p:cNvPr id="9" name="Subtitle 5"/>
          <p:cNvSpPr txBox="1">
            <a:spLocks/>
          </p:cNvSpPr>
          <p:nvPr/>
        </p:nvSpPr>
        <p:spPr bwMode="auto">
          <a:xfrm>
            <a:off x="1173705" y="573207"/>
            <a:ext cx="6796585" cy="99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534988" rtl="0" eaLnBrk="1" fontAlgn="base" hangingPunct="1">
              <a:lnSpc>
                <a:spcPts val="2581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2300" b="1" i="0" kern="1200" baseline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536433" indent="0" algn="ctr" defTabSz="534988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072866" indent="0" algn="ctr" defTabSz="534988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9298" indent="0" algn="ctr" defTabSz="534988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145731" indent="0" algn="ctr" defTabSz="534988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682164" indent="0" algn="ctr" defTabSz="536433" rtl="0" eaLnBrk="1" latinLnBrk="0" hangingPunct="1">
              <a:spcBef>
                <a:spcPct val="20000"/>
              </a:spcBef>
              <a:buFont typeface="Arial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18597" indent="0" algn="ctr" defTabSz="536433" rtl="0" eaLnBrk="1" latinLnBrk="0" hangingPunct="1">
              <a:spcBef>
                <a:spcPct val="20000"/>
              </a:spcBef>
              <a:buFont typeface="Arial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55029" indent="0" algn="ctr" defTabSz="536433" rtl="0" eaLnBrk="1" latinLnBrk="0" hangingPunct="1">
              <a:spcBef>
                <a:spcPct val="20000"/>
              </a:spcBef>
              <a:buFont typeface="Arial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91462" indent="0" algn="ctr" defTabSz="536433" rtl="0" eaLnBrk="1" latinLnBrk="0" hangingPunct="1">
              <a:spcBef>
                <a:spcPct val="20000"/>
              </a:spcBef>
              <a:buFont typeface="Arial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GB" sz="7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#3 - Find the 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81013" indent="-457200">
              <a:buFont typeface="+mj-lt"/>
              <a:buAutoNum type="arabicPeriod"/>
            </a:pPr>
            <a:r>
              <a:rPr lang="en-US" dirty="0" smtClean="0"/>
              <a:t>Loop through to find numbers (14,15,16,….) using </a:t>
            </a:r>
            <a:r>
              <a:rPr lang="en-US" dirty="0" err="1" smtClean="0"/>
              <a:t>matchTemplate</a:t>
            </a:r>
            <a:endParaRPr lang="en-US" dirty="0" smtClean="0"/>
          </a:p>
          <a:p>
            <a:pPr marL="481013" indent="-457200">
              <a:buFont typeface="+mj-lt"/>
              <a:buAutoNum type="arabicPeriod"/>
            </a:pPr>
            <a:r>
              <a:rPr lang="en-US" dirty="0" smtClean="0"/>
              <a:t>ID what numbers the edge falls between</a:t>
            </a:r>
          </a:p>
          <a:p>
            <a:pPr marL="481013" indent="-457200">
              <a:buFont typeface="+mj-lt"/>
              <a:buAutoNum type="arabicPeriod"/>
            </a:pPr>
            <a:r>
              <a:rPr lang="en-US" dirty="0" smtClean="0"/>
              <a:t>Find the fraction where the edge falls between the numbers</a:t>
            </a:r>
          </a:p>
          <a:p>
            <a:pPr marL="481013" indent="-457200">
              <a:buFont typeface="+mj-lt"/>
              <a:buAutoNum type="arabicPeriod"/>
            </a:pPr>
            <a:r>
              <a:rPr lang="en-US" dirty="0" smtClean="0"/>
              <a:t>Add the fraction to the lower number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6" name="Picture 3" descr="C:\Users\francoj\Documents\ImageSearch\fishtem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5" y="3464914"/>
            <a:ext cx="2406918" cy="27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5374257" y="3528204"/>
            <a:ext cx="0" cy="1319997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5682" y="3859196"/>
            <a:ext cx="55497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480" y="3562462"/>
            <a:ext cx="1324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Number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Templates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319588"/>
            <a:ext cx="6477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7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53" y="2326266"/>
            <a:ext cx="71723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20535" y="1418089"/>
            <a:ext cx="307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Result = 16.79”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1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Image resolution</a:t>
            </a:r>
          </a:p>
          <a:p>
            <a:r>
              <a:rPr lang="en-US" dirty="0"/>
              <a:t>Depth of fish in reference to the </a:t>
            </a:r>
            <a:r>
              <a:rPr lang="en-US" dirty="0" smtClean="0"/>
              <a:t>camera</a:t>
            </a:r>
          </a:p>
          <a:p>
            <a:r>
              <a:rPr lang="en-US" dirty="0" smtClean="0"/>
              <a:t>Orientation of fish (angle)</a:t>
            </a:r>
            <a:endParaRPr lang="en-US" dirty="0"/>
          </a:p>
          <a:p>
            <a:r>
              <a:rPr lang="en-US" dirty="0" smtClean="0"/>
              <a:t>Not all fish tales are the same</a:t>
            </a:r>
          </a:p>
          <a:p>
            <a:r>
              <a:rPr lang="en-US" dirty="0" smtClean="0"/>
              <a:t>Fish tale can cover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8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Now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Make it more Robust</a:t>
            </a:r>
          </a:p>
          <a:p>
            <a:r>
              <a:rPr lang="en-US" dirty="0" smtClean="0"/>
              <a:t>How can I sell it?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ctrTitle"/>
          </p:nvPr>
        </p:nvSpPr>
        <p:spPr>
          <a:xfrm>
            <a:off x="430213" y="376238"/>
            <a:ext cx="7837487" cy="769937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Content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CF49B5D-B231-4EF6-93E2-62E6284A3F7D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174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0213" y="6430963"/>
            <a:ext cx="2692400" cy="177800"/>
          </a:xfrm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Content Placeholder 8"/>
          <p:cNvSpPr>
            <a:spLocks noGrp="1"/>
          </p:cNvSpPr>
          <p:nvPr>
            <p:ph sz="quarter" idx="16"/>
          </p:nvPr>
        </p:nvSpPr>
        <p:spPr>
          <a:xfrm>
            <a:off x="428625" y="1152525"/>
            <a:ext cx="8275638" cy="4683125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The Need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Business Case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The Data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The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Tools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The Method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The Challenges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The Results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What Now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0"/>
          <p:cNvSpPr>
            <a:spLocks noGrp="1"/>
          </p:cNvSpPr>
          <p:nvPr>
            <p:ph type="ctrTitle"/>
          </p:nvPr>
        </p:nvSpPr>
        <p:spPr>
          <a:xfrm>
            <a:off x="430213" y="376238"/>
            <a:ext cx="7837487" cy="769937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Background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84452BAC-30AE-489E-9CC2-9ECA7C616403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843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0213" y="6430963"/>
            <a:ext cx="2692400" cy="177800"/>
          </a:xfrm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Content Placeholder 12"/>
          <p:cNvSpPr>
            <a:spLocks noGrp="1"/>
          </p:cNvSpPr>
          <p:nvPr>
            <p:ph sz="quarter" idx="16"/>
          </p:nvPr>
        </p:nvSpPr>
        <p:spPr>
          <a:xfrm>
            <a:off x="428625" y="1152525"/>
            <a:ext cx="8275638" cy="4683125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Participated in my first kayak fishing tournament.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Tournament: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5 fish limit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7am – 2:30 pm fishing time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Winner with total fish length wins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Fish length determined by using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Hawg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Trough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Fisherman to provide evidence via digital photos</a:t>
            </a:r>
          </a:p>
          <a:p>
            <a:pPr marL="23813" indent="0">
              <a:buFont typeface="Arial" pitchFamily="34" charset="0"/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 descr="C:\Users\francoj\Documents\ImageSearch\Presentation\HawgTroug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0" b="29033"/>
          <a:stretch/>
        </p:blipFill>
        <p:spPr bwMode="auto">
          <a:xfrm>
            <a:off x="4811515" y="1530557"/>
            <a:ext cx="3582506" cy="138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rancoj\Documents\ImageSearch\Presentation\IMG_45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70" y="4059603"/>
            <a:ext cx="3731197" cy="279839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Issue:</a:t>
            </a:r>
          </a:p>
          <a:p>
            <a:pPr lvl="1"/>
            <a:r>
              <a:rPr lang="en-US" dirty="0" smtClean="0"/>
              <a:t>Took ~2 </a:t>
            </a:r>
            <a:r>
              <a:rPr lang="en-US" dirty="0" err="1" smtClean="0"/>
              <a:t>hrs</a:t>
            </a:r>
            <a:r>
              <a:rPr lang="en-US" dirty="0" smtClean="0"/>
              <a:t> after the tournament was complete to verify the tournament winners.</a:t>
            </a:r>
          </a:p>
          <a:p>
            <a:pPr lvl="1"/>
            <a:r>
              <a:rPr lang="en-US" dirty="0" smtClean="0"/>
              <a:t>Last thing I wanted after being awake since 4 am was to sit around and wait</a:t>
            </a:r>
          </a:p>
          <a:p>
            <a:endParaRPr lang="en-US" dirty="0"/>
          </a:p>
          <a:p>
            <a:r>
              <a:rPr lang="en-US" dirty="0" smtClean="0"/>
              <a:t>The Need:</a:t>
            </a:r>
          </a:p>
          <a:p>
            <a:pPr lvl="1"/>
            <a:r>
              <a:rPr lang="en-US" dirty="0" smtClean="0"/>
              <a:t>Automate the retrieval of fish lengths from thousands of images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4690"/>
          <a:stretch/>
        </p:blipFill>
        <p:spPr bwMode="auto">
          <a:xfrm>
            <a:off x="654501" y="1146178"/>
            <a:ext cx="7837488" cy="486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1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28624" y="1152001"/>
            <a:ext cx="8275638" cy="4522406"/>
          </a:xfrm>
        </p:spPr>
        <p:txBody>
          <a:bodyPr/>
          <a:lstStyle/>
          <a:p>
            <a:r>
              <a:rPr lang="en-US" dirty="0" smtClean="0"/>
              <a:t>Unstructured</a:t>
            </a:r>
          </a:p>
          <a:p>
            <a:r>
              <a:rPr lang="en-US" dirty="0" smtClean="0"/>
              <a:t>Size depends on Image Size</a:t>
            </a:r>
          </a:p>
          <a:p>
            <a:r>
              <a:rPr lang="en-US" dirty="0" smtClean="0"/>
              <a:t>Image (Data) represented by RGB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 smtClean="0"/>
              <a:t>Image Size: 381x750</a:t>
            </a:r>
          </a:p>
          <a:p>
            <a:pPr lvl="1"/>
            <a:r>
              <a:rPr lang="en-US" dirty="0" smtClean="0"/>
              <a:t>Anglers = 150</a:t>
            </a:r>
          </a:p>
          <a:p>
            <a:pPr lvl="1"/>
            <a:r>
              <a:rPr lang="en-US" dirty="0" smtClean="0"/>
              <a:t>Fish/Angler = 4</a:t>
            </a:r>
          </a:p>
          <a:p>
            <a:pPr lvl="1"/>
            <a:r>
              <a:rPr lang="en-US" dirty="0" smtClean="0"/>
              <a:t>Pics per Fish =  2</a:t>
            </a:r>
          </a:p>
          <a:p>
            <a:pPr lvl="1"/>
            <a:r>
              <a:rPr lang="en-US" dirty="0" smtClean="0"/>
              <a:t>Data Points = 318*750*3*150*4*2 = </a:t>
            </a:r>
            <a:r>
              <a:rPr lang="en-US" sz="3600" b="1" dirty="0" smtClean="0"/>
              <a:t>858,600,000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80" y="1652877"/>
            <a:ext cx="2601140" cy="158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643" y="2101771"/>
            <a:ext cx="2453028" cy="149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30" y="2622351"/>
            <a:ext cx="2463584" cy="148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25933" y="1251237"/>
            <a:ext cx="87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BLUE</a:t>
            </a:r>
            <a:endParaRPr lang="en-US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1978" y="1798159"/>
            <a:ext cx="1143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GREEN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4992" y="2306310"/>
            <a:ext cx="7927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Packages:</a:t>
            </a:r>
          </a:p>
          <a:p>
            <a:pPr lvl="2"/>
            <a:r>
              <a:rPr lang="en-US" dirty="0" smtClean="0"/>
              <a:t>cv2</a:t>
            </a:r>
          </a:p>
          <a:p>
            <a:pPr lvl="2"/>
            <a:r>
              <a:rPr lang="en-US" dirty="0" err="1" smtClean="0"/>
              <a:t>Numpy</a:t>
            </a:r>
            <a:endParaRPr lang="en-US" dirty="0" smtClean="0"/>
          </a:p>
          <a:p>
            <a:pPr lvl="2"/>
            <a:r>
              <a:rPr lang="en-US" dirty="0" smtClean="0"/>
              <a:t>glob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#1 - Find the Fish 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81013" indent="-457200">
              <a:buFont typeface="+mj-lt"/>
              <a:buAutoNum type="arabicPeriod"/>
            </a:pPr>
            <a:r>
              <a:rPr lang="en-US" dirty="0" smtClean="0"/>
              <a:t>Load image and template</a:t>
            </a:r>
          </a:p>
          <a:p>
            <a:pPr marL="481013" indent="-457200">
              <a:buFont typeface="+mj-lt"/>
              <a:buAutoNum type="arabicPeriod"/>
            </a:pPr>
            <a:r>
              <a:rPr lang="en-US" dirty="0"/>
              <a:t>Resize</a:t>
            </a:r>
          </a:p>
          <a:p>
            <a:pPr marL="481013" indent="-457200">
              <a:buFont typeface="+mj-lt"/>
              <a:buAutoNum type="arabicPeriod"/>
            </a:pPr>
            <a:r>
              <a:rPr lang="en-US" dirty="0" smtClean="0"/>
              <a:t>Grayscale</a:t>
            </a:r>
          </a:p>
          <a:p>
            <a:pPr marL="481013" indent="-457200">
              <a:buFont typeface="+mj-lt"/>
              <a:buAutoNum type="arabicPeriod"/>
            </a:pPr>
            <a:r>
              <a:rPr lang="en-US" dirty="0" err="1" smtClean="0"/>
              <a:t>matchTemplate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31746" name="Picture 2" descr="C:\Users\francoj\Documents\ImageSearch\fis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2" y="3024359"/>
            <a:ext cx="5949238" cy="302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C:\Users\francoj\Documents\ImageSearch\fish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40" y="411163"/>
            <a:ext cx="1397550" cy="160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26" y="2994358"/>
            <a:ext cx="5949238" cy="304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9 0.05208 C -0.0743 0.05648 -0.07465 0.06343 -0.07708 0.06667 C -0.07934 0.07384 -0.07725 0.06644 -0.07899 0.07917 C -0.07951 0.08357 -0.08212 0.08866 -0.08316 0.09259 C -0.08524 0.10116 -0.0868 0.11019 -0.09166 0.11667 C -0.0934 0.12454 -0.10225 0.13056 -0.10677 0.13588 C -0.11059 0.14051 -0.11389 0.14398 -0.11771 0.14815 C -0.11996 0.15046 -0.12135 0.15463 -0.12361 0.15625 C -0.12673 0.15926 -0.12656 0.15787 -0.12951 0.15949 C -0.13507 0.16296 -0.13958 0.16782 -0.14548 0.16991 C -0.14982 0.17338 -0.15347 0.17523 -0.15816 0.17685 C -0.16146 0.17986 -0.16493 0.18056 -0.16823 0.18357 C -0.16979 0.18495 -0.17083 0.18704 -0.17257 0.1882 C -0.17465 0.18935 -0.17916 0.19051 -0.17916 0.19074 C -0.18316 0.19398 -0.19583 0.20023 -0.20104 0.20278 C -0.20573 0.20695 -0.21076 0.20764 -0.21562 0.21088 C -0.22448 0.2169 -0.23264 0.22083 -0.24253 0.22338 C -0.24913 0.22778 -0.25625 0.23032 -0.26354 0.23241 C -0.27014 0.23866 -0.2816 0.24144 -0.28958 0.24375 C -0.29653 0.24861 -0.30208 0.24861 -0.30989 0.24931 C -0.32899 0.2544 -0.34774 0.26019 -0.36736 0.26204 C -0.38646 0.26551 -0.40694 0.26551 -0.42621 0.26644 C -0.43437 0.26829 -0.44236 0.27037 -0.45069 0.27107 C -0.45781 0.27407 -0.44635 0.26945 -0.45989 0.27338 C -0.46198 0.27384 -0.4658 0.27546 -0.4658 0.27593 C -0.4691 0.2787 -0.47326 0.28171 -0.47673 0.28357 C -0.47847 0.28449 -0.48177 0.28565 -0.48177 0.28588 C -0.48489 0.28843 -0.48854 0.29097 -0.49201 0.29259 C -0.49253 0.29352 -0.49305 0.29421 -0.49357 0.29491 C -0.49444 0.29583 -0.49566 0.2963 -0.49618 0.29699 C -0.4993 0.30139 -0.49965 0.30857 -0.50035 0.31412 C -0.5 0.31667 -0.49982 0.32245 -0.49861 0.3257 C -0.49288 0.34213 -0.4658 0.34421 -0.45486 0.34583 C -0.45139 0.3463 -0.44826 0.34653 -0.44479 0.34699 C -0.41684 0.35046 -0.43489 0.34861 -0.41354 0.3507 C -0.38958 0.36042 -0.3342 0.35556 -0.31423 0.35625 C -0.28646 0.36111 -0.25781 0.35695 -0.22986 0.35509 C -0.19149 0.34884 -0.15208 0.35116 -0.11354 0.3507 C -0.1 0.34884 -0.08732 0.34583 -0.07396 0.34491 C -0.03923 0.3456 -0.00555 0.3463 0.029 0.3507 C 0.03368 0.35232 0.03924 0.35278 0.0434 0.35718 C 0.04688 0.36088 0.04775 0.36759 0.05087 0.37199 C 0.05174 0.37801 0.05313 0.3831 0.05434 0.38889 C 0.05365 0.39861 0.05382 0.40162 0.05174 0.40926 C 0.05087 0.42222 0.04809 0.44005 0.03733 0.44468 C 0.03281 0.44838 0.0309 0.44977 0.0257 0.45139 C 0.01962 0.45857 0.00955 0.46134 0.00191 0.46389 C -0.00087 0.46458 -0.00642 0.4662 -0.00642 0.46644 C -0.01892 0.47269 -0.03281 0.47269 -0.046 0.47407 C -0.12656 0.47222 -0.2066 0.4662 -0.28715 0.46482 C -0.3 0.46389 -0.31302 0.46273 -0.32587 0.46157 C -0.35955 0.45648 -0.39392 0.45486 -0.42795 0.45347 C -0.44201 0.45394 -0.4559 0.45347 -0.47014 0.45463 C -0.471 0.45463 -0.47153 0.45648 -0.47257 0.45695 C -0.475 0.45857 -0.48021 0.46019 -0.48021 0.46065 C -0.48333 0.46343 -0.48646 0.46366 -0.49028 0.46482 C -0.49357 0.46945 -0.49375 0.47361 -0.49531 0.47963 C -0.49479 0.49028 -0.49739 0.51343 -0.49114 0.52176 C -0.48975 0.52708 -0.48628 0.52917 -0.48264 0.53079 C -0.45989 0.55116 -0.39427 0.54421 -0.37986 0.54445 C -0.34166 0.54514 -0.33975 0.54537 -0.30816 0.54676 C -0.30451 0.54722 -0.30087 0.54769 -0.29722 0.54769 C -0.28732 0.54861 -0.26771 0.55 -0.26771 0.55023 C -0.24687 0.55324 -0.22552 0.55324 -0.20451 0.55463 C -0.1908 0.55671 -0.17708 0.55741 -0.16319 0.55926 C -0.12118 0.5588 -0.0809 0.55764 -0.03923 0.55579 C -0.01823 0.55602 0.00278 0.55579 0.02396 0.55671 C 0.02656 0.55695 0.03073 0.56134 0.03073 0.56157 C 0.03472 0.56528 0.03733 0.56991 0.03906 0.57616 C 0.04063 0.5882 0.0441 0.6044 0.03906 0.61458 C 0.0375 0.61782 0.0342 0.62107 0.03229 0.62407 C 0.03038 0.63195 0.03195 0.6294 0.029 0.63287 C 0.02778 0.63796 0.02587 0.63866 0.02222 0.64097 C 0.01962 0.64583 0.01476 0.64722 0.01042 0.64907 C 0.0007 0.65255 -0.00816 0.65463 -0.01823 0.65556 C -0.0335 0.66227 -0.04948 0.65995 -0.06545 0.66134 C -0.11545 0.65972 -0.16545 0.65532 -0.21562 0.65347 C -0.23246 0.65232 -0.24913 0.65 -0.26614 0.64769 C -0.27656 0.64445 -0.28646 0.64491 -0.29722 0.64421 C -0.30798 0.64329 -0.3184 0.64167 -0.32934 0.64097 C -0.34844 0.63773 -0.36736 0.63426 -0.38663 0.63287 C -0.41927 0.6338 -0.45191 0.63079 -0.48437 0.63542 C -0.4908 0.63611 -0.49739 0.63866 -0.50364 0.63866 " pathEditMode="relative" rAng="0" ptsTypes="ffffffffffffffffffffffffffffffffffffffffffffffffffffffffffffffffffffffffffffffffffA">
                                      <p:cBhvr>
                                        <p:cTn id="6" dur="30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#2 - Edge of Fish 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81013" indent="-457200">
              <a:buFont typeface="+mj-lt"/>
              <a:buAutoNum type="arabicPeriod"/>
            </a:pPr>
            <a:r>
              <a:rPr lang="en-US" dirty="0" smtClean="0"/>
              <a:t>Blur the found fish tail</a:t>
            </a:r>
          </a:p>
          <a:p>
            <a:pPr marL="481013" indent="-457200">
              <a:buFont typeface="+mj-lt"/>
              <a:buAutoNum type="arabicPeriod"/>
            </a:pPr>
            <a:r>
              <a:rPr lang="en-US" dirty="0" smtClean="0"/>
              <a:t>Identify edges </a:t>
            </a:r>
          </a:p>
          <a:p>
            <a:pPr marL="481013" indent="-457200">
              <a:buFont typeface="+mj-lt"/>
              <a:buAutoNum type="arabicPeriod"/>
            </a:pPr>
            <a:r>
              <a:rPr lang="en-US" dirty="0" smtClean="0"/>
              <a:t>Identify farthest point of the tail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1F41D3B-530E-45D8-919C-8EB66960AAD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76" y="2730388"/>
            <a:ext cx="2686187" cy="307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 descr="C:\Users\francoj\Documents\ImageSearch\fishtemp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1" y="2754960"/>
            <a:ext cx="2616028" cy="300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67" y="2754960"/>
            <a:ext cx="2662237" cy="30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32157" y="3500465"/>
            <a:ext cx="24714" cy="190047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44514" y="3517557"/>
            <a:ext cx="8745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44514" y="3641125"/>
            <a:ext cx="8745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32157" y="3793525"/>
            <a:ext cx="9147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32157" y="3917093"/>
            <a:ext cx="9270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32157" y="4057136"/>
            <a:ext cx="8869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56871" y="4184823"/>
            <a:ext cx="7921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44514" y="4316630"/>
            <a:ext cx="72318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56871" y="4473152"/>
            <a:ext cx="59035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56871" y="4625552"/>
            <a:ext cx="5244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44514" y="4777952"/>
            <a:ext cx="6027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56871" y="4930352"/>
            <a:ext cx="7108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56871" y="5072162"/>
            <a:ext cx="77982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556871" y="5200847"/>
            <a:ext cx="87609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56871" y="5325761"/>
            <a:ext cx="8776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774" name="Group 32773"/>
          <p:cNvGrpSpPr/>
          <p:nvPr/>
        </p:nvGrpSpPr>
        <p:grpSpPr>
          <a:xfrm>
            <a:off x="5093830" y="308437"/>
            <a:ext cx="3365397" cy="3332688"/>
            <a:chOff x="5093830" y="308437"/>
            <a:chExt cx="3365397" cy="3332688"/>
          </a:xfrm>
        </p:grpSpPr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830" y="308437"/>
              <a:ext cx="3255219" cy="184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8147222" y="3367043"/>
              <a:ext cx="312005" cy="274082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768" name="Straight Connector 32767"/>
            <p:cNvCxnSpPr/>
            <p:nvPr/>
          </p:nvCxnSpPr>
          <p:spPr>
            <a:xfrm>
              <a:off x="5093830" y="2152857"/>
              <a:ext cx="3053392" cy="1488268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336692" y="308437"/>
              <a:ext cx="122535" cy="30586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0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R_Template">
  <a:themeElements>
    <a:clrScheme name="RR_final">
      <a:dk1>
        <a:srgbClr val="004990"/>
      </a:dk1>
      <a:lt1>
        <a:sysClr val="window" lastClr="FFFFFF"/>
      </a:lt1>
      <a:dk2>
        <a:srgbClr val="004990"/>
      </a:dk2>
      <a:lt2>
        <a:srgbClr val="FFFFFF"/>
      </a:lt2>
      <a:accent1>
        <a:srgbClr val="246987"/>
      </a:accent1>
      <a:accent2>
        <a:srgbClr val="00AFD5"/>
      </a:accent2>
      <a:accent3>
        <a:srgbClr val="CDDC38"/>
      </a:accent3>
      <a:accent4>
        <a:srgbClr val="00A300"/>
      </a:accent4>
      <a:accent5>
        <a:srgbClr val="FFA300"/>
      </a:accent5>
      <a:accent6>
        <a:srgbClr val="74306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E7879F901E9E4D8622B6694E6AF47C" ma:contentTypeVersion="" ma:contentTypeDescription="Create a new document." ma:contentTypeScope="" ma:versionID="5407b20ccbd604e98fbc5ce1983c0f41">
  <xsd:schema xmlns:xsd="http://www.w3.org/2001/XMLSchema" xmlns:xs="http://www.w3.org/2001/XMLSchema" xmlns:p="http://schemas.microsoft.com/office/2006/metadata/properties" xmlns:ns1="http://schemas.microsoft.com/sharepoint/v3" xmlns:ns2="da1231c4-0348-4e95-b43a-8ed17a099dd5" targetNamespace="http://schemas.microsoft.com/office/2006/metadata/properties" ma:root="true" ma:fieldsID="f7f3263dcb7197cda1ebe5dfd867c62b" ns1:_="" ns2:_="">
    <xsd:import namespace="http://schemas.microsoft.com/sharepoint/v3"/>
    <xsd:import namespace="da1231c4-0348-4e95-b43a-8ed17a099dd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231c4-0348-4e95-b43a-8ed17a099dd5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Branded Material" ma:format="Dropdown" ma:internalName="Category">
      <xsd:simpleType>
        <xsd:restriction base="dms:Choice">
          <xsd:enumeration value="Branded Material"/>
          <xsd:enumeration value="Letterhea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da1231c4-0348-4e95-b43a-8ed17a099dd5">Branded Material</Category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0F8202A-3933-4B19-8089-16501868EE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1231c4-0348-4e95-b43a-8ed17a099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001611-8D03-4397-94FB-8446F14036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29DD1-0291-48E1-B36D-16FA41261F17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da1231c4-0348-4e95-b43a-8ed17a099dd5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RR_Template</Template>
  <TotalTime>2569</TotalTime>
  <Words>298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RR_Template</vt:lpstr>
      <vt:lpstr>PowerPoint Presentation</vt:lpstr>
      <vt:lpstr>Content</vt:lpstr>
      <vt:lpstr>Background</vt:lpstr>
      <vt:lpstr>The Need</vt:lpstr>
      <vt:lpstr>Business Case</vt:lpstr>
      <vt:lpstr>The Data</vt:lpstr>
      <vt:lpstr>The Tools</vt:lpstr>
      <vt:lpstr>#1 - Find the Fish Tail</vt:lpstr>
      <vt:lpstr>#2 - Edge of Fish Tail</vt:lpstr>
      <vt:lpstr>#3 - Find the Numbers</vt:lpstr>
      <vt:lpstr>The Results</vt:lpstr>
      <vt:lpstr>The Challenges</vt:lpstr>
      <vt:lpstr>What Now</vt:lpstr>
    </vt:vector>
  </TitlesOfParts>
  <Company>Optimized Systems and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Franco, Javier</dc:creator>
  <cp:lastModifiedBy>Franco, Javier</cp:lastModifiedBy>
  <cp:revision>72</cp:revision>
  <cp:lastPrinted>2013-06-04T09:49:03Z</cp:lastPrinted>
  <dcterms:created xsi:type="dcterms:W3CDTF">2017-04-05T20:09:32Z</dcterms:created>
  <dcterms:modified xsi:type="dcterms:W3CDTF">2017-04-07T20:39:45Z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0x01010081E7879F901E9E4D8622B6694E6AF47C</vt:lpwstr>
  </property>
  <property fmtid="{D5CDD505-2E9C-101B-9397-08002B2CF9AE}" pid="3" name="Order">
    <vt:r8>28600</vt:r8>
  </property>
</Properties>
</file>