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90" r:id="rId4"/>
    <p:sldId id="260" r:id="rId5"/>
    <p:sldId id="258" r:id="rId6"/>
    <p:sldId id="259" r:id="rId7"/>
    <p:sldId id="261" r:id="rId8"/>
    <p:sldId id="285" r:id="rId9"/>
    <p:sldId id="286" r:id="rId10"/>
    <p:sldId id="275" r:id="rId11"/>
    <p:sldId id="276" r:id="rId12"/>
    <p:sldId id="264" r:id="rId13"/>
    <p:sldId id="265" r:id="rId14"/>
    <p:sldId id="266" r:id="rId15"/>
    <p:sldId id="283" r:id="rId16"/>
    <p:sldId id="268" r:id="rId17"/>
    <p:sldId id="269" r:id="rId18"/>
    <p:sldId id="270" r:id="rId19"/>
    <p:sldId id="271" r:id="rId20"/>
    <p:sldId id="272" r:id="rId21"/>
    <p:sldId id="287" r:id="rId22"/>
    <p:sldId id="288" r:id="rId23"/>
    <p:sldId id="273" r:id="rId24"/>
    <p:sldId id="262" r:id="rId25"/>
    <p:sldId id="267" r:id="rId26"/>
    <p:sldId id="279" r:id="rId27"/>
    <p:sldId id="263" r:id="rId28"/>
    <p:sldId id="289" r:id="rId29"/>
    <p:sldId id="29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08"/>
    <p:restoredTop sz="84581"/>
  </p:normalViewPr>
  <p:slideViewPr>
    <p:cSldViewPr snapToGrid="0">
      <p:cViewPr varScale="1">
        <p:scale>
          <a:sx n="80" d="100"/>
          <a:sy n="8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F725-4948-7C46-A9AE-7EA538739FD7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44C5D-4327-9D46-9707-2BAC0ECD7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2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4C5D-4327-9D46-9707-2BAC0ECD7F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Whiteboard for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4C5D-4327-9D46-9707-2BAC0ECD7F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2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Answers: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true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true (when Integer comparing int using == arguments will be unboxed if necessary.)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false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2 (unboxing)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4C5D-4327-9D46-9707-2BAC0ECD7F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6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examples of class in IntelliJ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4C5D-4327-9D46-9707-2BAC0ECD7F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4C5D-4327-9D46-9707-2BAC0ECD7F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5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</a:rPr>
              <a:t>False (reference location - address is different)</a:t>
            </a:r>
          </a:p>
          <a:p>
            <a:r>
              <a:rPr lang="en-US" sz="1200" dirty="0">
                <a:effectLst/>
              </a:rPr>
              <a:t>False (go to root class equals() method, it still compare two reference location - address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4C5D-4327-9D46-9707-2BAC0ECD7F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01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</a:rPr>
              <a:t>A2:</a:t>
            </a:r>
          </a:p>
          <a:p>
            <a:r>
              <a:rPr lang="en-US" sz="1200" dirty="0">
                <a:effectLst/>
              </a:rPr>
              <a:t>False </a:t>
            </a:r>
          </a:p>
          <a:p>
            <a:r>
              <a:rPr lang="en-US" sz="1200" dirty="0">
                <a:effectLst/>
              </a:rPr>
              <a:t>True  (dive into the equals and check the code there)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4C5D-4327-9D46-9707-2BAC0ECD7F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</a:rPr>
              <a:t>A3:</a:t>
            </a:r>
          </a:p>
          <a:p>
            <a:r>
              <a:rPr lang="en-US" sz="1200" dirty="0">
                <a:effectLst/>
              </a:rPr>
              <a:t>True</a:t>
            </a:r>
          </a:p>
          <a:p>
            <a:r>
              <a:rPr lang="en-US" sz="1200" dirty="0">
                <a:effectLst/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4C5D-4327-9D46-9707-2BAC0ECD7F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6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4C5D-4327-9D46-9707-2BAC0ECD7F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et/all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72D6-5507-5F50-15D4-652717319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6B870-21EE-9EAA-8F86-CBF60B0B4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00" y="4545495"/>
            <a:ext cx="4210709" cy="6692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Pilot </a:t>
            </a:r>
          </a:p>
          <a:p>
            <a:r>
              <a:rPr lang="en-US" dirty="0"/>
              <a:t>Anna</a:t>
            </a:r>
          </a:p>
        </p:txBody>
      </p:sp>
    </p:spTree>
    <p:extLst>
      <p:ext uri="{BB962C8B-B14F-4D97-AF65-F5344CB8AC3E}">
        <p14:creationId xmlns:p14="http://schemas.microsoft.com/office/powerpoint/2010/main" val="74733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3EF46-624E-C54A-7D29-0F762CA404ED}"/>
              </a:ext>
            </a:extLst>
          </p:cNvPr>
          <p:cNvSpPr txBox="1"/>
          <p:nvPr/>
        </p:nvSpPr>
        <p:spPr>
          <a:xfrm>
            <a:off x="1456842" y="297373"/>
            <a:ext cx="9918914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Wrapper Class </a:t>
            </a:r>
            <a:endParaRPr lang="en-US" sz="25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int - Integer (boxing and unboxing)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Question?</a:t>
            </a:r>
          </a:p>
          <a:p>
            <a:endParaRPr lang="en-US" dirty="0">
              <a:latin typeface="Helvetica Neue" panose="02000503000000020004" pitchFamily="2" charset="0"/>
            </a:endParaRPr>
          </a:p>
          <a:p>
            <a:r>
              <a:rPr lang="en-US" sz="2500" dirty="0">
                <a:effectLst/>
              </a:rPr>
              <a:t>int </a:t>
            </a:r>
            <a:r>
              <a:rPr lang="en-US" sz="2500" dirty="0" err="1">
                <a:effectLst/>
              </a:rPr>
              <a:t>intOne</a:t>
            </a:r>
            <a:r>
              <a:rPr lang="en-US" sz="2500" dirty="0">
                <a:effectLst/>
              </a:rPr>
              <a:t> = 1;</a:t>
            </a:r>
          </a:p>
          <a:p>
            <a:r>
              <a:rPr lang="en-US" sz="2500" dirty="0">
                <a:effectLst/>
              </a:rPr>
              <a:t>int </a:t>
            </a:r>
            <a:r>
              <a:rPr lang="en-US" sz="2500" dirty="0" err="1">
                <a:effectLst/>
              </a:rPr>
              <a:t>intTwo</a:t>
            </a:r>
            <a:r>
              <a:rPr lang="en-US" sz="2500" dirty="0">
                <a:effectLst/>
              </a:rPr>
              <a:t> = 1;</a:t>
            </a:r>
          </a:p>
          <a:p>
            <a:r>
              <a:rPr lang="en-US" sz="2500" dirty="0">
                <a:effectLst/>
              </a:rPr>
              <a:t>Integer </a:t>
            </a:r>
            <a:r>
              <a:rPr lang="en-US" sz="2500" dirty="0" err="1">
                <a:effectLst/>
              </a:rPr>
              <a:t>boxingOne</a:t>
            </a:r>
            <a:r>
              <a:rPr lang="en-US" sz="2500" dirty="0">
                <a:effectLst/>
              </a:rPr>
              <a:t> = new Integer(1);</a:t>
            </a:r>
          </a:p>
          <a:p>
            <a:r>
              <a:rPr lang="en-US" sz="2500" dirty="0">
                <a:effectLst/>
              </a:rPr>
              <a:t>Integer </a:t>
            </a:r>
            <a:r>
              <a:rPr lang="en-US" sz="2500" dirty="0" err="1">
                <a:effectLst/>
              </a:rPr>
              <a:t>boxingTwo</a:t>
            </a:r>
            <a:r>
              <a:rPr lang="en-US" sz="2500" dirty="0">
                <a:effectLst/>
              </a:rPr>
              <a:t> =  </a:t>
            </a:r>
            <a:r>
              <a:rPr lang="en-US" sz="2500" dirty="0" err="1">
                <a:effectLst/>
              </a:rPr>
              <a:t>Integer.</a:t>
            </a:r>
            <a:r>
              <a:rPr lang="en-US" sz="2500" i="1" dirty="0" err="1">
                <a:effectLst/>
              </a:rPr>
              <a:t>valueOf</a:t>
            </a:r>
            <a:r>
              <a:rPr lang="en-US" sz="2500" dirty="0">
                <a:effectLst/>
              </a:rPr>
              <a:t>(1);</a:t>
            </a:r>
          </a:p>
          <a:p>
            <a:r>
              <a:rPr lang="en-US" sz="2500" dirty="0">
                <a:effectLst/>
              </a:rPr>
              <a:t>int sum = </a:t>
            </a:r>
            <a:r>
              <a:rPr lang="en-US" sz="2500" dirty="0" err="1">
                <a:effectLst/>
              </a:rPr>
              <a:t>boxingOne</a:t>
            </a:r>
            <a:r>
              <a:rPr lang="en-US" sz="2500" dirty="0">
                <a:effectLst/>
              </a:rPr>
              <a:t> + </a:t>
            </a:r>
            <a:r>
              <a:rPr lang="en-US" sz="2500" dirty="0" err="1">
                <a:effectLst/>
              </a:rPr>
              <a:t>intOne</a:t>
            </a:r>
            <a:r>
              <a:rPr lang="en-US" sz="2500" dirty="0">
                <a:effectLst/>
              </a:rPr>
              <a:t>;</a:t>
            </a:r>
          </a:p>
          <a:p>
            <a:br>
              <a:rPr lang="en-US" sz="2500" dirty="0">
                <a:effectLst/>
              </a:rPr>
            </a:br>
            <a:endParaRPr lang="en-US" sz="2500" dirty="0">
              <a:effectLst/>
            </a:endParaRPr>
          </a:p>
          <a:p>
            <a:r>
              <a:rPr lang="en-US" sz="2500" dirty="0" err="1">
                <a:effectLst/>
              </a:rPr>
              <a:t>System.</a:t>
            </a:r>
            <a:r>
              <a:rPr lang="en-US" sz="2500" i="1" dirty="0" err="1">
                <a:effectLst/>
              </a:rPr>
              <a:t>out</a:t>
            </a:r>
            <a:r>
              <a:rPr lang="en-US" sz="2500" dirty="0" err="1">
                <a:effectLst/>
              </a:rPr>
              <a:t>.println</a:t>
            </a:r>
            <a:r>
              <a:rPr lang="en-US" sz="2500" dirty="0">
                <a:effectLst/>
              </a:rPr>
              <a:t>(</a:t>
            </a:r>
            <a:r>
              <a:rPr lang="en-US" sz="2500" dirty="0" err="1">
                <a:effectLst/>
              </a:rPr>
              <a:t>intOne</a:t>
            </a:r>
            <a:r>
              <a:rPr lang="en-US" sz="2500" dirty="0">
                <a:effectLst/>
              </a:rPr>
              <a:t> == </a:t>
            </a:r>
            <a:r>
              <a:rPr lang="en-US" sz="2500" dirty="0" err="1">
                <a:effectLst/>
              </a:rPr>
              <a:t>intTwo</a:t>
            </a:r>
            <a:r>
              <a:rPr lang="en-US" sz="2500" dirty="0">
                <a:effectLst/>
              </a:rPr>
              <a:t>);</a:t>
            </a:r>
          </a:p>
          <a:p>
            <a:r>
              <a:rPr lang="en-US" sz="2500" dirty="0" err="1">
                <a:effectLst/>
              </a:rPr>
              <a:t>System.</a:t>
            </a:r>
            <a:r>
              <a:rPr lang="en-US" sz="2500" i="1" dirty="0" err="1">
                <a:effectLst/>
              </a:rPr>
              <a:t>out</a:t>
            </a:r>
            <a:r>
              <a:rPr lang="en-US" sz="2500" dirty="0" err="1">
                <a:effectLst/>
              </a:rPr>
              <a:t>.println</a:t>
            </a:r>
            <a:r>
              <a:rPr lang="en-US" sz="2500" dirty="0">
                <a:effectLst/>
              </a:rPr>
              <a:t>(</a:t>
            </a:r>
            <a:r>
              <a:rPr lang="en-US" sz="2500" dirty="0" err="1">
                <a:effectLst/>
              </a:rPr>
              <a:t>intOne</a:t>
            </a:r>
            <a:r>
              <a:rPr lang="en-US" sz="2500" dirty="0">
                <a:effectLst/>
              </a:rPr>
              <a:t> == </a:t>
            </a:r>
            <a:r>
              <a:rPr lang="en-US" sz="2500" dirty="0" err="1">
                <a:effectLst/>
              </a:rPr>
              <a:t>boxingTwo</a:t>
            </a:r>
            <a:r>
              <a:rPr lang="en-US" sz="2500" dirty="0">
                <a:effectLst/>
              </a:rPr>
              <a:t>);</a:t>
            </a:r>
          </a:p>
          <a:p>
            <a:r>
              <a:rPr lang="en-US" sz="2500" dirty="0" err="1">
                <a:effectLst/>
              </a:rPr>
              <a:t>System.</a:t>
            </a:r>
            <a:r>
              <a:rPr lang="en-US" sz="2500" i="1" dirty="0" err="1">
                <a:effectLst/>
              </a:rPr>
              <a:t>out</a:t>
            </a:r>
            <a:r>
              <a:rPr lang="en-US" sz="2500" dirty="0" err="1">
                <a:effectLst/>
              </a:rPr>
              <a:t>.println</a:t>
            </a:r>
            <a:r>
              <a:rPr lang="en-US" sz="2500" dirty="0">
                <a:effectLst/>
              </a:rPr>
              <a:t>(</a:t>
            </a:r>
            <a:r>
              <a:rPr lang="en-US" sz="2500" dirty="0" err="1">
                <a:effectLst/>
              </a:rPr>
              <a:t>boxingOne</a:t>
            </a:r>
            <a:r>
              <a:rPr lang="en-US" sz="2500" dirty="0">
                <a:effectLst/>
              </a:rPr>
              <a:t> == </a:t>
            </a:r>
            <a:r>
              <a:rPr lang="en-US" sz="2500" dirty="0" err="1">
                <a:effectLst/>
              </a:rPr>
              <a:t>boxingTwo</a:t>
            </a:r>
            <a:r>
              <a:rPr lang="en-US" sz="2500" dirty="0">
                <a:effectLst/>
              </a:rPr>
              <a:t>);</a:t>
            </a:r>
          </a:p>
          <a:p>
            <a:r>
              <a:rPr lang="en-US" sz="2500" dirty="0" err="1">
                <a:effectLst/>
              </a:rPr>
              <a:t>System.</a:t>
            </a:r>
            <a:r>
              <a:rPr lang="en-US" sz="2500" i="1" dirty="0" err="1">
                <a:effectLst/>
              </a:rPr>
              <a:t>out</a:t>
            </a:r>
            <a:r>
              <a:rPr lang="en-US" sz="2500" dirty="0" err="1">
                <a:effectLst/>
              </a:rPr>
              <a:t>.println</a:t>
            </a:r>
            <a:r>
              <a:rPr lang="en-US" sz="2500" dirty="0">
                <a:effectLst/>
              </a:rPr>
              <a:t>(sum);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9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6387C-70A3-4112-59A3-F0686E0342C7}"/>
              </a:ext>
            </a:extLst>
          </p:cNvPr>
          <p:cNvSpPr txBox="1"/>
          <p:nvPr/>
        </p:nvSpPr>
        <p:spPr>
          <a:xfrm>
            <a:off x="1491881" y="1134071"/>
            <a:ext cx="85860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</a:rPr>
              <a:t>Why we need wrapper class?</a:t>
            </a:r>
          </a:p>
          <a:p>
            <a:br>
              <a:rPr lang="en-US" sz="2500" dirty="0">
                <a:effectLst/>
                <a:latin typeface="Helvetica Neue" panose="02000503000000020004" pitchFamily="2" charset="0"/>
              </a:rPr>
            </a:br>
            <a:endParaRPr lang="en-US" sz="2500" dirty="0">
              <a:effectLst/>
              <a:latin typeface="Helvetica Neue" panose="02000503000000020004" pitchFamily="2" charset="0"/>
            </a:endParaRPr>
          </a:p>
          <a:p>
            <a:r>
              <a:rPr lang="en-US" sz="2500" dirty="0">
                <a:effectLst/>
                <a:latin typeface="Helvetica Neue" panose="02000503000000020004" pitchFamily="2" charset="0"/>
              </a:rPr>
              <a:t>Wrapper classes are fundamental in Java because </a:t>
            </a:r>
            <a:r>
              <a:rPr lang="en-US" sz="2500" b="1" dirty="0">
                <a:effectLst/>
                <a:latin typeface="Helvetica Neue" panose="02000503000000020004" pitchFamily="2" charset="0"/>
              </a:rPr>
              <a:t>they help a Java program be completely object-oriented</a:t>
            </a:r>
            <a:r>
              <a:rPr lang="en-US" sz="2500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US" sz="2500" dirty="0">
              <a:latin typeface="Helvetica Neue" panose="02000503000000020004" pitchFamily="2" charset="0"/>
            </a:endParaRPr>
          </a:p>
          <a:p>
            <a:r>
              <a:rPr lang="en-US" sz="2500" dirty="0">
                <a:effectLst/>
                <a:latin typeface="Helvetica Neue" panose="02000503000000020004" pitchFamily="2" charset="0"/>
              </a:rPr>
              <a:t>The primitive data types in java are not objects, by default. They need to be converted into objects using wrapper classes.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8419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200CD9-9A1F-E59D-4B23-49DB1F24AA2A}"/>
              </a:ext>
            </a:extLst>
          </p:cNvPr>
          <p:cNvSpPr txBox="1"/>
          <p:nvPr/>
        </p:nvSpPr>
        <p:spPr>
          <a:xfrm>
            <a:off x="1751645" y="1185620"/>
            <a:ext cx="806821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Operators 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&amp; - bitwise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&amp;&amp; - logic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    - bitwise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||   - logic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!    - not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Bitwise move </a:t>
            </a:r>
            <a:r>
              <a:rPr lang="en-US" altLang="zh-CN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&gt;&gt;&gt;, &lt;&lt;&lt; (not required to know details)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3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55C8E-7627-4606-BDB9-F60B8F1242D0}"/>
              </a:ext>
            </a:extLst>
          </p:cNvPr>
          <p:cNvSpPr txBox="1"/>
          <p:nvPr/>
        </p:nvSpPr>
        <p:spPr>
          <a:xfrm>
            <a:off x="2000966" y="1217964"/>
            <a:ext cx="80375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</a:rPr>
              <a:t>Iterator</a:t>
            </a:r>
          </a:p>
          <a:p>
            <a:endParaRPr lang="en-US" sz="2500" dirty="0">
              <a:latin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</a:rPr>
              <a:t>for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</a:rPr>
              <a:t>do while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</a:endParaRPr>
          </a:p>
          <a:p>
            <a:r>
              <a:rPr lang="en-US" sz="2500" dirty="0">
                <a:effectLst/>
                <a:latin typeface="Helvetica Neue" panose="02000503000000020004" pitchFamily="2" charset="0"/>
              </a:rPr>
              <a:t>(difference do while loop and while loop - do the check for the first time)</a:t>
            </a:r>
          </a:p>
        </p:txBody>
      </p:sp>
    </p:spTree>
    <p:extLst>
      <p:ext uri="{BB962C8B-B14F-4D97-AF65-F5344CB8AC3E}">
        <p14:creationId xmlns:p14="http://schemas.microsoft.com/office/powerpoint/2010/main" val="16701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2FC5-57C9-8AA9-8A27-F2649B8A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41" y="758214"/>
            <a:ext cx="9856304" cy="4949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OOP - Object Oriented programming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object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class?  - Give an example like Student class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constructor?</a:t>
            </a: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decide objects and classes 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i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object is an instance of class, and class is a template of object.</a:t>
            </a:r>
            <a:endParaRPr lang="zh-CN" altLang="en-US" sz="2500" i="0" dirty="0">
              <a:effectLst/>
              <a:latin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 is composed by fields and methods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 - </a:t>
            </a:r>
            <a:r>
              <a:rPr lang="en-US" sz="250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values are put into the memory that was allocated</a:t>
            </a:r>
          </a:p>
          <a:p>
            <a:pPr marL="530352" lvl="1" indent="0">
              <a:buNone/>
            </a:pP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3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C7DEA-3FDE-D6D3-BE54-8806CFA32D2F}"/>
              </a:ext>
            </a:extLst>
          </p:cNvPr>
          <p:cNvSpPr txBox="1"/>
          <p:nvPr/>
        </p:nvSpPr>
        <p:spPr>
          <a:xfrm>
            <a:off x="1616989" y="1018701"/>
            <a:ext cx="44790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Stack vs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525AC-7B53-EB50-63A8-6FE15A199097}"/>
              </a:ext>
            </a:extLst>
          </p:cNvPr>
          <p:cNvSpPr/>
          <p:nvPr/>
        </p:nvSpPr>
        <p:spPr>
          <a:xfrm>
            <a:off x="3856494" y="2208040"/>
            <a:ext cx="2485215" cy="3416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3DA61-C10D-7D44-B749-0EEC7653E4E3}"/>
              </a:ext>
            </a:extLst>
          </p:cNvPr>
          <p:cNvSpPr/>
          <p:nvPr/>
        </p:nvSpPr>
        <p:spPr>
          <a:xfrm>
            <a:off x="8096800" y="2208041"/>
            <a:ext cx="2485215" cy="341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35EF5-092A-D79F-1BD9-FA3ECE4A29F7}"/>
              </a:ext>
            </a:extLst>
          </p:cNvPr>
          <p:cNvSpPr txBox="1"/>
          <p:nvPr/>
        </p:nvSpPr>
        <p:spPr>
          <a:xfrm>
            <a:off x="4503640" y="17903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6C9C7-9D39-EC4F-29A2-541A75D6AFA6}"/>
              </a:ext>
            </a:extLst>
          </p:cNvPr>
          <p:cNvSpPr txBox="1"/>
          <p:nvPr/>
        </p:nvSpPr>
        <p:spPr>
          <a:xfrm>
            <a:off x="8746245" y="183870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D61258-528F-6CDB-6494-1E3D6C917BFD}"/>
              </a:ext>
            </a:extLst>
          </p:cNvPr>
          <p:cNvSpPr/>
          <p:nvPr/>
        </p:nvSpPr>
        <p:spPr>
          <a:xfrm>
            <a:off x="4087833" y="2309816"/>
            <a:ext cx="2065866" cy="14748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Amy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phone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age:18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DF8E73-F1C2-1238-62C1-FFC79D58F4C6}"/>
              </a:ext>
            </a:extLst>
          </p:cNvPr>
          <p:cNvSpPr/>
          <p:nvPr/>
        </p:nvSpPr>
        <p:spPr>
          <a:xfrm>
            <a:off x="6153699" y="2843690"/>
            <a:ext cx="2125632" cy="324857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C75D2-5B61-515A-6639-5F3CA3C6863F}"/>
              </a:ext>
            </a:extLst>
          </p:cNvPr>
          <p:cNvSpPr txBox="1"/>
          <p:nvPr/>
        </p:nvSpPr>
        <p:spPr>
          <a:xfrm>
            <a:off x="6654229" y="2578591"/>
            <a:ext cx="1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E363FC1-DD24-E51C-1EAA-144E1713ADA1}"/>
              </a:ext>
            </a:extLst>
          </p:cNvPr>
          <p:cNvSpPr/>
          <p:nvPr/>
        </p:nvSpPr>
        <p:spPr>
          <a:xfrm>
            <a:off x="6132034" y="4526051"/>
            <a:ext cx="2125632" cy="324857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844698-9246-21D6-42B0-232ACD399CAD}"/>
              </a:ext>
            </a:extLst>
          </p:cNvPr>
          <p:cNvSpPr txBox="1"/>
          <p:nvPr/>
        </p:nvSpPr>
        <p:spPr>
          <a:xfrm>
            <a:off x="6600022" y="4092365"/>
            <a:ext cx="1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1F2411-B384-EA2C-9915-DF59E46BADBF}"/>
              </a:ext>
            </a:extLst>
          </p:cNvPr>
          <p:cNvSpPr txBox="1"/>
          <p:nvPr/>
        </p:nvSpPr>
        <p:spPr>
          <a:xfrm>
            <a:off x="8279331" y="2724061"/>
            <a:ext cx="2125632" cy="646331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name: Amy </a:t>
            </a:r>
          </a:p>
          <a:p>
            <a:r>
              <a:rPr lang="en-US" dirty="0"/>
              <a:t>phone: 1102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7751-DAF8-969A-D17E-E842CD7AA3F9}"/>
              </a:ext>
            </a:extLst>
          </p:cNvPr>
          <p:cNvSpPr txBox="1"/>
          <p:nvPr/>
        </p:nvSpPr>
        <p:spPr>
          <a:xfrm>
            <a:off x="857736" y="2404392"/>
            <a:ext cx="228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instance of Student 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986A2E-E772-D56C-B92B-03D113EDFD1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468826" y="2763257"/>
            <a:ext cx="1619007" cy="2839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35E1E22-0BC5-7E75-12FD-5914A16C97C2}"/>
              </a:ext>
            </a:extLst>
          </p:cNvPr>
          <p:cNvSpPr/>
          <p:nvPr/>
        </p:nvSpPr>
        <p:spPr>
          <a:xfrm>
            <a:off x="4066168" y="3929031"/>
            <a:ext cx="2065866" cy="14748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phone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age:22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6814C1-919D-520C-89A2-2BC7353B78B3}"/>
              </a:ext>
            </a:extLst>
          </p:cNvPr>
          <p:cNvSpPr txBox="1"/>
          <p:nvPr/>
        </p:nvSpPr>
        <p:spPr>
          <a:xfrm>
            <a:off x="8257666" y="4365313"/>
            <a:ext cx="2125632" cy="646331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name: Tom </a:t>
            </a:r>
          </a:p>
          <a:p>
            <a:r>
              <a:rPr lang="en-US" dirty="0"/>
              <a:t>phone: 4409</a:t>
            </a:r>
          </a:p>
        </p:txBody>
      </p:sp>
    </p:spTree>
    <p:extLst>
      <p:ext uri="{BB962C8B-B14F-4D97-AF65-F5344CB8AC3E}">
        <p14:creationId xmlns:p14="http://schemas.microsoft.com/office/powerpoint/2010/main" val="29496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484A8-369E-D89D-3C6C-5C7078492E0F}"/>
              </a:ext>
            </a:extLst>
          </p:cNvPr>
          <p:cNvSpPr txBox="1"/>
          <p:nvPr/>
        </p:nvSpPr>
        <p:spPr>
          <a:xfrm>
            <a:off x="1644505" y="859145"/>
            <a:ext cx="6843512" cy="476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sz="2500" b="1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Object.java</a:t>
            </a:r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internal methods</a:t>
            </a:r>
          </a:p>
          <a:p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inheritance Graph</a:t>
            </a:r>
          </a:p>
          <a:p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equals()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toString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hashCode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getClass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</a:t>
            </a:r>
          </a:p>
          <a:p>
            <a:pPr marL="342900" indent="-342900">
              <a:buAutoNum type="arabicPeriod"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8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31A78-1529-119D-66DF-95C9E0BA705C}"/>
              </a:ext>
            </a:extLst>
          </p:cNvPr>
          <p:cNvSpPr txBox="1"/>
          <p:nvPr/>
        </p:nvSpPr>
        <p:spPr>
          <a:xfrm>
            <a:off x="1968285" y="1100380"/>
            <a:ext cx="773230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equals()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What’s the difference between equals() and == ?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== checks if both objects point to the same memory location whereas . equals() evaluates to the comparison of values in the objects</a:t>
            </a: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8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E62A4-8D75-22B2-AB30-D07CA517E374}"/>
              </a:ext>
            </a:extLst>
          </p:cNvPr>
          <p:cNvSpPr txBox="1"/>
          <p:nvPr/>
        </p:nvSpPr>
        <p:spPr>
          <a:xfrm>
            <a:off x="1903371" y="1080502"/>
            <a:ext cx="838525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effectLst/>
              </a:rPr>
              <a:t>Question1 ?</a:t>
            </a:r>
          </a:p>
          <a:p>
            <a:br>
              <a:rPr lang="en-US" sz="2500" dirty="0">
                <a:effectLst/>
              </a:rPr>
            </a:br>
            <a:endParaRPr lang="en-US" sz="2500" dirty="0">
              <a:effectLst/>
            </a:endParaRPr>
          </a:p>
          <a:p>
            <a:r>
              <a:rPr lang="en-US" sz="2500" dirty="0">
                <a:effectLst/>
              </a:rPr>
              <a:t>Human h1 = new Human();</a:t>
            </a:r>
          </a:p>
          <a:p>
            <a:r>
              <a:rPr lang="en-US" sz="2500" dirty="0">
                <a:effectLst/>
              </a:rPr>
              <a:t>Human h2 = new Human();</a:t>
            </a:r>
          </a:p>
          <a:p>
            <a:r>
              <a:rPr lang="en-US" sz="2500" dirty="0" err="1">
                <a:effectLst/>
              </a:rPr>
              <a:t>System.out.println</a:t>
            </a:r>
            <a:r>
              <a:rPr lang="en-US" sz="2500" dirty="0">
                <a:effectLst/>
              </a:rPr>
              <a:t>(h1 == h2);</a:t>
            </a:r>
          </a:p>
          <a:p>
            <a:r>
              <a:rPr lang="en-US" sz="2500" dirty="0" err="1">
                <a:effectLst/>
              </a:rPr>
              <a:t>System.out.println</a:t>
            </a:r>
            <a:r>
              <a:rPr lang="en-US" sz="2500" dirty="0">
                <a:effectLst/>
              </a:rPr>
              <a:t>(h1.equals(h2));</a:t>
            </a:r>
          </a:p>
          <a:p>
            <a:endParaRPr lang="en-US" sz="2500" dirty="0">
              <a:effectLst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3622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A46EDA-3237-BC9B-2572-9C35C8AB02EF}"/>
              </a:ext>
            </a:extLst>
          </p:cNvPr>
          <p:cNvSpPr txBox="1"/>
          <p:nvPr/>
        </p:nvSpPr>
        <p:spPr>
          <a:xfrm>
            <a:off x="1658319" y="1100380"/>
            <a:ext cx="619932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effectLst/>
              </a:rPr>
              <a:t>Question2 ?</a:t>
            </a:r>
          </a:p>
          <a:p>
            <a:endParaRPr lang="en-US" sz="2500" dirty="0">
              <a:effectLst/>
            </a:endParaRPr>
          </a:p>
          <a:p>
            <a:endParaRPr lang="en-US" sz="2500" dirty="0">
              <a:effectLst/>
            </a:endParaRPr>
          </a:p>
          <a:p>
            <a:r>
              <a:rPr lang="en-US" sz="2500" dirty="0">
                <a:effectLst/>
              </a:rPr>
              <a:t>String s1 = new String(“123”);</a:t>
            </a:r>
          </a:p>
          <a:p>
            <a:r>
              <a:rPr lang="en-US" sz="2500" dirty="0">
                <a:effectLst/>
              </a:rPr>
              <a:t>String s2 = new String(“123”);</a:t>
            </a:r>
          </a:p>
          <a:p>
            <a:r>
              <a:rPr lang="en-US" sz="2500" dirty="0" err="1">
                <a:effectLst/>
              </a:rPr>
              <a:t>System.out.println</a:t>
            </a:r>
            <a:r>
              <a:rPr lang="en-US" sz="2500" dirty="0">
                <a:effectLst/>
              </a:rPr>
              <a:t>(s1 == s2);</a:t>
            </a:r>
          </a:p>
          <a:p>
            <a:r>
              <a:rPr lang="en-US" sz="2500" dirty="0" err="1">
                <a:effectLst/>
              </a:rPr>
              <a:t>System.out.println</a:t>
            </a:r>
            <a:r>
              <a:rPr lang="en-US" sz="2500" dirty="0">
                <a:effectLst/>
              </a:rPr>
              <a:t>(s1.equals(s2));</a:t>
            </a:r>
          </a:p>
          <a:p>
            <a:br>
              <a:rPr lang="en-US" sz="2500" dirty="0">
                <a:effectLst/>
              </a:rPr>
            </a:br>
            <a:endParaRPr lang="en-US" sz="2500" dirty="0">
              <a:effectLst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2699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27EE6-EC4E-2922-B50F-43A17B74F24D}"/>
              </a:ext>
            </a:extLst>
          </p:cNvPr>
          <p:cNvSpPr txBox="1"/>
          <p:nvPr/>
        </p:nvSpPr>
        <p:spPr>
          <a:xfrm>
            <a:off x="1370735" y="1057515"/>
            <a:ext cx="704049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Features of Java:</a:t>
            </a:r>
          </a:p>
          <a:p>
            <a:endParaRPr lang="en-US" sz="25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ncapsulation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olymorphism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7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A4A799-14B9-D29F-46E5-549771447B42}"/>
              </a:ext>
            </a:extLst>
          </p:cNvPr>
          <p:cNvSpPr txBox="1"/>
          <p:nvPr/>
        </p:nvSpPr>
        <p:spPr>
          <a:xfrm>
            <a:off x="1940659" y="1215270"/>
            <a:ext cx="7237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effectLst/>
              </a:rPr>
              <a:t>Question3 ?</a:t>
            </a:r>
          </a:p>
          <a:p>
            <a:endParaRPr lang="en-US" sz="2500" dirty="0">
              <a:effectLst/>
            </a:endParaRPr>
          </a:p>
          <a:p>
            <a:endParaRPr lang="en-US" sz="2500" dirty="0">
              <a:effectLst/>
            </a:endParaRPr>
          </a:p>
          <a:p>
            <a:r>
              <a:rPr lang="en-US" sz="2500" dirty="0">
                <a:effectLst/>
              </a:rPr>
              <a:t>String s1 = “123”;</a:t>
            </a:r>
          </a:p>
          <a:p>
            <a:r>
              <a:rPr lang="en-US" sz="2500" dirty="0">
                <a:effectLst/>
              </a:rPr>
              <a:t>String s2 = “123”;</a:t>
            </a:r>
          </a:p>
          <a:p>
            <a:r>
              <a:rPr lang="en-US" sz="2500" dirty="0" err="1">
                <a:effectLst/>
              </a:rPr>
              <a:t>System.out.println</a:t>
            </a:r>
            <a:r>
              <a:rPr lang="en-US" sz="2500" dirty="0">
                <a:effectLst/>
              </a:rPr>
              <a:t>(s1 == s2);</a:t>
            </a:r>
          </a:p>
          <a:p>
            <a:r>
              <a:rPr lang="en-US" sz="2500" dirty="0" err="1">
                <a:effectLst/>
              </a:rPr>
              <a:t>System.out.println</a:t>
            </a:r>
            <a:r>
              <a:rPr lang="en-US" sz="2500" dirty="0">
                <a:effectLst/>
              </a:rPr>
              <a:t>(s1.equals(s2));</a:t>
            </a:r>
          </a:p>
          <a:p>
            <a:endParaRPr lang="en-US" sz="2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53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60C5A-4441-68E5-7608-DFE3777E096D}"/>
              </a:ext>
            </a:extLst>
          </p:cNvPr>
          <p:cNvSpPr txBox="1"/>
          <p:nvPr/>
        </p:nvSpPr>
        <p:spPr>
          <a:xfrm>
            <a:off x="1808922" y="755374"/>
            <a:ext cx="7215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String Pool</a:t>
            </a:r>
            <a:endParaRPr lang="en-US" sz="25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9377CF-1CA2-8A52-F2FF-09930C2B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22" y="1617148"/>
            <a:ext cx="8229600" cy="45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35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11669-764B-212A-3E68-A3C8DCAFC768}"/>
              </a:ext>
            </a:extLst>
          </p:cNvPr>
          <p:cNvSpPr txBox="1"/>
          <p:nvPr/>
        </p:nvSpPr>
        <p:spPr>
          <a:xfrm>
            <a:off x="1610139" y="1093306"/>
            <a:ext cx="785191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we need String Pool?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 is created to decrease the number of string objects created in the memory. 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Whenever a new string is created, JVM first checks the string pool.</a:t>
            </a: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8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9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49A645-38F6-A441-893C-D575C3236280}"/>
              </a:ext>
            </a:extLst>
          </p:cNvPr>
          <p:cNvSpPr txBox="1"/>
          <p:nvPr/>
        </p:nvSpPr>
        <p:spPr>
          <a:xfrm>
            <a:off x="1841715" y="1055906"/>
            <a:ext cx="850857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toString</a:t>
            </a:r>
            <a:r>
              <a:rPr lang="en-US" sz="2500" b="1" dirty="0"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()</a:t>
            </a:r>
          </a:p>
          <a:p>
            <a:endParaRPr lang="en-US" sz="2500" b="1" dirty="0">
              <a:effectLst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will convert </a:t>
            </a:r>
            <a:r>
              <a:rPr lang="en-US" sz="2500" dirty="0">
                <a:ea typeface="Helvetica Neue" panose="02000503000000020004" pitchFamily="2" charset="0"/>
                <a:cs typeface="Helvetica Neue" panose="02000503000000020004" pitchFamily="2" charset="0"/>
              </a:rPr>
              <a:t>object into String type.</a:t>
            </a:r>
            <a:endParaRPr lang="en-US" sz="2500" dirty="0">
              <a:effectLst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b="1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b="1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b="1" dirty="0">
                <a:ea typeface="Helvetica Neue" panose="02000503000000020004" pitchFamily="2" charset="0"/>
                <a:cs typeface="Helvetica Neue" panose="02000503000000020004" pitchFamily="2" charset="0"/>
              </a:rPr>
              <a:t>Example:</a:t>
            </a:r>
          </a:p>
          <a:p>
            <a:endParaRPr lang="en-US" sz="2500" b="1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Human human = new Human();</a:t>
            </a:r>
          </a:p>
          <a:p>
            <a:r>
              <a:rPr lang="en-US" sz="2500" dirty="0" err="1"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System.out.println</a:t>
            </a:r>
            <a:r>
              <a:rPr lang="en-US" sz="2500" dirty="0"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500" dirty="0" err="1"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human.toString</a:t>
            </a:r>
            <a:r>
              <a:rPr lang="en-US" sz="2500" dirty="0"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());</a:t>
            </a:r>
          </a:p>
          <a:p>
            <a:endParaRPr lang="en-US" sz="2500" dirty="0">
              <a:effectLst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String name = “111”;</a:t>
            </a:r>
          </a:p>
          <a:p>
            <a:r>
              <a:rPr lang="en-US" sz="2500" dirty="0" err="1"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System.out.println</a:t>
            </a:r>
            <a:r>
              <a:rPr lang="en-US" sz="2500" dirty="0"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(name);</a:t>
            </a:r>
          </a:p>
          <a:p>
            <a:endParaRPr lang="en-US" sz="2500" b="1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b="1" dirty="0">
              <a:effectLst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b="1" dirty="0">
              <a:effectLst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2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7D06F-3B3A-48AE-FB52-EE471E0FD095}"/>
              </a:ext>
            </a:extLst>
          </p:cNvPr>
          <p:cNvSpPr txBox="1"/>
          <p:nvPr/>
        </p:nvSpPr>
        <p:spPr>
          <a:xfrm>
            <a:off x="1318640" y="610136"/>
            <a:ext cx="102637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nheritance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inherit?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inherit attributes and methods from one class to another.</a:t>
            </a:r>
          </a:p>
          <a:p>
            <a:endParaRPr lang="en-US" sz="2500" dirty="0">
              <a:solidFill>
                <a:srgbClr val="000000"/>
              </a:solidFill>
              <a:latin typeface="Verdana" panose="020B060403050404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subclass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(child) - the class that inherits from another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superclass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(parent) - the class being inherited from</a:t>
            </a:r>
          </a:p>
          <a:p>
            <a:endParaRPr lang="en-US" sz="2500" dirty="0">
              <a:solidFill>
                <a:srgbClr val="000000"/>
              </a:solidFill>
              <a:latin typeface="Verdana" panose="020B060403050404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</a:t>
            </a:r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extends 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key word</a:t>
            </a:r>
            <a:endParaRPr lang="en-US" sz="25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3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EA6E3-72A5-3F34-6F07-3E9423814D4B}"/>
              </a:ext>
            </a:extLst>
          </p:cNvPr>
          <p:cNvSpPr txBox="1"/>
          <p:nvPr/>
        </p:nvSpPr>
        <p:spPr>
          <a:xfrm>
            <a:off x="1193434" y="1074509"/>
            <a:ext cx="101930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Modifiers</a:t>
            </a:r>
          </a:p>
          <a:p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ublic         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visit from 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 packages and classes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private		  can visit only from same class (getter and setter)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rotected    can visit from same packages or subclassed (child)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tatic           belongs to class and only stores in class’s memory in 				   heap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             once give value, cannot be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bstract      cannot be initialized 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(to access it, it must be inherited        				   from another class)</a:t>
            </a: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9333C-FA52-DD58-4985-5160BDAA6249}"/>
              </a:ext>
            </a:extLst>
          </p:cNvPr>
          <p:cNvSpPr txBox="1"/>
          <p:nvPr/>
        </p:nvSpPr>
        <p:spPr>
          <a:xfrm>
            <a:off x="1378242" y="882149"/>
            <a:ext cx="1020415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mutable vs immutable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 </a:t>
            </a:r>
            <a:r>
              <a:rPr lang="en-US" sz="2500" b="1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mutable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object can be changed after it's created, and an </a:t>
            </a:r>
            <a:r>
              <a:rPr lang="en-US" sz="2500" b="1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immutable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object can’t.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Java, everything (except for strings) is mutable by default. Strings are immutable in Java. (If you want mutable strings in Java, you can use a StringBuilder/</a:t>
            </a:r>
            <a:r>
              <a:rPr lang="en-US" sz="2500" b="0" i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StringBuffer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object)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Inside a class, make objects immutable by making all fields final and private.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07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DE875D-7FAB-881C-310C-892B3A58007B}"/>
              </a:ext>
            </a:extLst>
          </p:cNvPr>
          <p:cNvSpPr txBox="1"/>
          <p:nvPr/>
        </p:nvSpPr>
        <p:spPr>
          <a:xfrm>
            <a:off x="1509423" y="497427"/>
            <a:ext cx="10029433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Polymorphism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Override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</a:t>
            </a:r>
            <a:r>
              <a:rPr lang="en-US" sz="250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 method as the parent class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but different implementation.</a:t>
            </a:r>
          </a:p>
          <a:p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 a class to have more than one method with the same name, but with different parameters. (different number params or different data types)</a:t>
            </a: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47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27EE6-EC4E-2922-B50F-43A17B74F24D}"/>
              </a:ext>
            </a:extLst>
          </p:cNvPr>
          <p:cNvSpPr txBox="1"/>
          <p:nvPr/>
        </p:nvSpPr>
        <p:spPr>
          <a:xfrm>
            <a:off x="1370735" y="1057515"/>
            <a:ext cx="704049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Features of Java:</a:t>
            </a:r>
          </a:p>
          <a:p>
            <a:endParaRPr lang="en-US" sz="25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ncapsulation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olymorphism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76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8913A-16F2-D3E3-5D5B-B4B6CF9CFB33}"/>
              </a:ext>
            </a:extLst>
          </p:cNvPr>
          <p:cNvSpPr txBox="1"/>
          <p:nvPr/>
        </p:nvSpPr>
        <p:spPr>
          <a:xfrm>
            <a:off x="1458685" y="783770"/>
            <a:ext cx="916577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Arrays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types 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String[]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Int[]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Two-dimension</a:t>
            </a:r>
            <a:r>
              <a:rPr lang="zh-CN" altLang="en-US" sz="2500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Arrays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https://leetcode.com/problemset/all/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Homework 1 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7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9716E-5D02-AF28-40DB-36E0FCE4CE06}"/>
              </a:ext>
            </a:extLst>
          </p:cNvPr>
          <p:cNvSpPr txBox="1"/>
          <p:nvPr/>
        </p:nvSpPr>
        <p:spPr>
          <a:xfrm>
            <a:off x="1013010" y="317608"/>
            <a:ext cx="10711543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IntelliJ </a:t>
            </a:r>
          </a:p>
          <a:p>
            <a:pPr marL="0" indent="0">
              <a:buNone/>
            </a:pP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JVM: J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ava Virtual Machine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JRE: </a:t>
            </a:r>
            <a:r>
              <a:rPr lang="en-US" sz="250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 Runtime Environment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 method</a:t>
            </a:r>
          </a:p>
          <a:p>
            <a:pPr marL="0" indent="0">
              <a:buNone/>
            </a:pP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entry point for executing a Java program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US" sz="25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 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JRE can access and execute this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static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 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 that the JVM can load the class into memory and call the 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method without creating an instance of the class first.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void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 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 doesn’t return anything. When the 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method is finished executing, the Java program terminates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String[] </a:t>
            </a:r>
            <a:r>
              <a:rPr lang="en-US" sz="2500" b="1" i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args</a:t>
            </a:r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 string in the array is a command line argument. And 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they can be used to 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pass information to the program, at runtime.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5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EBE9E-BA7A-2366-0F2F-8AD620696715}"/>
              </a:ext>
            </a:extLst>
          </p:cNvPr>
          <p:cNvSpPr txBox="1"/>
          <p:nvPr/>
        </p:nvSpPr>
        <p:spPr>
          <a:xfrm>
            <a:off x="1270861" y="821409"/>
            <a:ext cx="828551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>
              <a:latin typeface="Helvetica Neue" panose="02000503000000020004" pitchFamily="2" charset="0"/>
            </a:endParaRPr>
          </a:p>
          <a:p>
            <a:r>
              <a:rPr lang="en-US" sz="2500" b="1" dirty="0">
                <a:latin typeface="Helvetica Neue" panose="02000503000000020004" pitchFamily="2" charset="0"/>
              </a:rPr>
              <a:t>Variable vs Constant </a:t>
            </a:r>
          </a:p>
          <a:p>
            <a:endParaRPr lang="en-US" sz="2500" dirty="0">
              <a:latin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</a:rPr>
              <a:t>Constant is a data item whose value cannot change during the program's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latin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</a:rPr>
              <a:t>Variable, on the other hand, changes its value dependent on the equation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17980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84182-A6B6-2D3A-7AEE-359AE1BC12E3}"/>
              </a:ext>
            </a:extLst>
          </p:cNvPr>
          <p:cNvSpPr txBox="1"/>
          <p:nvPr/>
        </p:nvSpPr>
        <p:spPr>
          <a:xfrm>
            <a:off x="1380565" y="1016506"/>
            <a:ext cx="47658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Encapsulation</a:t>
            </a:r>
            <a:endParaRPr lang="en-US" sz="25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061FFD-F46D-523A-53EB-495BC6FD1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71123"/>
              </p:ext>
            </p:extLst>
          </p:nvPr>
        </p:nvGraphicFramePr>
        <p:xfrm>
          <a:off x="1380565" y="2406436"/>
          <a:ext cx="9950820" cy="25997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7705">
                  <a:extLst>
                    <a:ext uri="{9D8B030D-6E8A-4147-A177-3AD203B41FA5}">
                      <a16:colId xmlns:a16="http://schemas.microsoft.com/office/drawing/2014/main" val="550070703"/>
                    </a:ext>
                  </a:extLst>
                </a:gridCol>
                <a:gridCol w="2487705">
                  <a:extLst>
                    <a:ext uri="{9D8B030D-6E8A-4147-A177-3AD203B41FA5}">
                      <a16:colId xmlns:a16="http://schemas.microsoft.com/office/drawing/2014/main" val="3519742084"/>
                    </a:ext>
                  </a:extLst>
                </a:gridCol>
                <a:gridCol w="2487705">
                  <a:extLst>
                    <a:ext uri="{9D8B030D-6E8A-4147-A177-3AD203B41FA5}">
                      <a16:colId xmlns:a16="http://schemas.microsoft.com/office/drawing/2014/main" val="3792685530"/>
                    </a:ext>
                  </a:extLst>
                </a:gridCol>
                <a:gridCol w="2487705">
                  <a:extLst>
                    <a:ext uri="{9D8B030D-6E8A-4147-A177-3AD203B41FA5}">
                      <a16:colId xmlns:a16="http://schemas.microsoft.com/office/drawing/2014/main" val="2640422374"/>
                    </a:ext>
                  </a:extLst>
                </a:gridCol>
              </a:tblGrid>
              <a:tr h="697730">
                <a:tc>
                  <a:txBody>
                    <a:bodyPr/>
                    <a:lstStyle/>
                    <a:p>
                      <a:r>
                        <a:rPr lang="en-US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to store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29000"/>
                  </a:ext>
                </a:extLst>
              </a:tr>
              <a:tr h="697730">
                <a:tc>
                  <a:txBody>
                    <a:bodyPr/>
                    <a:lstStyle/>
                    <a:p>
                      <a:r>
                        <a:rPr lang="en-US" dirty="0"/>
                        <a:t>Primitive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= 3;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270566"/>
                  </a:ext>
                </a:extLst>
              </a:tr>
              <a:tr h="1204302">
                <a:tc>
                  <a:txBody>
                    <a:bodyPr/>
                    <a:lstStyle/>
                    <a:p>
                      <a:r>
                        <a:rPr lang="en-US" dirty="0"/>
                        <a:t>Reference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heap</a:t>
                      </a:r>
                    </a:p>
                    <a:p>
                      <a:r>
                        <a:rPr lang="en-US" dirty="0"/>
                        <a:t>(address in stack)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d =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new </a:t>
                      </a:r>
                      <a:r>
                        <a:rPr lang="en-US" dirty="0"/>
                        <a:t>Double(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r>
                        <a:rPr lang="en-US" dirty="0"/>
                        <a:t>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036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ED095C-C301-0BFD-7AFE-696DAF851323}"/>
              </a:ext>
            </a:extLst>
          </p:cNvPr>
          <p:cNvSpPr txBox="1"/>
          <p:nvPr/>
        </p:nvSpPr>
        <p:spPr>
          <a:xfrm>
            <a:off x="1709814" y="5665305"/>
            <a:ext cx="887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Note: Every primitive type corresponds to a reference type. i.e. </a:t>
            </a:r>
            <a:r>
              <a:rPr lang="en-US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boolean</a:t>
            </a:r>
            <a:r>
              <a:rPr lang="en-US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Boolean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3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C7DEA-3FDE-D6D3-BE54-8806CFA32D2F}"/>
              </a:ext>
            </a:extLst>
          </p:cNvPr>
          <p:cNvSpPr txBox="1"/>
          <p:nvPr/>
        </p:nvSpPr>
        <p:spPr>
          <a:xfrm>
            <a:off x="1616989" y="1018701"/>
            <a:ext cx="44790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Stack vs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A525AC-7B53-EB50-63A8-6FE15A199097}"/>
              </a:ext>
            </a:extLst>
          </p:cNvPr>
          <p:cNvSpPr/>
          <p:nvPr/>
        </p:nvSpPr>
        <p:spPr>
          <a:xfrm>
            <a:off x="2510118" y="2241175"/>
            <a:ext cx="2485215" cy="3416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3DA61-C10D-7D44-B749-0EEC7653E4E3}"/>
              </a:ext>
            </a:extLst>
          </p:cNvPr>
          <p:cNvSpPr/>
          <p:nvPr/>
        </p:nvSpPr>
        <p:spPr>
          <a:xfrm>
            <a:off x="6750424" y="2241176"/>
            <a:ext cx="2485215" cy="341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35EF5-092A-D79F-1BD9-FA3ECE4A29F7}"/>
              </a:ext>
            </a:extLst>
          </p:cNvPr>
          <p:cNvSpPr txBox="1"/>
          <p:nvPr/>
        </p:nvSpPr>
        <p:spPr>
          <a:xfrm>
            <a:off x="3157264" y="182346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6C9C7-9D39-EC4F-29A2-541A75D6AFA6}"/>
              </a:ext>
            </a:extLst>
          </p:cNvPr>
          <p:cNvSpPr txBox="1"/>
          <p:nvPr/>
        </p:nvSpPr>
        <p:spPr>
          <a:xfrm>
            <a:off x="7399869" y="187184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FC61F-E531-0BBA-83AE-AD0A77345CC6}"/>
              </a:ext>
            </a:extLst>
          </p:cNvPr>
          <p:cNvSpPr/>
          <p:nvPr/>
        </p:nvSpPr>
        <p:spPr>
          <a:xfrm>
            <a:off x="2719792" y="2616482"/>
            <a:ext cx="2065866" cy="64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 d = 3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D61258-528F-6CDB-6494-1E3D6C917BFD}"/>
              </a:ext>
            </a:extLst>
          </p:cNvPr>
          <p:cNvSpPr/>
          <p:nvPr/>
        </p:nvSpPr>
        <p:spPr>
          <a:xfrm>
            <a:off x="2774080" y="3493609"/>
            <a:ext cx="2065866" cy="6434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 dd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9302A-7C32-A4C2-9B06-B0184C1B6C89}"/>
              </a:ext>
            </a:extLst>
          </p:cNvPr>
          <p:cNvSpPr/>
          <p:nvPr/>
        </p:nvSpPr>
        <p:spPr>
          <a:xfrm>
            <a:off x="6960098" y="3493609"/>
            <a:ext cx="2065866" cy="64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DF8E73-F1C2-1238-62C1-FFC79D58F4C6}"/>
              </a:ext>
            </a:extLst>
          </p:cNvPr>
          <p:cNvSpPr/>
          <p:nvPr/>
        </p:nvSpPr>
        <p:spPr>
          <a:xfrm>
            <a:off x="4834466" y="3654475"/>
            <a:ext cx="2125632" cy="324857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C75D2-5B61-515A-6639-5F3CA3C6863F}"/>
              </a:ext>
            </a:extLst>
          </p:cNvPr>
          <p:cNvSpPr txBox="1"/>
          <p:nvPr/>
        </p:nvSpPr>
        <p:spPr>
          <a:xfrm>
            <a:off x="5334996" y="3389376"/>
            <a:ext cx="1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7734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B36C4-9EFD-6FDA-5379-0953376635D4}"/>
              </a:ext>
            </a:extLst>
          </p:cNvPr>
          <p:cNvSpPr txBox="1"/>
          <p:nvPr/>
        </p:nvSpPr>
        <p:spPr>
          <a:xfrm>
            <a:off x="1627322" y="892302"/>
            <a:ext cx="7218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Type Casting Examples: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4E99A-05AC-8450-7CB4-E65ABDF83E81}"/>
              </a:ext>
            </a:extLst>
          </p:cNvPr>
          <p:cNvSpPr txBox="1"/>
          <p:nvPr/>
        </p:nvSpPr>
        <p:spPr>
          <a:xfrm>
            <a:off x="1627322" y="1818018"/>
            <a:ext cx="769558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/>
              </a:rPr>
              <a:t>// create double type variable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>
                <a:effectLst/>
              </a:rPr>
              <a:t>double</a:t>
            </a:r>
            <a:r>
              <a:rPr lang="en-US" sz="2500" dirty="0"/>
              <a:t> num = </a:t>
            </a:r>
            <a:r>
              <a:rPr lang="en-US" sz="2500" dirty="0">
                <a:effectLst/>
              </a:rPr>
              <a:t>10.99</a:t>
            </a:r>
            <a:r>
              <a:rPr lang="en-US" sz="2500" dirty="0"/>
              <a:t>;</a:t>
            </a:r>
          </a:p>
          <a:p>
            <a:r>
              <a:rPr lang="en-US" sz="2500" dirty="0" err="1"/>
              <a:t>System.out.println</a:t>
            </a:r>
            <a:r>
              <a:rPr lang="en-US" sz="2500" dirty="0"/>
              <a:t>(</a:t>
            </a:r>
            <a:r>
              <a:rPr lang="en-US" sz="2500" dirty="0">
                <a:effectLst/>
              </a:rPr>
              <a:t>"The double value: "</a:t>
            </a:r>
            <a:r>
              <a:rPr lang="en-US" sz="2500" dirty="0"/>
              <a:t> + num); </a:t>
            </a:r>
          </a:p>
          <a:p>
            <a:endParaRPr lang="en-US" sz="2500" dirty="0"/>
          </a:p>
          <a:p>
            <a:r>
              <a:rPr lang="en-US" sz="2500" dirty="0">
                <a:effectLst/>
              </a:rPr>
              <a:t>// convert into int type</a:t>
            </a:r>
            <a:r>
              <a:rPr lang="en-US" sz="2500" dirty="0"/>
              <a:t> </a:t>
            </a:r>
            <a:r>
              <a:rPr lang="en-US" sz="2500" dirty="0">
                <a:effectLst/>
              </a:rPr>
              <a:t>int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/>
              <a:t>int data = (</a:t>
            </a:r>
            <a:r>
              <a:rPr lang="en-US" sz="2500" dirty="0">
                <a:effectLst/>
              </a:rPr>
              <a:t>int</a:t>
            </a:r>
            <a:r>
              <a:rPr lang="en-US" sz="2500" dirty="0"/>
              <a:t>)num; </a:t>
            </a:r>
          </a:p>
          <a:p>
            <a:r>
              <a:rPr lang="en-US" sz="2500" dirty="0" err="1"/>
              <a:t>System.out.println</a:t>
            </a:r>
            <a:r>
              <a:rPr lang="en-US" sz="2500" dirty="0"/>
              <a:t>(</a:t>
            </a:r>
            <a:r>
              <a:rPr lang="en-US" sz="2500" dirty="0">
                <a:effectLst/>
              </a:rPr>
              <a:t>"The integer value: "</a:t>
            </a:r>
            <a:r>
              <a:rPr lang="en-US" sz="2500" dirty="0"/>
              <a:t> + data);</a:t>
            </a:r>
          </a:p>
        </p:txBody>
      </p:sp>
    </p:spTree>
    <p:extLst>
      <p:ext uri="{BB962C8B-B14F-4D97-AF65-F5344CB8AC3E}">
        <p14:creationId xmlns:p14="http://schemas.microsoft.com/office/powerpoint/2010/main" val="258676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B36C4-9EFD-6FDA-5379-0953376635D4}"/>
              </a:ext>
            </a:extLst>
          </p:cNvPr>
          <p:cNvSpPr txBox="1"/>
          <p:nvPr/>
        </p:nvSpPr>
        <p:spPr>
          <a:xfrm>
            <a:off x="1627322" y="892302"/>
            <a:ext cx="7218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Type Casting Examples: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4E99A-05AC-8450-7CB4-E65ABDF83E81}"/>
              </a:ext>
            </a:extLst>
          </p:cNvPr>
          <p:cNvSpPr txBox="1"/>
          <p:nvPr/>
        </p:nvSpPr>
        <p:spPr>
          <a:xfrm>
            <a:off x="1627322" y="1687353"/>
            <a:ext cx="769558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/>
              </a:rPr>
              <a:t>// create int type variable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>
                <a:effectLst/>
              </a:rPr>
              <a:t>int</a:t>
            </a:r>
            <a:r>
              <a:rPr lang="en-US" sz="2500" dirty="0"/>
              <a:t> num = </a:t>
            </a:r>
            <a:r>
              <a:rPr lang="en-US" sz="2500" dirty="0">
                <a:effectLst/>
              </a:rPr>
              <a:t>10</a:t>
            </a:r>
            <a:r>
              <a:rPr lang="en-US" sz="2500" dirty="0"/>
              <a:t>; </a:t>
            </a:r>
          </a:p>
          <a:p>
            <a:r>
              <a:rPr lang="en-US" sz="2500" dirty="0" err="1"/>
              <a:t>System.out.println</a:t>
            </a:r>
            <a:r>
              <a:rPr lang="en-US" sz="2500" dirty="0"/>
              <a:t>(</a:t>
            </a:r>
            <a:r>
              <a:rPr lang="en-US" sz="2500" dirty="0">
                <a:effectLst/>
              </a:rPr>
              <a:t>"The integer value is: "</a:t>
            </a:r>
            <a:r>
              <a:rPr lang="en-US" sz="2500" dirty="0"/>
              <a:t> + num); </a:t>
            </a:r>
          </a:p>
          <a:p>
            <a:endParaRPr lang="en-US" sz="2500" dirty="0">
              <a:effectLst/>
            </a:endParaRPr>
          </a:p>
          <a:p>
            <a:r>
              <a:rPr lang="en-US" sz="2500" dirty="0">
                <a:effectLst/>
              </a:rPr>
              <a:t>// converts int to string type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/>
              <a:t>String data = </a:t>
            </a:r>
            <a:r>
              <a:rPr lang="en-US" sz="2500" dirty="0" err="1"/>
              <a:t>String.valueOf</a:t>
            </a:r>
            <a:r>
              <a:rPr lang="en-US" sz="2500" dirty="0"/>
              <a:t>(num); </a:t>
            </a:r>
            <a:r>
              <a:rPr lang="en-US" sz="2500" dirty="0" err="1"/>
              <a:t>System.out.println</a:t>
            </a:r>
            <a:r>
              <a:rPr lang="en-US" sz="2500" dirty="0"/>
              <a:t>(</a:t>
            </a:r>
            <a:r>
              <a:rPr lang="en-US" sz="2500" dirty="0">
                <a:effectLst/>
              </a:rPr>
              <a:t>"The string value is: "</a:t>
            </a:r>
            <a:r>
              <a:rPr lang="en-US" sz="2500" dirty="0"/>
              <a:t> + data);</a:t>
            </a:r>
          </a:p>
        </p:txBody>
      </p:sp>
    </p:spTree>
    <p:extLst>
      <p:ext uri="{BB962C8B-B14F-4D97-AF65-F5344CB8AC3E}">
        <p14:creationId xmlns:p14="http://schemas.microsoft.com/office/powerpoint/2010/main" val="230658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B36C4-9EFD-6FDA-5379-0953376635D4}"/>
              </a:ext>
            </a:extLst>
          </p:cNvPr>
          <p:cNvSpPr txBox="1"/>
          <p:nvPr/>
        </p:nvSpPr>
        <p:spPr>
          <a:xfrm>
            <a:off x="1627322" y="892302"/>
            <a:ext cx="7218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Type Casting Examples: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4E99A-05AC-8450-7CB4-E65ABDF83E81}"/>
              </a:ext>
            </a:extLst>
          </p:cNvPr>
          <p:cNvSpPr txBox="1"/>
          <p:nvPr/>
        </p:nvSpPr>
        <p:spPr>
          <a:xfrm>
            <a:off x="1627322" y="1687353"/>
            <a:ext cx="769558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/>
              </a:rPr>
              <a:t>// create string type variable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/>
              <a:t>String data = </a:t>
            </a:r>
            <a:r>
              <a:rPr lang="en-US" sz="2500" dirty="0">
                <a:effectLst/>
              </a:rPr>
              <a:t>"10"</a:t>
            </a:r>
            <a:r>
              <a:rPr lang="en-US" sz="2500" dirty="0"/>
              <a:t>; </a:t>
            </a:r>
          </a:p>
          <a:p>
            <a:r>
              <a:rPr lang="en-US" sz="2500" dirty="0" err="1"/>
              <a:t>System.out.println</a:t>
            </a:r>
            <a:r>
              <a:rPr lang="en-US" sz="2500" dirty="0"/>
              <a:t>(</a:t>
            </a:r>
            <a:r>
              <a:rPr lang="en-US" sz="2500" dirty="0">
                <a:effectLst/>
              </a:rPr>
              <a:t>"The string value is: "</a:t>
            </a:r>
            <a:r>
              <a:rPr lang="en-US" sz="2500" dirty="0"/>
              <a:t> + data); </a:t>
            </a:r>
          </a:p>
          <a:p>
            <a:endParaRPr lang="en-US" sz="2500" dirty="0">
              <a:effectLst/>
            </a:endParaRPr>
          </a:p>
          <a:p>
            <a:r>
              <a:rPr lang="en-US" sz="2500" dirty="0">
                <a:effectLst/>
              </a:rPr>
              <a:t>// convert string variable to int</a:t>
            </a:r>
            <a:r>
              <a:rPr lang="en-US" sz="2500" dirty="0"/>
              <a:t> </a:t>
            </a:r>
          </a:p>
          <a:p>
            <a:endParaRPr lang="en-US" sz="2500" dirty="0">
              <a:effectLst/>
            </a:endParaRPr>
          </a:p>
          <a:p>
            <a:r>
              <a:rPr lang="en-US" sz="2500" dirty="0">
                <a:effectLst/>
              </a:rPr>
              <a:t>int</a:t>
            </a:r>
            <a:r>
              <a:rPr lang="en-US" sz="2500" dirty="0"/>
              <a:t> num = </a:t>
            </a:r>
            <a:r>
              <a:rPr lang="en-US" sz="2500" dirty="0" err="1"/>
              <a:t>Integer.parseInt</a:t>
            </a:r>
            <a:r>
              <a:rPr lang="en-US" sz="2500" dirty="0"/>
              <a:t>(data); </a:t>
            </a:r>
            <a:r>
              <a:rPr lang="en-US" sz="2500" dirty="0" err="1"/>
              <a:t>System.out.println</a:t>
            </a:r>
            <a:r>
              <a:rPr lang="en-US" sz="2500" dirty="0"/>
              <a:t>(</a:t>
            </a:r>
            <a:r>
              <a:rPr lang="en-US" sz="2500" dirty="0">
                <a:effectLst/>
              </a:rPr>
              <a:t>"The integer value is: "</a:t>
            </a:r>
            <a:r>
              <a:rPr lang="en-US" sz="2500" dirty="0"/>
              <a:t> + num);</a:t>
            </a:r>
          </a:p>
        </p:txBody>
      </p:sp>
    </p:spTree>
    <p:extLst>
      <p:ext uri="{BB962C8B-B14F-4D97-AF65-F5344CB8AC3E}">
        <p14:creationId xmlns:p14="http://schemas.microsoft.com/office/powerpoint/2010/main" val="40771247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9869</TotalTime>
  <Words>1277</Words>
  <Application>Microsoft Macintosh PowerPoint</Application>
  <PresentationFormat>Widescreen</PresentationFormat>
  <Paragraphs>292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Franklin Gothic Book</vt:lpstr>
      <vt:lpstr>Helvetica Neue</vt:lpstr>
      <vt:lpstr>Verdana</vt:lpstr>
      <vt:lpstr>Crop</vt:lpstr>
      <vt:lpstr>Core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m55</dc:creator>
  <cp:lastModifiedBy>m55</cp:lastModifiedBy>
  <cp:revision>73</cp:revision>
  <dcterms:created xsi:type="dcterms:W3CDTF">2022-12-07T01:24:59Z</dcterms:created>
  <dcterms:modified xsi:type="dcterms:W3CDTF">2022-12-21T01:01:57Z</dcterms:modified>
</cp:coreProperties>
</file>