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sldIdLst>
    <p:sldId id="256" r:id="rId2"/>
    <p:sldId id="279" r:id="rId3"/>
    <p:sldId id="291" r:id="rId4"/>
    <p:sldId id="281" r:id="rId5"/>
    <p:sldId id="283" r:id="rId6"/>
    <p:sldId id="280" r:id="rId7"/>
    <p:sldId id="293" r:id="rId8"/>
    <p:sldId id="294" r:id="rId9"/>
    <p:sldId id="295" r:id="rId10"/>
    <p:sldId id="29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78788"/>
  </p:normalViewPr>
  <p:slideViewPr>
    <p:cSldViewPr snapToGrid="0">
      <p:cViewPr varScale="1">
        <p:scale>
          <a:sx n="74" d="100"/>
          <a:sy n="74" d="100"/>
        </p:scale>
        <p:origin x="1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C33EDA-F447-5A4A-AB11-3A9E31091D9E}" type="datetimeFigureOut">
              <a:rPr lang="en-US" smtClean="0"/>
              <a:t>5/9/23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989867-6E32-964C-B0E1-5B1F81F43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1528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Error: not recoverable – will be permanent failure </a:t>
            </a:r>
          </a:p>
          <a:p>
            <a:endParaRPr lang="en-US" dirty="0"/>
          </a:p>
          <a:p>
            <a:r>
              <a:rPr lang="en-US" dirty="0"/>
              <a:t>Checked Exception: You must specify how to handle it or throw it. Otherwise, the compile will fail</a:t>
            </a:r>
          </a:p>
          <a:p>
            <a:endParaRPr lang="en-US" dirty="0"/>
          </a:p>
          <a:p>
            <a:r>
              <a:rPr lang="en-US" dirty="0"/>
              <a:t>Unchecked Exception: not necessary to specify how to handle/throw it. The compile will work, but it will fail during the </a:t>
            </a:r>
            <a:r>
              <a:rPr lang="en-US"/>
              <a:t>code execution.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989867-6E32-964C-B0E1-5B1F81F431C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1330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5/9/23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5/9/23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5/9/23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5/9/23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5/9/23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5/9/23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FFCAA-6E3C-87A5-E788-4A5CA22B52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Core Java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DF2691-5DB5-53FE-1A29-85DA715418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26088" y="4598506"/>
            <a:ext cx="4399722" cy="61629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Pilot </a:t>
            </a:r>
          </a:p>
          <a:p>
            <a:r>
              <a:rPr lang="en-US" dirty="0"/>
              <a:t>Anna</a:t>
            </a:r>
          </a:p>
        </p:txBody>
      </p:sp>
    </p:spTree>
    <p:extLst>
      <p:ext uri="{BB962C8B-B14F-4D97-AF65-F5344CB8AC3E}">
        <p14:creationId xmlns:p14="http://schemas.microsoft.com/office/powerpoint/2010/main" val="10565096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B3D0689-40B0-FAA9-5A5E-4F1B84AF03CE}"/>
              </a:ext>
            </a:extLst>
          </p:cNvPr>
          <p:cNvSpPr txBox="1"/>
          <p:nvPr/>
        </p:nvSpPr>
        <p:spPr>
          <a:xfrm>
            <a:off x="2584174" y="954157"/>
            <a:ext cx="70104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5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r>
              <a:rPr lang="en-US" sz="25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Homework 2 (Recursion)</a:t>
            </a:r>
          </a:p>
          <a:p>
            <a:endParaRPr lang="en-US" sz="25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endParaRPr lang="en-US" sz="25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endParaRPr lang="en-US" sz="25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endParaRPr lang="en-US" sz="25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endParaRPr lang="en-US" sz="25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r>
              <a:rPr lang="en-US" sz="25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Check Homework 1 </a:t>
            </a:r>
          </a:p>
        </p:txBody>
      </p:sp>
    </p:spTree>
    <p:extLst>
      <p:ext uri="{BB962C8B-B14F-4D97-AF65-F5344CB8AC3E}">
        <p14:creationId xmlns:p14="http://schemas.microsoft.com/office/powerpoint/2010/main" val="297291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C9333C-FA52-DD58-4985-5160BDAA6249}"/>
              </a:ext>
            </a:extLst>
          </p:cNvPr>
          <p:cNvSpPr txBox="1"/>
          <p:nvPr/>
        </p:nvSpPr>
        <p:spPr>
          <a:xfrm>
            <a:off x="1906291" y="856000"/>
            <a:ext cx="7160217" cy="4324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effectLst/>
                <a:latin typeface="Helvetica Neue" panose="02000503000000020004" pitchFamily="2" charset="0"/>
              </a:rPr>
              <a:t>Build a String </a:t>
            </a:r>
          </a:p>
          <a:p>
            <a:endParaRPr lang="en-US" sz="2500" dirty="0">
              <a:latin typeface="Helvetica Neue" panose="02000503000000020004" pitchFamily="2" charset="0"/>
            </a:endParaRPr>
          </a:p>
          <a:p>
            <a:endParaRPr lang="en-US" sz="2500" dirty="0">
              <a:latin typeface="Helvetica Neue" panose="0200050300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500" dirty="0">
                <a:effectLst/>
                <a:latin typeface="Helvetica Neue" panose="02000503000000020004" pitchFamily="2" charset="0"/>
              </a:rPr>
              <a:t>String1 + String2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500" dirty="0">
                <a:effectLst/>
                <a:latin typeface="Helvetica Neue" panose="02000503000000020004" pitchFamily="2" charset="0"/>
              </a:rPr>
              <a:t>String builder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500" dirty="0">
                <a:latin typeface="Helvetica Neue" panose="02000503000000020004" pitchFamily="2" charset="0"/>
              </a:rPr>
              <a:t>String </a:t>
            </a:r>
            <a:r>
              <a:rPr lang="en-US" sz="2500" dirty="0">
                <a:effectLst/>
                <a:latin typeface="Helvetica Neue" panose="02000503000000020004" pitchFamily="2" charset="0"/>
              </a:rPr>
              <a:t>Buffer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500" dirty="0">
              <a:latin typeface="Helvetica Neue" panose="02000503000000020004" pitchFamily="2" charset="0"/>
            </a:endParaRPr>
          </a:p>
          <a:p>
            <a:endParaRPr lang="en-US" sz="2500" dirty="0">
              <a:effectLst/>
              <a:latin typeface="Helvetica Neue" panose="0200050300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500" dirty="0">
              <a:latin typeface="Helvetica Neue" panose="02000503000000020004" pitchFamily="2" charset="0"/>
            </a:endParaRPr>
          </a:p>
          <a:p>
            <a:r>
              <a:rPr lang="en-US" sz="2500" dirty="0">
                <a:effectLst/>
                <a:latin typeface="Helvetica Neue" panose="02000503000000020004" pitchFamily="2" charset="0"/>
              </a:rPr>
              <a:t>What’s the difference?</a:t>
            </a:r>
          </a:p>
          <a:p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4011707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D18159-ED76-F7EF-7D3F-64A64AD9C452}"/>
              </a:ext>
            </a:extLst>
          </p:cNvPr>
          <p:cNvSpPr txBox="1"/>
          <p:nvPr/>
        </p:nvSpPr>
        <p:spPr>
          <a:xfrm>
            <a:off x="1590259" y="1219199"/>
            <a:ext cx="9409045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500" b="0" i="0" dirty="0" err="1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StringBuffer</a:t>
            </a:r>
            <a:r>
              <a:rPr lang="en-US" sz="2500" b="0" i="0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is thread-safe and synchronized whereas StringBuilder is not.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500" b="0" i="0" dirty="0"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500" b="0" i="0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StringBuilder is faster than </a:t>
            </a:r>
            <a:r>
              <a:rPr lang="en-US" sz="2500" b="0" i="0" dirty="0" err="1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StringBuffer</a:t>
            </a:r>
            <a:r>
              <a:rPr lang="en-US" sz="2500" b="0" i="0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500" b="0" i="0" dirty="0"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500" b="0" i="0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String concatenation operator (+) internally uses </a:t>
            </a:r>
            <a:r>
              <a:rPr lang="en-US" sz="2500" b="0" i="0" dirty="0" err="1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StringBuffer</a:t>
            </a:r>
            <a:r>
              <a:rPr lang="en-US" sz="2500" b="0" i="0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or StringBuilder class.</a:t>
            </a:r>
            <a:endParaRPr lang="en-US" sz="25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7330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B0BD721-BB70-1E7A-2FEC-CBB09E6939A9}"/>
              </a:ext>
            </a:extLst>
          </p:cNvPr>
          <p:cNvSpPr txBox="1"/>
          <p:nvPr/>
        </p:nvSpPr>
        <p:spPr>
          <a:xfrm>
            <a:off x="1378225" y="800462"/>
            <a:ext cx="10416209" cy="5093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effectLst/>
                <a:latin typeface="Helvetica Neue" panose="02000503000000020004" pitchFamily="2" charset="0"/>
              </a:rPr>
              <a:t>Abstract class vs class</a:t>
            </a:r>
          </a:p>
          <a:p>
            <a:endParaRPr lang="en-US" sz="2500" dirty="0">
              <a:effectLst/>
              <a:latin typeface="Helvetica Neue" panose="0200050300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500" dirty="0">
                <a:effectLst/>
                <a:latin typeface="Helvetica Neue" panose="02000503000000020004" pitchFamily="2" charset="0"/>
              </a:rPr>
              <a:t>has the </a:t>
            </a:r>
            <a:r>
              <a:rPr lang="en-US" sz="2500" b="1" dirty="0">
                <a:effectLst/>
                <a:latin typeface="Helvetica Neue" panose="02000503000000020004" pitchFamily="2" charset="0"/>
              </a:rPr>
              <a:t>abstract</a:t>
            </a:r>
            <a:r>
              <a:rPr lang="en-US" sz="2500" dirty="0">
                <a:effectLst/>
                <a:latin typeface="Helvetica Neue" panose="02000503000000020004" pitchFamily="2" charset="0"/>
              </a:rPr>
              <a:t> keyword in its declaration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500" dirty="0">
              <a:effectLst/>
              <a:latin typeface="Helvetica Neue" panose="0200050300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500" dirty="0">
                <a:effectLst/>
                <a:latin typeface="Helvetica Neue" panose="02000503000000020004" pitchFamily="2" charset="0"/>
              </a:rPr>
              <a:t>Abstract classes usually have </a:t>
            </a:r>
            <a:r>
              <a:rPr lang="en-US" sz="2500" b="1" dirty="0">
                <a:effectLst/>
                <a:latin typeface="Helvetica Neue" panose="02000503000000020004" pitchFamily="2" charset="0"/>
              </a:rPr>
              <a:t>at least one </a:t>
            </a:r>
            <a:r>
              <a:rPr lang="en-US" sz="2500" dirty="0">
                <a:effectLst/>
                <a:latin typeface="Helvetica Neue" panose="02000503000000020004" pitchFamily="2" charset="0"/>
              </a:rPr>
              <a:t>abstract method. , i.e., methods without a body. It can have multiple concrete methods.</a:t>
            </a:r>
          </a:p>
          <a:p>
            <a:endParaRPr lang="en-US" sz="2500" dirty="0">
              <a:effectLst/>
              <a:latin typeface="Helvetica Neue" panose="0200050300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500" dirty="0">
                <a:effectLst/>
                <a:latin typeface="Helvetica Neue" panose="02000503000000020004" pitchFamily="2" charset="0"/>
              </a:rPr>
              <a:t>Abstract classes allow you to create blueprints for concrete classes. But the inheriting class should implement the abstract method.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500" dirty="0">
              <a:effectLst/>
              <a:latin typeface="Helvetica Neue" panose="0200050300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500" dirty="0">
                <a:effectLst/>
                <a:latin typeface="Helvetica Neue" panose="02000503000000020004" pitchFamily="2" charset="0"/>
              </a:rPr>
              <a:t>Abstract classes cannot be instantiated.</a:t>
            </a:r>
          </a:p>
          <a:p>
            <a:endParaRPr lang="en-US" sz="2500" dirty="0">
              <a:effectLst/>
              <a:latin typeface="Helvetica Neue" panose="0200050300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500" dirty="0">
                <a:latin typeface="Helvetica Neue" panose="02000503000000020004" pitchFamily="2" charset="0"/>
              </a:rPr>
              <a:t>Example: Electronic Device</a:t>
            </a:r>
            <a:endParaRPr lang="en-US" sz="2500" dirty="0">
              <a:effectLst/>
              <a:latin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4218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A02B3C0-D265-FABC-4B55-92272A418D3A}"/>
              </a:ext>
            </a:extLst>
          </p:cNvPr>
          <p:cNvSpPr txBox="1"/>
          <p:nvPr/>
        </p:nvSpPr>
        <p:spPr>
          <a:xfrm>
            <a:off x="2107096" y="702365"/>
            <a:ext cx="7540487" cy="4324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Interface</a:t>
            </a:r>
          </a:p>
          <a:p>
            <a:endParaRPr lang="en-US" sz="2500" b="1" dirty="0"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500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sz="2500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Interface contains only abstract methods.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500" dirty="0">
              <a:solidFill>
                <a:srgbClr val="333333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500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cannot have non-abstract methods(no body)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5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5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sz="25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implement</a:t>
            </a:r>
            <a:r>
              <a:rPr lang="en-US" sz="25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endParaRPr lang="en-US" sz="2500" dirty="0"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br>
              <a:rPr lang="en-US" sz="2500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</a:br>
            <a:endParaRPr lang="en-US" sz="25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endParaRPr lang="en-US" sz="2500" dirty="0"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r>
              <a:rPr lang="en-US" sz="2500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give an example for interface</a:t>
            </a:r>
          </a:p>
        </p:txBody>
      </p:sp>
    </p:spTree>
    <p:extLst>
      <p:ext uri="{BB962C8B-B14F-4D97-AF65-F5344CB8AC3E}">
        <p14:creationId xmlns:p14="http://schemas.microsoft.com/office/powerpoint/2010/main" val="39691969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0FC4D36-2F26-B435-FC85-5ED936F4FF2B}"/>
              </a:ext>
            </a:extLst>
          </p:cNvPr>
          <p:cNvSpPr txBox="1"/>
          <p:nvPr/>
        </p:nvSpPr>
        <p:spPr>
          <a:xfrm>
            <a:off x="1308954" y="610136"/>
            <a:ext cx="9574092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Exception</a:t>
            </a:r>
            <a:endParaRPr lang="en-US" sz="25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endParaRPr lang="en-US" sz="25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500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What is exception</a:t>
            </a:r>
          </a:p>
          <a:p>
            <a:endParaRPr lang="en-US" sz="25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r>
              <a:rPr lang="en-US" sz="2500" i="0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an unexpected event that occurs while executing the program, that disturbs the normal flow of the code.</a:t>
            </a:r>
          </a:p>
          <a:p>
            <a:endParaRPr lang="en-US" sz="25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5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</a:t>
            </a:r>
            <a:r>
              <a:rPr lang="en-US" sz="2500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hy we need that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500" dirty="0"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r>
              <a:rPr lang="en-US" sz="2500" i="0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it helps maintain the normal, desired flow of the program even when unexpected events occur.</a:t>
            </a:r>
            <a:endParaRPr lang="en-US" sz="2500" dirty="0"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500" dirty="0"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01134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F978999-41BD-E9C9-00CD-485BFDBDCC83}"/>
              </a:ext>
            </a:extLst>
          </p:cNvPr>
          <p:cNvSpPr txBox="1"/>
          <p:nvPr/>
        </p:nvSpPr>
        <p:spPr>
          <a:xfrm>
            <a:off x="1427019" y="900546"/>
            <a:ext cx="7578436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500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try and catch blocks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500" dirty="0"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500" dirty="0"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5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finally – </a:t>
            </a:r>
            <a:r>
              <a:rPr lang="en-US" sz="25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will execute anyway</a:t>
            </a:r>
            <a:endParaRPr lang="en-US" sz="25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endParaRPr lang="en-US" sz="2500" dirty="0"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endParaRPr lang="en-US" sz="2500" dirty="0"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500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What is Throwable - </a:t>
            </a:r>
            <a:r>
              <a:rPr lang="en-US" sz="2500" i="0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is the superclass of all errors and exceptions in the Java language</a:t>
            </a:r>
            <a:endParaRPr lang="en-US" sz="2500" dirty="0"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endParaRPr lang="en-US" sz="25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52841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47DB9AFB-582A-AD5E-8DF5-F950B83E93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7568" y="484910"/>
            <a:ext cx="7772400" cy="5665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6607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6CCA2E9-6B7B-DDEC-FC09-475411AE6DE2}"/>
              </a:ext>
            </a:extLst>
          </p:cNvPr>
          <p:cNvSpPr txBox="1"/>
          <p:nvPr/>
        </p:nvSpPr>
        <p:spPr>
          <a:xfrm>
            <a:off x="1385454" y="803564"/>
            <a:ext cx="9739745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Recursion</a:t>
            </a:r>
          </a:p>
          <a:p>
            <a:endParaRPr lang="en-US" sz="25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r>
              <a:rPr lang="en-US" sz="25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Recursion is the technique of making a function call itself. </a:t>
            </a:r>
          </a:p>
          <a:p>
            <a:endParaRPr lang="en-US" sz="2500" b="0" i="0" dirty="0">
              <a:solidFill>
                <a:srgbClr val="000000"/>
              </a:solidFill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r>
              <a:rPr lang="en-US" sz="25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This technique provides a way to break complicated problems down into simple problems which are easier to solve.</a:t>
            </a:r>
          </a:p>
          <a:p>
            <a:endParaRPr lang="en-US" sz="2500" dirty="0">
              <a:solidFill>
                <a:srgbClr val="000000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endParaRPr lang="en-US" sz="2500" dirty="0">
              <a:solidFill>
                <a:srgbClr val="000000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r>
              <a:rPr lang="en-US" sz="2500" b="1" dirty="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Two step: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Specify the baseline condition</a:t>
            </a:r>
            <a:r>
              <a:rPr lang="zh-CN" altLang="en-US" sz="2500" dirty="0">
                <a:solidFill>
                  <a:srgbClr val="000000"/>
                </a:solidFill>
                <a:latin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altLang="zh-CN" sz="2500" dirty="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-</a:t>
            </a:r>
            <a:r>
              <a:rPr lang="zh-CN" altLang="en-US" sz="2500" dirty="0">
                <a:solidFill>
                  <a:srgbClr val="000000"/>
                </a:solidFill>
                <a:latin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sz="2500" dirty="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stack overflow for infinite loop</a:t>
            </a:r>
          </a:p>
          <a:p>
            <a:endParaRPr lang="en-US" sz="2500" dirty="0">
              <a:solidFill>
                <a:srgbClr val="000000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Pass it into the next round </a:t>
            </a:r>
            <a:endParaRPr lang="en-US" sz="25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3565274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9657</TotalTime>
  <Words>324</Words>
  <Application>Microsoft Macintosh PowerPoint</Application>
  <PresentationFormat>Widescreen</PresentationFormat>
  <Paragraphs>80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Franklin Gothic Book</vt:lpstr>
      <vt:lpstr>Helvetica Neue</vt:lpstr>
      <vt:lpstr>Crop</vt:lpstr>
      <vt:lpstr>Core Java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Core Java</dc:title>
  <dc:creator>m55</dc:creator>
  <cp:lastModifiedBy>m55</cp:lastModifiedBy>
  <cp:revision>27</cp:revision>
  <dcterms:created xsi:type="dcterms:W3CDTF">2022-12-07T02:09:20Z</dcterms:created>
  <dcterms:modified xsi:type="dcterms:W3CDTF">2023-05-10T03:13:31Z</dcterms:modified>
</cp:coreProperties>
</file>