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20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021"/>
  </p:normalViewPr>
  <p:slideViewPr>
    <p:cSldViewPr snapToGrid="0">
      <p:cViewPr varScale="1">
        <p:scale>
          <a:sx n="76" d="100"/>
          <a:sy n="76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D041D-867A-4C46-A742-E151658243DF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E1A0-9D61-0C41-A643-40E1A18D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7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6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57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6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0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Class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E1A0-9D61-0C41-A643-40E1A18D1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41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32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7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3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51EC-BF2E-3146-9830-2D169DDB06B6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514600-DC4C-5F42-B7B6-38B617399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join-set-1-inner-left-right-and-full-joi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mysql/mysql-connector-java/8.0.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6DD6-CE58-4600-54ED-CDE2A831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15067"/>
            <a:ext cx="8915399" cy="1678581"/>
          </a:xfrm>
        </p:spPr>
        <p:txBody>
          <a:bodyPr/>
          <a:lstStyle/>
          <a:p>
            <a:r>
              <a:rPr lang="en-US" dirty="0"/>
              <a:t>Spring Boot -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F5D6-2590-D004-77A3-E02AB528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997512"/>
            <a:ext cx="8915399" cy="1126283"/>
          </a:xfrm>
        </p:spPr>
        <p:txBody>
          <a:bodyPr/>
          <a:lstStyle/>
          <a:p>
            <a:r>
              <a:rPr lang="en-US" dirty="0"/>
              <a:t>Anna </a:t>
            </a:r>
          </a:p>
          <a:p>
            <a:r>
              <a:rPr lang="en-US" dirty="0"/>
              <a:t>Pilot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0554-E83F-78AD-55EA-6474A4E0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479" y="829733"/>
            <a:ext cx="8915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Fetch Type: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Eager Loading is a design pattern in which data initialization occurs on the spot.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fetch immediately</a:t>
            </a:r>
            <a:endParaRPr lang="en-US" sz="2000" i="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i="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Lazy Loading is a design pattern that we use to defer initialization of an object as long as it's possible. (by default)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fetch when 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needed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2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96C4-D315-BCEA-B274-38BC1DB4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612" y="778189"/>
            <a:ext cx="8915400" cy="5064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Join Type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inner_join</a:t>
            </a:r>
            <a:b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left_join</a:t>
            </a:r>
            <a:b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right_join</a:t>
            </a: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Reference: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https://www.geeksforgeeks.org/sql-join-set-1-inner-left-right-and-full-joins/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3F70-62FA-38B4-6EC5-57E27D96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746" y="88053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Potential Issue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Might cause Infinite loop since we map on both side 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JsonIgnore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override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toString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19740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36A7-8EE3-E00C-355D-7915B44B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812" y="321733"/>
            <a:ext cx="9755188" cy="5350933"/>
          </a:xfrm>
        </p:spPr>
        <p:txBody>
          <a:bodyPr>
            <a:noAutofit/>
          </a:bodyPr>
          <a:lstStyle/>
          <a:p>
            <a:r>
              <a:rPr lang="en-US" b="1" dirty="0"/>
              <a:t>Demo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Homework</a:t>
            </a:r>
          </a:p>
          <a:p>
            <a:pPr lvl="1"/>
            <a:r>
              <a:rPr lang="en-US" sz="1800" dirty="0"/>
              <a:t>Complete the project with Teacher entity and use student – teacher M:N Mapping and setting the proper cascade</a:t>
            </a:r>
          </a:p>
          <a:p>
            <a:pPr lvl="1"/>
            <a:r>
              <a:rPr lang="en-US" sz="1800" dirty="0"/>
              <a:t>Complete the regular teacher controller and using JPA repository</a:t>
            </a:r>
          </a:p>
          <a:p>
            <a:pPr lvl="1"/>
            <a:r>
              <a:rPr lang="en-US" sz="1800" dirty="0"/>
              <a:t>Complete the functionality of </a:t>
            </a:r>
            <a:r>
              <a:rPr lang="en-US" sz="1800" dirty="0" err="1"/>
              <a:t>SignUpController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Goal:</a:t>
            </a:r>
            <a:endParaRPr lang="en-US" sz="1800" dirty="0"/>
          </a:p>
          <a:p>
            <a:pPr lvl="1"/>
            <a:r>
              <a:rPr lang="en-US" sz="1800" dirty="0"/>
              <a:t>Create a teacher Anna, save it in Database Teacher table</a:t>
            </a:r>
          </a:p>
          <a:p>
            <a:pPr lvl="1"/>
            <a:r>
              <a:rPr lang="en-US" sz="1800" dirty="0"/>
              <a:t>Create a teacher Andy, save it in Database Teacher table</a:t>
            </a:r>
          </a:p>
          <a:p>
            <a:pPr lvl="1"/>
            <a:r>
              <a:rPr lang="en-US" sz="1800" dirty="0"/>
              <a:t>Create a student Amy, save it in Database Student table</a:t>
            </a:r>
          </a:p>
          <a:p>
            <a:pPr lvl="1"/>
            <a:r>
              <a:rPr lang="en-US" sz="1800" dirty="0"/>
              <a:t>Build the connection between Amy – Anna, Amy – Andy via M:M mapping</a:t>
            </a:r>
          </a:p>
          <a:p>
            <a:pPr lvl="1"/>
            <a:r>
              <a:rPr lang="en-US" sz="1800" dirty="0"/>
              <a:t>Get student Amy and check the teachers set has Anna and Andy on it</a:t>
            </a:r>
          </a:p>
          <a:p>
            <a:pPr lvl="1"/>
            <a:r>
              <a:rPr lang="en-US" sz="1800" dirty="0"/>
              <a:t>To verify if that works, delete that teacher Anna via teacher controller, and then check that student Amy’s teacher list, it should only have Andy on it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217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ADF8-2B9D-A5F6-45CF-4FCFB8A6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745" y="829732"/>
            <a:ext cx="9281055" cy="57404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Cache: </a:t>
            </a:r>
          </a:p>
          <a:p>
            <a:pPr marL="0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to use cache – improve performance (latency will reduce)</a:t>
            </a:r>
          </a:p>
          <a:p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use cache</a:t>
            </a: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EnableCaching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@Cacheable(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cacheNames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=“student”) in service Get/Create methods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1" indent="0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don't want to populate the cache with values that we don't need often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Caches can grow quite large, quite fast, and we could be holding on to a lot of stale or unused data.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ata sync into cache in the first time, and then if there is more Create/Update/Delete operation happens, the related result will sync to cache as well.</a:t>
            </a:r>
            <a:endParaRPr lang="en-US" sz="22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7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88C3-F977-EC85-A536-F77A7708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612" y="829733"/>
            <a:ext cx="8891588" cy="401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Cache: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CachePut</a:t>
            </a: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CacheEvict</a:t>
            </a: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the cache above is only for demo propose 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will have </a:t>
            </a:r>
            <a:r>
              <a:rPr lang="en-US" sz="2000" u="sng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multiple instances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sharing the same cache through the same platform -&gt; we need to use some cache dependency, like </a:t>
            </a:r>
            <a:r>
              <a:rPr lang="en-US" sz="2000" b="1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Redis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6EEB-0135-EB19-DF21-7C50380B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079" y="778933"/>
            <a:ext cx="8915400" cy="4995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 Handler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we handle exceptions in </a:t>
            </a:r>
            <a:r>
              <a:rPr lang="en-US" sz="2000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SpringBoot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</a:t>
            </a:r>
            <a:r>
              <a:rPr lang="en-US" sz="2000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RestControllerAdvice</a:t>
            </a: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controller class.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customize the handled exception and give different error code.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</a:t>
            </a:r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TTL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Time-to-live (TTL) is </a:t>
            </a:r>
            <a:r>
              <a:rPr lang="en-US" sz="2000" i="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value for the period of time that a packet, or data, should exist on a computer or network before being discarded.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6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FEF1-11BA-5399-EE12-F8052D97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946" y="795866"/>
            <a:ext cx="8915400" cy="4929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AOP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AOP: Aspect Oriented Programming based on dynamic proxy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 and 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ExceptionHandler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above are two examples of AOP</a:t>
            </a:r>
          </a:p>
        </p:txBody>
      </p:sp>
    </p:spTree>
    <p:extLst>
      <p:ext uri="{BB962C8B-B14F-4D97-AF65-F5344CB8AC3E}">
        <p14:creationId xmlns:p14="http://schemas.microsoft.com/office/powerpoint/2010/main" val="121460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5F4A-5E51-ABCD-F610-832F6DE2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679" y="8128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Homework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(Optional)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Best Practice is to 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cache(CRUD Operations) and test if that works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exception handler, returns different exception for your project.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3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8E31-982B-E970-2AC6-EF912C5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79829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Setting up MySQL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46F7-6B4F-6A8A-8764-058B80D0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Download and install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new user for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springBoot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project and give it Admin access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 the server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new Schema(project) and setting up tables</a:t>
            </a:r>
          </a:p>
        </p:txBody>
      </p:sp>
    </p:spTree>
    <p:extLst>
      <p:ext uri="{BB962C8B-B14F-4D97-AF65-F5344CB8AC3E}">
        <p14:creationId xmlns:p14="http://schemas.microsoft.com/office/powerpoint/2010/main" val="263571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DE9C-EE3A-DE3E-61CF-21D0C1A4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06" y="721977"/>
            <a:ext cx="9350328" cy="5052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Steps to implement</a:t>
            </a:r>
          </a:p>
          <a:p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dependency in pom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spring-boot-starter-data-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mysql-connector-java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https://mvnrepository.com/artifact/mysql/mysql-connector-java/8.0.29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Configuration</a:t>
            </a:r>
          </a:p>
          <a:p>
            <a:pPr lvl="1"/>
            <a:r>
              <a:rPr lang="en-US" sz="18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`resources -&gt; </a:t>
            </a:r>
            <a:r>
              <a:rPr lang="en-US" sz="18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application.properties</a:t>
            </a:r>
            <a:r>
              <a:rPr lang="en-US" sz="18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` -&gt; we should config the MySQL port 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DE9C-EE3A-DE3E-61CF-21D0C1A4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72" y="411788"/>
            <a:ext cx="8605262" cy="575194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Steps to implement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 Entity and Table in Java code</a:t>
            </a:r>
          </a:p>
          <a:p>
            <a:pPr lvl="1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@Table(name = “</a:t>
            </a:r>
            <a:r>
              <a:rPr lang="en-US" altLang="zh-CN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student”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1"/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@Entity</a:t>
            </a:r>
          </a:p>
          <a:p>
            <a:pPr lvl="1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@Id</a:t>
            </a:r>
          </a:p>
          <a:p>
            <a:pPr lvl="1"/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@Column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(name = “id”)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CrudRepository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all methods </a:t>
            </a:r>
          </a:p>
          <a:p>
            <a:pPr lvl="1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151692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0FAE-73EA-3704-D630-7D74C4AE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346" y="829734"/>
            <a:ext cx="8915400" cy="5266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 Goal and Demo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student using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by Postman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the data updated into Database table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that student by id using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by Postman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Homework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Tried to connect Database on local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 above goals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JpaRespository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replace all CRUD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operations and remove previous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StudentRepository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7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C4E1-4A84-65FD-2322-87754633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346" y="914400"/>
            <a:ext cx="8857721" cy="450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Customize SQL Query in Java Code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method </a:t>
            </a:r>
            <a:r>
              <a:rPr lang="en-US" sz="20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findByName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Student class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Usi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ng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JpaRepository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lvl="1"/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rite the query by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hql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jpql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Write the query using original Database query </a:t>
            </a:r>
          </a:p>
          <a:p>
            <a:pPr marL="457200" lvl="1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Delete Student demo – using Optional</a:t>
            </a:r>
          </a:p>
          <a:p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2A57-B0A1-555F-CC98-A6D4CA54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612" y="863600"/>
            <a:ext cx="9399588" cy="482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 Pagination Call</a:t>
            </a:r>
          </a:p>
          <a:p>
            <a:pPr marL="0" indent="0">
              <a:buNone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Pagination?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202124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Pagination is the process of displaying the data on multiple pages rather than showing them on a single page. </a:t>
            </a:r>
          </a:p>
          <a:p>
            <a:pPr marL="0" indent="0">
              <a:buNone/>
            </a:pPr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implement it?</a:t>
            </a:r>
          </a:p>
          <a:p>
            <a:pPr lvl="1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page and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sizePerPage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20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nextToken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like DynamoDB pagination</a:t>
            </a:r>
          </a:p>
          <a:p>
            <a:pPr lvl="1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HW details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US" sz="20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6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6900-B757-B4D7-A802-53671337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413" y="668866"/>
            <a:ext cx="9518121" cy="5892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Mapping Relations: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1:1 Mapping</a:t>
            </a:r>
          </a:p>
          <a:p>
            <a:pPr marL="0" indent="0">
              <a:buNone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Student and Seat (assume each student only allow one seat in system)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Student(</a:t>
            </a:r>
            <a:r>
              <a:rPr lang="en-US" u="sng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student_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id</a:t>
            </a:r>
            <a:r>
              <a:rPr lang="en-US" dirty="0">
                <a:effectLst/>
                <a:latin typeface="Helvetica Neue" panose="02000503000000020004" pitchFamily="2" charset="0"/>
              </a:rPr>
              <a:t>,</a:t>
            </a:r>
            <a:r>
              <a:rPr lang="en-US" dirty="0">
                <a:latin typeface="Helvetica Neue" panose="02000503000000020004" pitchFamily="2" charset="0"/>
              </a:rPr>
              <a:t> 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seat_id</a:t>
            </a:r>
            <a:r>
              <a:rPr lang="en-US" dirty="0">
                <a:latin typeface="Helvetica Neue" panose="02000503000000020004" pitchFamily="2" charset="0"/>
              </a:rPr>
              <a:t>,</a:t>
            </a:r>
            <a:r>
              <a:rPr lang="en-US" dirty="0">
                <a:effectLst/>
                <a:latin typeface="Helvetica Neue" panose="02000503000000020004" pitchFamily="2" charset="0"/>
              </a:rPr>
              <a:t> name, age, address, …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Seat(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seat_id</a:t>
            </a:r>
            <a:r>
              <a:rPr lang="en-US" dirty="0">
                <a:effectLst/>
                <a:latin typeface="Helvetica Neue" panose="02000503000000020004" pitchFamily="2" charset="0"/>
              </a:rPr>
              <a:t>,</a:t>
            </a:r>
            <a:r>
              <a:rPr lang="en-US" dirty="0"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location)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1:M Mapping</a:t>
            </a:r>
          </a:p>
          <a:p>
            <a:pPr marL="0" indent="0">
              <a:buNone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Student and Card (One student can have multiple credit cards)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Student(</a:t>
            </a:r>
            <a:r>
              <a:rPr lang="en-US" u="sng" dirty="0" err="1">
                <a:highlight>
                  <a:srgbClr val="FFFF0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student_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id</a:t>
            </a:r>
            <a:r>
              <a:rPr lang="en-US" dirty="0">
                <a:effectLst/>
                <a:latin typeface="Helvetica Neue" panose="02000503000000020004" pitchFamily="2" charset="0"/>
              </a:rPr>
              <a:t>, name, age, address, …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Card(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card_id</a:t>
            </a:r>
            <a:r>
              <a:rPr lang="en-US" dirty="0">
                <a:latin typeface="Helvetica Neue" panose="02000503000000020004" pitchFamily="2" charset="0"/>
              </a:rPr>
              <a:t>, </a:t>
            </a:r>
            <a:r>
              <a:rPr lang="en-US" u="sng" dirty="0" err="1">
                <a:highlight>
                  <a:srgbClr val="FFFF00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student_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id</a:t>
            </a:r>
            <a:r>
              <a:rPr lang="en-US" dirty="0">
                <a:effectLst/>
                <a:latin typeface="Helvetica Neue" panose="02000503000000020004" pitchFamily="2" charset="0"/>
              </a:rPr>
              <a:t>, number, name)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M:M Mapping</a:t>
            </a:r>
          </a:p>
          <a:p>
            <a:pPr marL="0" indent="0">
              <a:buNone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Student and teacher (One student can have multiple teachers, One teacher can have many students)</a:t>
            </a: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Student(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student_id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u="sng" dirty="0" err="1">
                <a:effectLst/>
                <a:latin typeface="Helvetica Neue" panose="02000503000000020004" pitchFamily="2" charset="0"/>
              </a:rPr>
              <a:t>card_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id</a:t>
            </a:r>
            <a:r>
              <a:rPr lang="en-US" dirty="0">
                <a:effectLst/>
                <a:latin typeface="Helvetica Neue" panose="02000503000000020004" pitchFamily="2" charset="0"/>
              </a:rPr>
              <a:t>, name, age, address, …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Teacher(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teacher_id</a:t>
            </a:r>
            <a:r>
              <a:rPr lang="en-US" dirty="0">
                <a:effectLst/>
                <a:latin typeface="Helvetica Neue" panose="02000503000000020004" pitchFamily="2" charset="0"/>
              </a:rPr>
              <a:t>, name)</a:t>
            </a:r>
          </a:p>
          <a:p>
            <a:pPr marL="0" indent="0">
              <a:buNone/>
            </a:pPr>
            <a:r>
              <a:rPr lang="en-US" dirty="0" err="1">
                <a:latin typeface="Helvetica Neue" panose="02000503000000020004" pitchFamily="2" charset="0"/>
              </a:rPr>
              <a:t>Student_Teacher_Relation</a:t>
            </a:r>
            <a:r>
              <a:rPr lang="en-US" dirty="0">
                <a:latin typeface="Helvetica Neue" panose="02000503000000020004" pitchFamily="2" charset="0"/>
              </a:rPr>
              <a:t>(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student_id</a:t>
            </a:r>
            <a:r>
              <a:rPr lang="en-US" dirty="0">
                <a:latin typeface="Helvetica Neue" panose="02000503000000020004" pitchFamily="2" charset="0"/>
              </a:rPr>
              <a:t>, </a:t>
            </a:r>
            <a:r>
              <a:rPr lang="en-US" u="sng" dirty="0" err="1"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teacher_id</a:t>
            </a:r>
            <a:r>
              <a:rPr lang="en-US" dirty="0">
                <a:latin typeface="Helvetica Neue" panose="02000503000000020004" pitchFamily="2" charset="0"/>
              </a:rPr>
              <a:t>)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0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2E03-86D7-061E-1799-587AB795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212" y="778933"/>
            <a:ext cx="8915400" cy="5554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i="0" dirty="0">
                <a:solidFill>
                  <a:srgbClr val="232629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Cascade Type</a:t>
            </a:r>
          </a:p>
          <a:p>
            <a:pPr marL="0" indent="0">
              <a:buNone/>
            </a:pPr>
            <a:endParaRPr lang="en-US" sz="2000" b="1" i="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CascadeType.PERSIST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 means that save() or persist() operations cascade to related entities.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CascadeType.MERGE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 means that related entities are merged when the owning entity is merged.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CascadeType.REFRESH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does the same thing for the refresh() operation.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CascadeType.REMOVE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 removes all related entities association with this setting when the owning entity is deleted.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CascadeType.DETACH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detaches all related entities if a “manual detach” occurs.</a:t>
            </a:r>
          </a:p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CascadeType.ALL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cascade type all is shorthand for all of the above cascade operations.</a:t>
            </a:r>
          </a:p>
          <a:p>
            <a:r>
              <a:rPr lang="en-US" sz="2000" dirty="0">
                <a:solidFill>
                  <a:srgbClr val="23262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</a:t>
            </a:r>
            <a:r>
              <a:rPr lang="en-US" sz="2000" b="0" i="0" dirty="0">
                <a:solidFill>
                  <a:srgbClr val="232629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ush();</a:t>
            </a:r>
            <a:endParaRPr lang="en-US" sz="2000" b="0" i="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i="0" dirty="0">
              <a:solidFill>
                <a:srgbClr val="232629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976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{13AFB534-3D31-4947-8DC7-A846219B89A4}tf10001069</Template>
  <TotalTime>7171</TotalTime>
  <Words>1043</Words>
  <Application>Microsoft Macintosh PowerPoint</Application>
  <PresentationFormat>Widescreen</PresentationFormat>
  <Paragraphs>196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Helvetica Neue</vt:lpstr>
      <vt:lpstr>Wingdings 3</vt:lpstr>
      <vt:lpstr>Wisp</vt:lpstr>
      <vt:lpstr>Spring Boot - DataBase</vt:lpstr>
      <vt:lpstr>Setting up MySQL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- DataBase</dc:title>
  <dc:creator>m55</dc:creator>
  <cp:lastModifiedBy>m55</cp:lastModifiedBy>
  <cp:revision>188</cp:revision>
  <dcterms:created xsi:type="dcterms:W3CDTF">2022-12-27T03:48:24Z</dcterms:created>
  <dcterms:modified xsi:type="dcterms:W3CDTF">2023-02-18T21:54:46Z</dcterms:modified>
</cp:coreProperties>
</file>