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078" autoAdjust="0"/>
  </p:normalViewPr>
  <p:slideViewPr>
    <p:cSldViewPr snapToGrid="0">
      <p:cViewPr varScale="1">
        <p:scale>
          <a:sx n="73" d="100"/>
          <a:sy n="73" d="100"/>
        </p:scale>
        <p:origin x="1133" y="245"/>
      </p:cViewPr>
      <p:guideLst/>
    </p:cSldViewPr>
  </p:slideViewPr>
  <p:notesTextViewPr>
    <p:cViewPr>
      <p:scale>
        <a:sx n="1" d="1"/>
        <a:sy n="1" d="1"/>
      </p:scale>
      <p:origin x="0" y="-1181"/>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6AFA0-4945-4AD5-B026-B2F258581175}"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59A1C-3911-4DB1-9A1D-4DF3423E9115}" type="slidenum">
              <a:rPr lang="en-US" smtClean="0"/>
              <a:t>‹#›</a:t>
            </a:fld>
            <a:endParaRPr lang="en-US"/>
          </a:p>
        </p:txBody>
      </p:sp>
    </p:spTree>
    <p:extLst>
      <p:ext uri="{BB962C8B-B14F-4D97-AF65-F5344CB8AC3E}">
        <p14:creationId xmlns:p14="http://schemas.microsoft.com/office/powerpoint/2010/main" val="277028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will need to be included in the paper (just my random thoughts). </a:t>
            </a:r>
          </a:p>
          <a:p>
            <a:endParaRPr lang="en-US" dirty="0"/>
          </a:p>
          <a:p>
            <a:r>
              <a:rPr lang="en-US" dirty="0"/>
              <a:t>PET fabricated using the single-track etch method have a negative surface charge (zeta potential: ~ -4 mV). </a:t>
            </a:r>
          </a:p>
          <a:p>
            <a:endParaRPr lang="en-US" dirty="0"/>
          </a:p>
          <a:p>
            <a:r>
              <a:rPr lang="en-US" dirty="0"/>
              <a:t>The polystyrene particles having a slightly negative zeta potential, translocate through the pore electro-osmotically (might need to reflect this with the current time series). </a:t>
            </a:r>
          </a:p>
          <a:p>
            <a:endParaRPr lang="en-US" dirty="0"/>
          </a:p>
          <a:p>
            <a:r>
              <a:rPr lang="en-US" dirty="0"/>
              <a:t>Bacteria cells (E. Coli &amp; Staph) travel </a:t>
            </a:r>
            <a:r>
              <a:rPr lang="en-US" dirty="0" err="1"/>
              <a:t>electrophoretically</a:t>
            </a:r>
            <a:r>
              <a:rPr lang="en-US" dirty="0"/>
              <a:t> through the pore. </a:t>
            </a:r>
          </a:p>
          <a:p>
            <a:endParaRPr lang="en-US" dirty="0"/>
          </a:p>
          <a:p>
            <a:r>
              <a:rPr lang="en-US" b="0" i="0" dirty="0">
                <a:effectLst/>
                <a:latin typeface="Source Sans Pro" panose="020B0503030403020204" pitchFamily="34" charset="0"/>
              </a:rPr>
              <a:t>In a pore with negative surface charges, electroosmotic flow occurs towards a negatively biased electrode. If the particles are charged, there will also be an electrophoretic force acting on them </a:t>
            </a:r>
            <a:r>
              <a:rPr lang="en-US" b="0" i="1" dirty="0">
                <a:effectLst/>
                <a:latin typeface="Source Sans Pro" panose="020B0503030403020204" pitchFamily="34" charset="0"/>
              </a:rPr>
              <a:t>e.g.</a:t>
            </a:r>
            <a:r>
              <a:rPr lang="en-US" b="0" i="0" dirty="0">
                <a:effectLst/>
                <a:latin typeface="Source Sans Pro" panose="020B0503030403020204" pitchFamily="34" charset="0"/>
              </a:rPr>
              <a:t> electrophoretic force on negatively charged particles will be directed towards a positively biased electrode. With no pressure difference applied, the particles will move in the direction of electrophoresis if their zeta potential is higher than the zeta potential of the pore walls. If the zeta potential of particles is lower than that of the pore walls, the translocation will occur in the direction of electroosmosis </a:t>
            </a:r>
            <a:r>
              <a:rPr lang="en-US" b="0" i="1" dirty="0">
                <a:effectLst/>
                <a:latin typeface="Source Sans Pro" panose="020B0503030403020204" pitchFamily="34" charset="0"/>
              </a:rPr>
              <a:t>i.e.</a:t>
            </a:r>
            <a:r>
              <a:rPr lang="en-US" b="0" i="0" dirty="0">
                <a:effectLst/>
                <a:latin typeface="Source Sans Pro" panose="020B0503030403020204" pitchFamily="34" charset="0"/>
              </a:rPr>
              <a:t> towards a negatively biased electrode.</a:t>
            </a:r>
            <a:endParaRPr lang="en-US" dirty="0"/>
          </a:p>
          <a:p>
            <a:endParaRPr lang="en-US" dirty="0"/>
          </a:p>
          <a:p>
            <a:r>
              <a:rPr lang="en-US" dirty="0"/>
              <a:t>E. Coli has a much more negative zeta potential than the PET pore walls that we measured. This measured zeta potential is also consistent with literature values of the zeta potential and our experimental findings by which, the bacteria travel in the opposite directionality to the polystyrene particles.  </a:t>
            </a:r>
          </a:p>
        </p:txBody>
      </p:sp>
      <p:sp>
        <p:nvSpPr>
          <p:cNvPr id="4" name="Slide Number Placeholder 3"/>
          <p:cNvSpPr>
            <a:spLocks noGrp="1"/>
          </p:cNvSpPr>
          <p:nvPr>
            <p:ph type="sldNum" sz="quarter" idx="5"/>
          </p:nvPr>
        </p:nvSpPr>
        <p:spPr/>
        <p:txBody>
          <a:bodyPr/>
          <a:lstStyle/>
          <a:p>
            <a:fld id="{90659A1C-3911-4DB1-9A1D-4DF3423E9115}" type="slidenum">
              <a:rPr lang="en-US" smtClean="0"/>
              <a:t>1</a:t>
            </a:fld>
            <a:endParaRPr lang="en-US"/>
          </a:p>
        </p:txBody>
      </p:sp>
    </p:spTree>
    <p:extLst>
      <p:ext uri="{BB962C8B-B14F-4D97-AF65-F5344CB8AC3E}">
        <p14:creationId xmlns:p14="http://schemas.microsoft.com/office/powerpoint/2010/main" val="133583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B9AE-1A9B-467E-B90E-B2450BF9C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396F9A-AA2A-41E6-A8ED-5CE5C1BE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1C3012-C1B3-4C28-AF64-E54A1804DC59}"/>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5" name="Footer Placeholder 4">
            <a:extLst>
              <a:ext uri="{FF2B5EF4-FFF2-40B4-BE49-F238E27FC236}">
                <a16:creationId xmlns:a16="http://schemas.microsoft.com/office/drawing/2014/main" id="{A6F6F6FD-6A41-4002-AF8F-FAC887A4C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B221E-390F-49AC-AD3A-D8A4E95F2886}"/>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283875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51D5-F89C-4C5F-9F32-32A6918714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6F1FD-0584-421C-BE72-EF94B7DA2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7425A-CD71-4E86-A580-8F317CF7E3C7}"/>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5" name="Footer Placeholder 4">
            <a:extLst>
              <a:ext uri="{FF2B5EF4-FFF2-40B4-BE49-F238E27FC236}">
                <a16:creationId xmlns:a16="http://schemas.microsoft.com/office/drawing/2014/main" id="{764B9FCD-9691-43B7-BD22-E3CB19004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2A4AF-87EE-4D6F-B01A-0B3CDD94E917}"/>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178327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A193C-751C-4BE4-812C-2883E0990B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51DA4F-96F1-4929-8B73-DE65975B6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0AFF5-0415-40C3-99BA-012AE614907D}"/>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5" name="Footer Placeholder 4">
            <a:extLst>
              <a:ext uri="{FF2B5EF4-FFF2-40B4-BE49-F238E27FC236}">
                <a16:creationId xmlns:a16="http://schemas.microsoft.com/office/drawing/2014/main" id="{BD82D001-77C2-418F-87FA-505BDF786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72849-53D1-4FE9-A1C4-34F0F063B837}"/>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25363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6FBC-3FCC-43C6-960F-384FA6620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CD9E1-4029-4D50-9553-ECFB8176C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1104F-5B9D-4334-95CB-96AF8B18174A}"/>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5" name="Footer Placeholder 4">
            <a:extLst>
              <a:ext uri="{FF2B5EF4-FFF2-40B4-BE49-F238E27FC236}">
                <a16:creationId xmlns:a16="http://schemas.microsoft.com/office/drawing/2014/main" id="{FFD76EF0-2ECC-4586-9914-89C60101C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5249D-48E7-40EB-987E-43E1FF1C82F1}"/>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76395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8E80-38EA-4534-BF8E-2716B2239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9780C2-B339-474D-B715-F82948082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300EAF-9ED6-47B3-A405-6BF528503D56}"/>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5" name="Footer Placeholder 4">
            <a:extLst>
              <a:ext uri="{FF2B5EF4-FFF2-40B4-BE49-F238E27FC236}">
                <a16:creationId xmlns:a16="http://schemas.microsoft.com/office/drawing/2014/main" id="{B63694CA-41C6-416C-8557-F848E2200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09883-7080-4C8E-BECF-8DD355C96026}"/>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16030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CE02-57FD-477D-A05A-B4C9E438E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CBD0E-B7D7-46BD-9FF9-4EDDE92670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42F2E1-C304-4E6D-B9FA-3B62317D5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DD1047-FBDD-47E1-8CBD-C13AF2B989A2}"/>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6" name="Footer Placeholder 5">
            <a:extLst>
              <a:ext uri="{FF2B5EF4-FFF2-40B4-BE49-F238E27FC236}">
                <a16:creationId xmlns:a16="http://schemas.microsoft.com/office/drawing/2014/main" id="{9A4242D2-CF26-4317-A445-FE007B897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AD2C1-B3D0-4F8A-B216-D9FAF7E3DA44}"/>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153119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ADB4-E255-40F4-AF8F-0C078B2696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161E07-EB30-4CD3-94DC-B0307750A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90576-EB83-4742-A36B-FD110E81D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EF1D3E-0AA9-47F5-9CFD-9189D3EC6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100B65-F9F0-4E51-AB70-A1E44D25A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1B7723-2908-4FC0-B34B-FC244DA08923}"/>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8" name="Footer Placeholder 7">
            <a:extLst>
              <a:ext uri="{FF2B5EF4-FFF2-40B4-BE49-F238E27FC236}">
                <a16:creationId xmlns:a16="http://schemas.microsoft.com/office/drawing/2014/main" id="{81740606-D5E7-4055-9684-59FAB92091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44D631-8C13-49CC-8652-82EE8AC0D8F2}"/>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290327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9377-8A24-4C44-A883-F72FD4B460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B32D27-73A2-45BA-8FF4-F1C313877F56}"/>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4" name="Footer Placeholder 3">
            <a:extLst>
              <a:ext uri="{FF2B5EF4-FFF2-40B4-BE49-F238E27FC236}">
                <a16:creationId xmlns:a16="http://schemas.microsoft.com/office/drawing/2014/main" id="{1FD6A847-17F5-4729-A7FB-050DC955B0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98D6C0-23CC-4FE7-A396-77E17FE856D8}"/>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229234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E7761-68FB-47C1-9F98-FE8792466677}"/>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3" name="Footer Placeholder 2">
            <a:extLst>
              <a:ext uri="{FF2B5EF4-FFF2-40B4-BE49-F238E27FC236}">
                <a16:creationId xmlns:a16="http://schemas.microsoft.com/office/drawing/2014/main" id="{12D2AAF9-45AE-437E-9AF7-EC31A9B028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AFB4F8-9E9C-441D-AA8E-E76F68A77473}"/>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40631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B6CE-3968-42D4-9523-05BC465E3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9EE3FD-7218-4ACE-8117-314D2F33D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2D6A-E337-4C11-B686-2FB9AA016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AD6AE-3D80-4CEB-AE3E-038FB890A0C0}"/>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6" name="Footer Placeholder 5">
            <a:extLst>
              <a:ext uri="{FF2B5EF4-FFF2-40B4-BE49-F238E27FC236}">
                <a16:creationId xmlns:a16="http://schemas.microsoft.com/office/drawing/2014/main" id="{D6F230CB-0456-4120-A998-1A1964FF5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298C3-E2AA-4084-86F1-C012B3395C9E}"/>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301321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236D-FC6B-46D7-87B5-FC6307EF9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C027E-0E16-419E-8D11-2A5BF05F8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4FA6B3-0949-4163-894E-E96831E0D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EF4D7-DB60-4B82-8A42-FEDA9363425B}"/>
              </a:ext>
            </a:extLst>
          </p:cNvPr>
          <p:cNvSpPr>
            <a:spLocks noGrp="1"/>
          </p:cNvSpPr>
          <p:nvPr>
            <p:ph type="dt" sz="half" idx="10"/>
          </p:nvPr>
        </p:nvSpPr>
        <p:spPr/>
        <p:txBody>
          <a:bodyPr/>
          <a:lstStyle/>
          <a:p>
            <a:fld id="{5590C83E-8F87-4AA2-8BB4-51ACD7A77AA7}" type="datetimeFigureOut">
              <a:rPr lang="en-US" smtClean="0"/>
              <a:t>2/16/2022</a:t>
            </a:fld>
            <a:endParaRPr lang="en-US"/>
          </a:p>
        </p:txBody>
      </p:sp>
      <p:sp>
        <p:nvSpPr>
          <p:cNvPr id="6" name="Footer Placeholder 5">
            <a:extLst>
              <a:ext uri="{FF2B5EF4-FFF2-40B4-BE49-F238E27FC236}">
                <a16:creationId xmlns:a16="http://schemas.microsoft.com/office/drawing/2014/main" id="{3387A0AF-0922-48DD-B35A-7AF1B89995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5A387-7CFE-4CEA-94B6-685810145291}"/>
              </a:ext>
            </a:extLst>
          </p:cNvPr>
          <p:cNvSpPr>
            <a:spLocks noGrp="1"/>
          </p:cNvSpPr>
          <p:nvPr>
            <p:ph type="sldNum" sz="quarter" idx="12"/>
          </p:nvPr>
        </p:nvSpPr>
        <p:spPr/>
        <p:txBody>
          <a:bodyPr/>
          <a:lstStyle/>
          <a:p>
            <a:fld id="{A47A9897-DB02-46BB-952C-DDB9E3CE686D}" type="slidenum">
              <a:rPr lang="en-US" smtClean="0"/>
              <a:t>‹#›</a:t>
            </a:fld>
            <a:endParaRPr lang="en-US"/>
          </a:p>
        </p:txBody>
      </p:sp>
    </p:spTree>
    <p:extLst>
      <p:ext uri="{BB962C8B-B14F-4D97-AF65-F5344CB8AC3E}">
        <p14:creationId xmlns:p14="http://schemas.microsoft.com/office/powerpoint/2010/main" val="246692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CC561C-6D3F-4FF8-B358-736A39847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EF0AC7-3930-4BEE-82C4-5CED71AB5C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1B1C4-2024-4317-BFCD-B0A86D7DB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0C83E-8F87-4AA2-8BB4-51ACD7A77AA7}" type="datetimeFigureOut">
              <a:rPr lang="en-US" smtClean="0"/>
              <a:t>2/16/2022</a:t>
            </a:fld>
            <a:endParaRPr lang="en-US"/>
          </a:p>
        </p:txBody>
      </p:sp>
      <p:sp>
        <p:nvSpPr>
          <p:cNvPr id="5" name="Footer Placeholder 4">
            <a:extLst>
              <a:ext uri="{FF2B5EF4-FFF2-40B4-BE49-F238E27FC236}">
                <a16:creationId xmlns:a16="http://schemas.microsoft.com/office/drawing/2014/main" id="{8CA543DD-2C93-4507-8673-221563BCA6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45A2E-6E89-4CB1-A39B-5F5A6CABC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A9897-DB02-46BB-952C-DDB9E3CE686D}" type="slidenum">
              <a:rPr lang="en-US" smtClean="0"/>
              <a:t>‹#›</a:t>
            </a:fld>
            <a:endParaRPr lang="en-US"/>
          </a:p>
        </p:txBody>
      </p:sp>
    </p:spTree>
    <p:extLst>
      <p:ext uri="{BB962C8B-B14F-4D97-AF65-F5344CB8AC3E}">
        <p14:creationId xmlns:p14="http://schemas.microsoft.com/office/powerpoint/2010/main" val="1651208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Relationship Id="rId4"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1740FD63-AF39-4941-8D7E-930C6B66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888" y="1"/>
            <a:ext cx="4654296" cy="2657856"/>
          </a:xfrm>
          <a:prstGeom prst="rect">
            <a:avLst/>
          </a:prstGeom>
        </p:spPr>
      </p:pic>
      <p:pic>
        <p:nvPicPr>
          <p:cNvPr id="13" name="Picture 12" descr="Diagram&#10;&#10;Description automatically generated">
            <a:extLst>
              <a:ext uri="{FF2B5EF4-FFF2-40B4-BE49-F238E27FC236}">
                <a16:creationId xmlns:a16="http://schemas.microsoft.com/office/drawing/2014/main" id="{6622C1BA-BA82-4312-812D-83D2F3617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8852" y="1"/>
            <a:ext cx="4654296" cy="2657856"/>
          </a:xfrm>
          <a:prstGeom prst="rect">
            <a:avLst/>
          </a:prstGeom>
        </p:spPr>
      </p:pic>
      <p:pic>
        <p:nvPicPr>
          <p:cNvPr id="15" name="Picture 14" descr="Diagram&#10;&#10;Description automatically generated">
            <a:extLst>
              <a:ext uri="{FF2B5EF4-FFF2-40B4-BE49-F238E27FC236}">
                <a16:creationId xmlns:a16="http://schemas.microsoft.com/office/drawing/2014/main" id="{986B9CB9-5FEE-422D-B48B-260E2A8D01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8592" y="0"/>
            <a:ext cx="4654296" cy="2657856"/>
          </a:xfrm>
          <a:prstGeom prst="rect">
            <a:avLst/>
          </a:prstGeom>
        </p:spPr>
      </p:pic>
      <p:sp>
        <p:nvSpPr>
          <p:cNvPr id="16" name="TextBox 15">
            <a:extLst>
              <a:ext uri="{FF2B5EF4-FFF2-40B4-BE49-F238E27FC236}">
                <a16:creationId xmlns:a16="http://schemas.microsoft.com/office/drawing/2014/main" id="{BFEFAAA9-BD21-4D63-9BA2-EDFE7CB61B4F}"/>
              </a:ext>
            </a:extLst>
          </p:cNvPr>
          <p:cNvSpPr txBox="1"/>
          <p:nvPr/>
        </p:nvSpPr>
        <p:spPr>
          <a:xfrm>
            <a:off x="8844760" y="-584775"/>
            <a:ext cx="45878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C</a:t>
            </a:r>
          </a:p>
        </p:txBody>
      </p:sp>
      <p:sp>
        <p:nvSpPr>
          <p:cNvPr id="18" name="TextBox 17">
            <a:extLst>
              <a:ext uri="{FF2B5EF4-FFF2-40B4-BE49-F238E27FC236}">
                <a16:creationId xmlns:a16="http://schemas.microsoft.com/office/drawing/2014/main" id="{0F53632C-D5F6-4C4E-BFAA-4B8EE94A796F}"/>
              </a:ext>
            </a:extLst>
          </p:cNvPr>
          <p:cNvSpPr txBox="1"/>
          <p:nvPr/>
        </p:nvSpPr>
        <p:spPr>
          <a:xfrm>
            <a:off x="-2232194" y="-584775"/>
            <a:ext cx="45878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A</a:t>
            </a:r>
          </a:p>
        </p:txBody>
      </p:sp>
      <p:sp>
        <p:nvSpPr>
          <p:cNvPr id="19" name="TextBox 18">
            <a:extLst>
              <a:ext uri="{FF2B5EF4-FFF2-40B4-BE49-F238E27FC236}">
                <a16:creationId xmlns:a16="http://schemas.microsoft.com/office/drawing/2014/main" id="{C4D66538-F4E9-4169-9C3E-BE29AC793464}"/>
              </a:ext>
            </a:extLst>
          </p:cNvPr>
          <p:cNvSpPr txBox="1"/>
          <p:nvPr/>
        </p:nvSpPr>
        <p:spPr>
          <a:xfrm>
            <a:off x="3305020" y="-584775"/>
            <a:ext cx="45878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B</a:t>
            </a:r>
          </a:p>
        </p:txBody>
      </p:sp>
      <p:sp>
        <p:nvSpPr>
          <p:cNvPr id="20" name="TextBox 19">
            <a:extLst>
              <a:ext uri="{FF2B5EF4-FFF2-40B4-BE49-F238E27FC236}">
                <a16:creationId xmlns:a16="http://schemas.microsoft.com/office/drawing/2014/main" id="{E0B32F20-4CCF-4FC9-973C-CF2BDF62AF6D}"/>
              </a:ext>
            </a:extLst>
          </p:cNvPr>
          <p:cNvSpPr txBox="1"/>
          <p:nvPr/>
        </p:nvSpPr>
        <p:spPr>
          <a:xfrm>
            <a:off x="0" y="2967334"/>
            <a:ext cx="121920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 think that we should include the current-time series of the events of each bacteria strain shown above (reg. E. Coli/Staph), like we have for the previous PPT presentations labelled D, E &amp; F, but not the full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vs. t series. I think that would be a bit too much. I will also need to make these images smaller (I think?)</a:t>
            </a:r>
          </a:p>
        </p:txBody>
      </p:sp>
      <p:sp>
        <p:nvSpPr>
          <p:cNvPr id="21" name="TextBox 20">
            <a:extLst>
              <a:ext uri="{FF2B5EF4-FFF2-40B4-BE49-F238E27FC236}">
                <a16:creationId xmlns:a16="http://schemas.microsoft.com/office/drawing/2014/main" id="{060AAB87-410B-46A3-8775-B017EE230F77}"/>
              </a:ext>
            </a:extLst>
          </p:cNvPr>
          <p:cNvSpPr txBox="1"/>
          <p:nvPr/>
        </p:nvSpPr>
        <p:spPr>
          <a:xfrm>
            <a:off x="11406350" y="4200141"/>
            <a:ext cx="45878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F</a:t>
            </a:r>
          </a:p>
        </p:txBody>
      </p:sp>
      <p:sp>
        <p:nvSpPr>
          <p:cNvPr id="22" name="TextBox 21">
            <a:extLst>
              <a:ext uri="{FF2B5EF4-FFF2-40B4-BE49-F238E27FC236}">
                <a16:creationId xmlns:a16="http://schemas.microsoft.com/office/drawing/2014/main" id="{F310A5DF-557B-4B47-884B-461DF85CF4AF}"/>
              </a:ext>
            </a:extLst>
          </p:cNvPr>
          <p:cNvSpPr txBox="1"/>
          <p:nvPr/>
        </p:nvSpPr>
        <p:spPr>
          <a:xfrm>
            <a:off x="329396" y="4200141"/>
            <a:ext cx="45878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D</a:t>
            </a:r>
          </a:p>
        </p:txBody>
      </p:sp>
      <p:sp>
        <p:nvSpPr>
          <p:cNvPr id="23" name="TextBox 22">
            <a:extLst>
              <a:ext uri="{FF2B5EF4-FFF2-40B4-BE49-F238E27FC236}">
                <a16:creationId xmlns:a16="http://schemas.microsoft.com/office/drawing/2014/main" id="{0EE3B247-FD4A-4AD2-8557-10C5F9A6174D}"/>
              </a:ext>
            </a:extLst>
          </p:cNvPr>
          <p:cNvSpPr txBox="1"/>
          <p:nvPr/>
        </p:nvSpPr>
        <p:spPr>
          <a:xfrm>
            <a:off x="5866610" y="4200141"/>
            <a:ext cx="45878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E</a:t>
            </a:r>
          </a:p>
        </p:txBody>
      </p:sp>
    </p:spTree>
    <p:extLst>
      <p:ext uri="{BB962C8B-B14F-4D97-AF65-F5344CB8AC3E}">
        <p14:creationId xmlns:p14="http://schemas.microsoft.com/office/powerpoint/2010/main" val="3923824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329</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Source Sans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Wilfred Russell</dc:creator>
  <cp:lastModifiedBy>Wilfred Russell</cp:lastModifiedBy>
  <cp:revision>6</cp:revision>
  <dcterms:created xsi:type="dcterms:W3CDTF">2022-02-15T20:29:09Z</dcterms:created>
  <dcterms:modified xsi:type="dcterms:W3CDTF">2022-02-16T11:50:29Z</dcterms:modified>
</cp:coreProperties>
</file>