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8" r:id="rId19"/>
    <p:sldId id="267"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6EA45-7737-E882-F597-FD5006F31EEE}" v="1296" dt="2023-12-09T16:44:27.082"/>
    <p1510:client id="{A7B7D3FE-1F9D-4D2C-96B5-E9A35EEA31F8}" v="2335" dt="2023-12-10T00:30:53.797"/>
    <p1510:client id="{C3C2AAD9-D87B-ADDB-ABB9-5AFDC2C8103D}" v="507" dt="2023-12-10T21:58:34.335"/>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hyperlink" Target="https://logentries.com/"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loadninja.com/" TargetMode="External"/><Relationship Id="rId5" Type="http://schemas.openxmlformats.org/officeDocument/2006/relationships/hyperlink" Target="https://www.parasoft.com/products/parasoft-c-ctest/" TargetMode="External"/><Relationship Id="rId4" Type="http://schemas.openxmlformats.org/officeDocument/2006/relationships/hyperlink" Target="https://www.perforce.com/blog/kw/devsecops-pipeline-overview#:~:text=Free%20Klocwork%20Trial-,What%20Is%20a%20DevSecOps%20Pipeline%3F,secure%20software%20faster%20and%20easier"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t>
            </a:r>
            <a:r>
              <a:rPr lang="en-US" sz="1850" i="1" dirty="0"/>
              <a:t>Cody Faircloth</a:t>
            </a:r>
            <a:endParaRPr dirty="0"/>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ACA2-EBBD-750E-0753-280B4D3BA3A5}"/>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02D751BD-3608-B619-9957-05AE78EEFB37}"/>
              </a:ext>
            </a:extLst>
          </p:cNvPr>
          <p:cNvSpPr>
            <a:spLocks noGrp="1"/>
          </p:cNvSpPr>
          <p:nvPr>
            <p:ph type="body" idx="1"/>
          </p:nvPr>
        </p:nvSpPr>
        <p:spPr/>
        <p:txBody>
          <a:bodyPr/>
          <a:lstStyle/>
          <a:p>
            <a:pPr marL="114300" indent="0">
              <a:buNone/>
            </a:pPr>
            <a:r>
              <a:rPr lang="en-US" dirty="0"/>
              <a:t>Will swapping the values of a collection with a different collection change the size of the original collection?</a:t>
            </a:r>
          </a:p>
          <a:p>
            <a:pPr marL="114300" indent="0">
              <a:buNone/>
            </a:pPr>
            <a:r>
              <a:rPr lang="en-US" dirty="0"/>
              <a:t>Test: </a:t>
            </a:r>
            <a:r>
              <a:rPr lang="en-US" dirty="0" err="1"/>
              <a:t>CollectionValueSwapTest</a:t>
            </a:r>
          </a:p>
        </p:txBody>
      </p:sp>
      <p:pic>
        <p:nvPicPr>
          <p:cNvPr id="4" name="Picture 3" descr="A screen shot of a computer code&#10;&#10;Description automatically generated">
            <a:extLst>
              <a:ext uri="{FF2B5EF4-FFF2-40B4-BE49-F238E27FC236}">
                <a16:creationId xmlns:a16="http://schemas.microsoft.com/office/drawing/2014/main" id="{281A522C-3FFB-E3C4-5B7A-D93ABED5293F}"/>
              </a:ext>
            </a:extLst>
          </p:cNvPr>
          <p:cNvPicPr>
            <a:picLocks noChangeAspect="1"/>
          </p:cNvPicPr>
          <p:nvPr/>
        </p:nvPicPr>
        <p:blipFill>
          <a:blip r:embed="rId2"/>
          <a:stretch>
            <a:fillRect/>
          </a:stretch>
        </p:blipFill>
        <p:spPr>
          <a:xfrm>
            <a:off x="6017770" y="3433216"/>
            <a:ext cx="5490459" cy="1990256"/>
          </a:xfrm>
          <a:prstGeom prst="rect">
            <a:avLst/>
          </a:prstGeom>
        </p:spPr>
      </p:pic>
      <p:pic>
        <p:nvPicPr>
          <p:cNvPr id="5" name="Picture 4">
            <a:extLst>
              <a:ext uri="{FF2B5EF4-FFF2-40B4-BE49-F238E27FC236}">
                <a16:creationId xmlns:a16="http://schemas.microsoft.com/office/drawing/2014/main" id="{93B7C5D9-FF6B-21E8-9426-223DA85018BA}"/>
              </a:ext>
            </a:extLst>
          </p:cNvPr>
          <p:cNvPicPr>
            <a:picLocks noChangeAspect="1"/>
          </p:cNvPicPr>
          <p:nvPr/>
        </p:nvPicPr>
        <p:blipFill>
          <a:blip r:embed="rId3"/>
          <a:stretch>
            <a:fillRect/>
          </a:stretch>
        </p:blipFill>
        <p:spPr>
          <a:xfrm>
            <a:off x="5975064" y="5822508"/>
            <a:ext cx="5400986" cy="397084"/>
          </a:xfrm>
          <a:prstGeom prst="rect">
            <a:avLst/>
          </a:prstGeom>
        </p:spPr>
      </p:pic>
      <p:sp>
        <p:nvSpPr>
          <p:cNvPr id="6" name="TextBox 5">
            <a:extLst>
              <a:ext uri="{FF2B5EF4-FFF2-40B4-BE49-F238E27FC236}">
                <a16:creationId xmlns:a16="http://schemas.microsoft.com/office/drawing/2014/main" id="{E1462BCB-189D-67FE-B420-EE50705B24D9}"/>
              </a:ext>
            </a:extLst>
          </p:cNvPr>
          <p:cNvSpPr txBox="1"/>
          <p:nvPr/>
        </p:nvSpPr>
        <p:spPr>
          <a:xfrm>
            <a:off x="2823147" y="4209737"/>
            <a:ext cx="106180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bg1"/>
                </a:solidFill>
                <a:latin typeface="Century Gothic"/>
              </a:rPr>
              <a:t>Code:</a:t>
            </a:r>
          </a:p>
        </p:txBody>
      </p:sp>
      <p:sp>
        <p:nvSpPr>
          <p:cNvPr id="7" name="TextBox 6">
            <a:extLst>
              <a:ext uri="{FF2B5EF4-FFF2-40B4-BE49-F238E27FC236}">
                <a16:creationId xmlns:a16="http://schemas.microsoft.com/office/drawing/2014/main" id="{10121105-E594-7A14-BF4B-32E39BC0D10A}"/>
              </a:ext>
            </a:extLst>
          </p:cNvPr>
          <p:cNvSpPr txBox="1"/>
          <p:nvPr/>
        </p:nvSpPr>
        <p:spPr>
          <a:xfrm>
            <a:off x="2898097" y="5821178"/>
            <a:ext cx="116173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bg1"/>
                </a:solidFill>
                <a:latin typeface="Century Gothic"/>
              </a:rPr>
              <a:t>Results:</a:t>
            </a:r>
          </a:p>
        </p:txBody>
      </p:sp>
    </p:spTree>
    <p:extLst>
      <p:ext uri="{BB962C8B-B14F-4D97-AF65-F5344CB8AC3E}">
        <p14:creationId xmlns:p14="http://schemas.microsoft.com/office/powerpoint/2010/main" val="186134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FE78-B1ED-27A1-3F34-FE6B33421579}"/>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194F71A1-1D0E-7727-CC93-28B93C308FA4}"/>
              </a:ext>
            </a:extLst>
          </p:cNvPr>
          <p:cNvSpPr>
            <a:spLocks noGrp="1"/>
          </p:cNvSpPr>
          <p:nvPr>
            <p:ph type="body" idx="1"/>
          </p:nvPr>
        </p:nvSpPr>
        <p:spPr/>
        <p:txBody>
          <a:bodyPr/>
          <a:lstStyle/>
          <a:p>
            <a:pPr marL="114300" indent="0">
              <a:buNone/>
            </a:pPr>
            <a:r>
              <a:rPr lang="en-US" dirty="0"/>
              <a:t>Will the function </a:t>
            </a:r>
            <a:r>
              <a:rPr lang="en-US" dirty="0" err="1"/>
              <a:t>pop_back</a:t>
            </a:r>
            <a:r>
              <a:rPr lang="en-US" dirty="0"/>
              <a:t>() remove the last entry in the collection?</a:t>
            </a:r>
          </a:p>
          <a:p>
            <a:pPr marL="114300" indent="0">
              <a:buNone/>
            </a:pPr>
            <a:r>
              <a:rPr lang="en-US" dirty="0"/>
              <a:t>Test: </a:t>
            </a:r>
            <a:r>
              <a:rPr lang="en-US" dirty="0" err="1"/>
              <a:t>TestPopBack</a:t>
            </a:r>
          </a:p>
        </p:txBody>
      </p:sp>
      <p:pic>
        <p:nvPicPr>
          <p:cNvPr id="4" name="Picture 3" descr="A screen shot of a computer code&#10;&#10;Description automatically generated">
            <a:extLst>
              <a:ext uri="{FF2B5EF4-FFF2-40B4-BE49-F238E27FC236}">
                <a16:creationId xmlns:a16="http://schemas.microsoft.com/office/drawing/2014/main" id="{1A026C00-BF70-EDDA-EE17-46F7488C4B9E}"/>
              </a:ext>
            </a:extLst>
          </p:cNvPr>
          <p:cNvPicPr>
            <a:picLocks noChangeAspect="1"/>
          </p:cNvPicPr>
          <p:nvPr/>
        </p:nvPicPr>
        <p:blipFill>
          <a:blip r:embed="rId2"/>
          <a:stretch>
            <a:fillRect/>
          </a:stretch>
        </p:blipFill>
        <p:spPr>
          <a:xfrm>
            <a:off x="5685488" y="3267387"/>
            <a:ext cx="5817745" cy="1884700"/>
          </a:xfrm>
          <a:prstGeom prst="rect">
            <a:avLst/>
          </a:prstGeom>
        </p:spPr>
      </p:pic>
      <p:pic>
        <p:nvPicPr>
          <p:cNvPr id="5" name="Picture 4">
            <a:extLst>
              <a:ext uri="{FF2B5EF4-FFF2-40B4-BE49-F238E27FC236}">
                <a16:creationId xmlns:a16="http://schemas.microsoft.com/office/drawing/2014/main" id="{1F567B31-7157-DF10-1CA4-0D4C302A837C}"/>
              </a:ext>
            </a:extLst>
          </p:cNvPr>
          <p:cNvPicPr>
            <a:picLocks noChangeAspect="1"/>
          </p:cNvPicPr>
          <p:nvPr/>
        </p:nvPicPr>
        <p:blipFill>
          <a:blip r:embed="rId3"/>
          <a:stretch>
            <a:fillRect/>
          </a:stretch>
        </p:blipFill>
        <p:spPr>
          <a:xfrm>
            <a:off x="5689939" y="5467975"/>
            <a:ext cx="5808844" cy="593985"/>
          </a:xfrm>
          <a:prstGeom prst="rect">
            <a:avLst/>
          </a:prstGeom>
        </p:spPr>
      </p:pic>
      <p:sp>
        <p:nvSpPr>
          <p:cNvPr id="6" name="TextBox 5">
            <a:extLst>
              <a:ext uri="{FF2B5EF4-FFF2-40B4-BE49-F238E27FC236}">
                <a16:creationId xmlns:a16="http://schemas.microsoft.com/office/drawing/2014/main" id="{345EFF43-36B5-D04D-B313-0759E402D0A7}"/>
              </a:ext>
            </a:extLst>
          </p:cNvPr>
          <p:cNvSpPr txBox="1"/>
          <p:nvPr/>
        </p:nvSpPr>
        <p:spPr>
          <a:xfrm>
            <a:off x="2610787" y="3997376"/>
            <a:ext cx="107429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bg1"/>
                </a:solidFill>
                <a:latin typeface="Century Gothic"/>
              </a:rPr>
              <a:t>Code:</a:t>
            </a:r>
            <a:endParaRPr lang="en-US" dirty="0"/>
          </a:p>
        </p:txBody>
      </p:sp>
      <p:sp>
        <p:nvSpPr>
          <p:cNvPr id="7" name="TextBox 6">
            <a:extLst>
              <a:ext uri="{FF2B5EF4-FFF2-40B4-BE49-F238E27FC236}">
                <a16:creationId xmlns:a16="http://schemas.microsoft.com/office/drawing/2014/main" id="{5C953F2E-0E1D-54C8-AD1B-0AB12001F02B}"/>
              </a:ext>
            </a:extLst>
          </p:cNvPr>
          <p:cNvSpPr txBox="1"/>
          <p:nvPr/>
        </p:nvSpPr>
        <p:spPr>
          <a:xfrm>
            <a:off x="2610786" y="5546360"/>
            <a:ext cx="1174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bg1"/>
                </a:solidFill>
                <a:latin typeface="Century Gothic"/>
              </a:rPr>
              <a:t>Results:</a:t>
            </a:r>
            <a:endParaRPr lang="en-US" dirty="0">
              <a:solidFill>
                <a:schemeClr val="bg1"/>
              </a:solidFill>
            </a:endParaRPr>
          </a:p>
        </p:txBody>
      </p:sp>
    </p:spTree>
    <p:extLst>
      <p:ext uri="{BB962C8B-B14F-4D97-AF65-F5344CB8AC3E}">
        <p14:creationId xmlns:p14="http://schemas.microsoft.com/office/powerpoint/2010/main" val="12310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71411" y="2150320"/>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ABFBF48E-7BF4-9E0A-FDEE-60C30D894F84}"/>
              </a:ext>
            </a:extLst>
          </p:cNvPr>
          <p:cNvSpPr txBox="1"/>
          <p:nvPr/>
        </p:nvSpPr>
        <p:spPr>
          <a:xfrm>
            <a:off x="8523338" y="2156951"/>
            <a:ext cx="3097161"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entury Gothic"/>
              </a:rPr>
              <a:t>Automation can and will be used to ensure enforcement and compliance to standards described in this policy presentation.</a:t>
            </a:r>
          </a:p>
          <a:p>
            <a:endParaRPr lang="en-US" dirty="0">
              <a:solidFill>
                <a:schemeClr val="bg1"/>
              </a:solidFill>
              <a:latin typeface="Century Gothic"/>
            </a:endParaRPr>
          </a:p>
          <a:p>
            <a:r>
              <a:rPr lang="en-US" dirty="0">
                <a:solidFill>
                  <a:schemeClr val="bg1"/>
                </a:solidFill>
                <a:latin typeface="Century Gothic"/>
              </a:rPr>
              <a:t>Automation can enforce standards within several areas within </a:t>
            </a:r>
            <a:r>
              <a:rPr lang="en-US" dirty="0" err="1">
                <a:solidFill>
                  <a:schemeClr val="bg1"/>
                </a:solidFill>
                <a:latin typeface="Century Gothic"/>
              </a:rPr>
              <a:t>DevSecOps</a:t>
            </a:r>
            <a:r>
              <a:rPr lang="en-US" dirty="0">
                <a:solidFill>
                  <a:schemeClr val="bg1"/>
                </a:solidFill>
                <a:latin typeface="Century Gothic"/>
              </a:rPr>
              <a:t>.</a:t>
            </a:r>
          </a:p>
          <a:p>
            <a:endParaRPr lang="en-US" dirty="0">
              <a:solidFill>
                <a:schemeClr val="bg1"/>
              </a:solidFill>
              <a:latin typeface="Century Gothic"/>
            </a:endParaRPr>
          </a:p>
          <a:p>
            <a:r>
              <a:rPr lang="en-US" dirty="0">
                <a:solidFill>
                  <a:schemeClr val="bg1"/>
                </a:solidFill>
                <a:latin typeface="Century Gothic"/>
              </a:rPr>
              <a:t>In the pre-production phase unit testing tools such as </a:t>
            </a:r>
            <a:r>
              <a:rPr lang="en-US" dirty="0" err="1">
                <a:solidFill>
                  <a:schemeClr val="bg1"/>
                </a:solidFill>
                <a:latin typeface="Century Gothic"/>
              </a:rPr>
              <a:t>QUnit</a:t>
            </a:r>
            <a:r>
              <a:rPr lang="en-US" dirty="0">
                <a:solidFill>
                  <a:schemeClr val="bg1"/>
                </a:solidFill>
                <a:latin typeface="Century Gothic"/>
              </a:rPr>
              <a:t> can be implemented.</a:t>
            </a:r>
          </a:p>
          <a:p>
            <a:endParaRPr lang="en-US" dirty="0">
              <a:solidFill>
                <a:schemeClr val="bg1"/>
              </a:solidFill>
              <a:latin typeface="Century Gothic"/>
            </a:endParaRPr>
          </a:p>
          <a:p>
            <a:r>
              <a:rPr lang="en-US" dirty="0">
                <a:solidFill>
                  <a:schemeClr val="bg1"/>
                </a:solidFill>
                <a:latin typeface="Century Gothic"/>
              </a:rPr>
              <a:t>In the production phase, penetration tests can be utilized to ensure product quality and security consistency.</a:t>
            </a:r>
          </a:p>
          <a:p>
            <a:endParaRPr lang="en-US" dirty="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a:t>The </a:t>
            </a:r>
            <a:r>
              <a:rPr lang="en-US" dirty="0" err="1"/>
              <a:t>DevSecOps</a:t>
            </a:r>
            <a:r>
              <a:rPr lang="en-US" dirty="0"/>
              <a:t> Pipeline: Integrating security into the software development life cycle at all phases.</a:t>
            </a:r>
          </a:p>
          <a:p>
            <a:pPr marL="800100" lvl="1">
              <a:buSzPts val="2000"/>
            </a:pPr>
            <a:r>
              <a:rPr lang="en-US" dirty="0"/>
              <a:t>Tools for Automation in the </a:t>
            </a:r>
            <a:r>
              <a:rPr lang="en-US" dirty="0" err="1"/>
              <a:t>DevSecOps</a:t>
            </a:r>
            <a:r>
              <a:rPr lang="en-US" dirty="0"/>
              <a:t> Pipeline:</a:t>
            </a:r>
          </a:p>
          <a:p>
            <a:pPr marL="1257300" lvl="2">
              <a:buSzPts val="2000"/>
              <a:buFont typeface="Wingdings"/>
              <a:buChar char="§"/>
            </a:pPr>
            <a:r>
              <a:rPr lang="en-US" dirty="0" err="1"/>
              <a:t>Parasoft</a:t>
            </a:r>
            <a:r>
              <a:rPr lang="en-US" dirty="0"/>
              <a:t> C/C++test: Used in design and verify/test stage in pre-production phase; Used in transition/health check and maintain/stabilize stage in production phase; tests for vulnerabilities in code</a:t>
            </a:r>
          </a:p>
          <a:p>
            <a:pPr marL="1257300" lvl="2">
              <a:buSzPts val="2000"/>
              <a:buFont typeface="Wingdings"/>
              <a:buChar char="§"/>
            </a:pPr>
            <a:r>
              <a:rPr lang="en-US" dirty="0" err="1"/>
              <a:t>LoadNinja</a:t>
            </a:r>
            <a:r>
              <a:rPr lang="en-US" dirty="0"/>
              <a:t>: Used in verify and test stage in pre-production phase; Used in maintain/stabilize stage in production phase; performs stress tests</a:t>
            </a:r>
          </a:p>
          <a:p>
            <a:pPr marL="1257300" lvl="2">
              <a:buSzPts val="2000"/>
              <a:buFont typeface="Wingdings"/>
              <a:buChar char="§"/>
            </a:pPr>
            <a:r>
              <a:rPr lang="en-US" dirty="0" err="1"/>
              <a:t>Logentries</a:t>
            </a:r>
            <a:r>
              <a:rPr lang="en-US" dirty="0"/>
              <a:t>: Used during monitor and detect stage in production phase; automates information logging</a:t>
            </a:r>
          </a:p>
          <a:p>
            <a:pPr marL="1257300" lvl="2">
              <a:buSzPts val="2000"/>
              <a:buFont typeface="Wingdings"/>
              <a:buChar char="§"/>
            </a:pPr>
            <a:r>
              <a:rPr lang="en-US" dirty="0"/>
              <a:t>Intruder: Used in transition/health check stage of production phase; performs penetration tests</a:t>
            </a:r>
          </a:p>
          <a:p>
            <a:pPr marL="1257300" lvl="2">
              <a:buSzPts val="2000"/>
              <a:buFont typeface="Wingdings"/>
              <a:buChar char="§"/>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3915205"/>
            <a:ext cx="10826545" cy="2303480"/>
          </a:xfrm>
          <a:prstGeom prst="rect">
            <a:avLst/>
          </a:prstGeom>
          <a:noFill/>
          <a:ln>
            <a:noFill/>
          </a:ln>
        </p:spPr>
        <p:txBody>
          <a:bodyPr spcFirstLastPara="1" wrap="square" lIns="91425" tIns="45700" rIns="91425" bIns="45700" anchor="t" anchorCtr="0">
            <a:normAutofit/>
          </a:bodyPr>
          <a:lstStyle/>
          <a:p>
            <a:pPr marL="0" indent="0">
              <a:spcBef>
                <a:spcPts val="0"/>
              </a:spcBef>
              <a:buSzPts val="2000"/>
              <a:buNone/>
            </a:pPr>
            <a:r>
              <a:rPr lang="en-US" sz="2000" dirty="0"/>
              <a:t>The benefits of implementing security policy early outweighs the risk. Staying ahead of security issues is always the best policy. The potential loss of revenue and reputation associated with a security breach exceeds all upfront cost.</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E95D1566-604A-8E54-CD93-616BFFFA9D59}"/>
              </a:ext>
            </a:extLst>
          </p:cNvPr>
          <p:cNvSpPr txBox="1"/>
          <p:nvPr/>
        </p:nvSpPr>
        <p:spPr>
          <a:xfrm>
            <a:off x="688257" y="2003321"/>
            <a:ext cx="531556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Century Gothic"/>
              </a:rPr>
              <a:t>Risks:</a:t>
            </a:r>
          </a:p>
          <a:p>
            <a:pPr marL="285750" indent="-285750">
              <a:buChar char="•"/>
            </a:pPr>
            <a:r>
              <a:rPr lang="en-US" dirty="0">
                <a:solidFill>
                  <a:schemeClr val="bg1"/>
                </a:solidFill>
                <a:latin typeface="Century Gothic"/>
              </a:rPr>
              <a:t>-Upfront Cost</a:t>
            </a:r>
          </a:p>
          <a:p>
            <a:pPr marL="285750" indent="-285750">
              <a:buChar char="•"/>
            </a:pPr>
            <a:r>
              <a:rPr lang="en-US">
                <a:solidFill>
                  <a:schemeClr val="bg1"/>
                </a:solidFill>
                <a:latin typeface="Century Gothic"/>
              </a:rPr>
              <a:t>-Time Cost</a:t>
            </a:r>
            <a:endParaRPr lang="en-US" dirty="0">
              <a:solidFill>
                <a:schemeClr val="bg1"/>
              </a:solidFill>
              <a:latin typeface="Century Gothic"/>
            </a:endParaRPr>
          </a:p>
          <a:p>
            <a:pPr marL="285750" indent="-285750">
              <a:buChar char="•"/>
            </a:pPr>
            <a:r>
              <a:rPr lang="en-US" dirty="0">
                <a:solidFill>
                  <a:schemeClr val="bg1"/>
                </a:solidFill>
                <a:latin typeface="Century Gothic"/>
              </a:rPr>
              <a:t>-Requires more expertise</a:t>
            </a:r>
          </a:p>
          <a:p>
            <a:pPr marL="285750" indent="-285750">
              <a:buChar char="•"/>
            </a:pPr>
            <a:r>
              <a:rPr lang="en-US" dirty="0">
                <a:solidFill>
                  <a:schemeClr val="bg1"/>
                </a:solidFill>
                <a:latin typeface="Century Gothic"/>
              </a:rPr>
              <a:t>-Adds complexity to management and production</a:t>
            </a:r>
          </a:p>
        </p:txBody>
      </p:sp>
      <p:sp>
        <p:nvSpPr>
          <p:cNvPr id="5" name="TextBox 4">
            <a:extLst>
              <a:ext uri="{FF2B5EF4-FFF2-40B4-BE49-F238E27FC236}">
                <a16:creationId xmlns:a16="http://schemas.microsoft.com/office/drawing/2014/main" id="{0EBB2715-04FA-7C6F-E74C-9FB9CF5B2728}"/>
              </a:ext>
            </a:extLst>
          </p:cNvPr>
          <p:cNvSpPr txBox="1"/>
          <p:nvPr/>
        </p:nvSpPr>
        <p:spPr>
          <a:xfrm>
            <a:off x="6096000" y="2058629"/>
            <a:ext cx="543478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Century Gothic"/>
              </a:rPr>
              <a:t>Benefits:</a:t>
            </a:r>
          </a:p>
          <a:p>
            <a:pPr marL="285750" indent="-285750">
              <a:buChar char="•"/>
            </a:pPr>
            <a:r>
              <a:rPr lang="en-US" dirty="0">
                <a:solidFill>
                  <a:schemeClr val="bg1"/>
                </a:solidFill>
                <a:latin typeface="Century Gothic"/>
              </a:rPr>
              <a:t>-Prevents attacks before they occur</a:t>
            </a:r>
          </a:p>
          <a:p>
            <a:pPr marL="285750" indent="-285750">
              <a:buChar char="•"/>
            </a:pPr>
            <a:r>
              <a:rPr lang="en-US" dirty="0">
                <a:solidFill>
                  <a:schemeClr val="bg1"/>
                </a:solidFill>
                <a:latin typeface="Century Gothic"/>
              </a:rPr>
              <a:t>-Saves money in long-run from lost revenue from security breaches</a:t>
            </a:r>
          </a:p>
          <a:p>
            <a:pPr marL="285750" indent="-285750">
              <a:buChar char="•"/>
            </a:pPr>
            <a:r>
              <a:rPr lang="en-US" dirty="0">
                <a:solidFill>
                  <a:schemeClr val="bg1"/>
                </a:solidFill>
                <a:latin typeface="Century Gothic"/>
              </a:rPr>
              <a:t>-Early implementation is easier and more effective</a:t>
            </a:r>
          </a:p>
          <a:p>
            <a:pPr marL="285750" indent="-285750">
              <a:buChar char="•"/>
            </a:pPr>
            <a:r>
              <a:rPr lang="en-US" dirty="0">
                <a:solidFill>
                  <a:schemeClr val="bg1"/>
                </a:solidFill>
                <a:latin typeface="Century Gothic"/>
              </a:rPr>
              <a:t>-Increases defense against attackers</a:t>
            </a:r>
          </a:p>
          <a:p>
            <a:pPr marL="285750" indent="-285750">
              <a:buChar char="•"/>
            </a:pPr>
            <a:r>
              <a:rPr lang="en-US" dirty="0">
                <a:solidFill>
                  <a:schemeClr val="bg1"/>
                </a:solidFill>
                <a:latin typeface="Century Gothic"/>
              </a:rPr>
              <a:t>-Decreased chance of damaged reputation from security issues</a:t>
            </a:r>
          </a:p>
          <a:p>
            <a:pPr marL="285750" indent="-285750">
              <a:buChar char="•"/>
            </a:pPr>
            <a:endParaRPr lang="en-US" dirty="0">
              <a:solidFill>
                <a:schemeClr val="bg1"/>
              </a:solidFill>
              <a:latin typeface="Century Gothic"/>
            </a:endParaRPr>
          </a:p>
          <a:p>
            <a:pPr algn="ctr"/>
            <a:endParaRPr lang="en-US" dirty="0">
              <a:solidFill>
                <a:schemeClr val="bg1"/>
              </a:solidFill>
              <a:latin typeface="Century Gothic"/>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Understand threats and their prioritization based on severity, likelihood, and remediation costs</a:t>
            </a:r>
          </a:p>
          <a:p>
            <a:pPr marL="228600" indent="-228600">
              <a:spcBef>
                <a:spcPts val="0"/>
              </a:spcBef>
              <a:buSzPts val="2200"/>
            </a:pPr>
            <a:r>
              <a:rPr lang="en-US" dirty="0"/>
              <a:t>Understand and utilize the listed principles and coding standards</a:t>
            </a:r>
          </a:p>
          <a:p>
            <a:pPr marL="228600" indent="-228600">
              <a:spcBef>
                <a:spcPts val="0"/>
              </a:spcBef>
              <a:buSzPts val="2200"/>
            </a:pPr>
            <a:r>
              <a:rPr lang="en-US" dirty="0"/>
              <a:t>Encrypt data at all phases, at rest, in flight, and in use</a:t>
            </a:r>
          </a:p>
          <a:p>
            <a:pPr marL="228600" indent="-228600">
              <a:spcBef>
                <a:spcPts val="0"/>
              </a:spcBef>
              <a:buSzPts val="2200"/>
            </a:pPr>
            <a:r>
              <a:rPr lang="en-US" dirty="0"/>
              <a:t>Apply policies of authentication, authorization, and accounting</a:t>
            </a:r>
          </a:p>
          <a:p>
            <a:pPr marL="228600" indent="-228600">
              <a:spcBef>
                <a:spcPts val="0"/>
              </a:spcBef>
              <a:buSzPts val="2200"/>
            </a:pPr>
            <a:r>
              <a:rPr lang="en-US" dirty="0"/>
              <a:t>Use automation tools</a:t>
            </a:r>
          </a:p>
          <a:p>
            <a:pPr marL="228600" indent="-228600">
              <a:spcBef>
                <a:spcPts val="0"/>
              </a:spcBef>
              <a:buSzPts val="2200"/>
            </a:pPr>
            <a:r>
              <a:rPr lang="en-US" dirty="0"/>
              <a:t>Consider security early and often</a:t>
            </a:r>
          </a:p>
          <a:p>
            <a:pPr marL="228600" indent="-88900">
              <a:buSzPts val="2200"/>
              <a:buNone/>
            </a:pPr>
            <a:endParaRPr lang="en-US"/>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sz="2200" dirty="0"/>
              <a:t>Respond stage of production phase:</a:t>
            </a:r>
          </a:p>
          <a:p>
            <a:pPr marL="1600200" lvl="3" indent="-228600">
              <a:spcBef>
                <a:spcPts val="0"/>
              </a:spcBef>
            </a:pPr>
            <a:r>
              <a:rPr lang="en-US" sz="2000" dirty="0"/>
              <a:t>Identification exists with no defined action or plan</a:t>
            </a:r>
          </a:p>
          <a:p>
            <a:pPr marL="1143000" lvl="2" indent="-228600">
              <a:spcBef>
                <a:spcPts val="0"/>
              </a:spcBef>
            </a:pPr>
            <a:r>
              <a:rPr lang="en-US" sz="2200" dirty="0"/>
              <a:t>Build stage of pre-production phase:</a:t>
            </a:r>
          </a:p>
          <a:p>
            <a:pPr marL="1600200" lvl="3" indent="-228600">
              <a:spcBef>
                <a:spcPts val="0"/>
              </a:spcBef>
            </a:pPr>
            <a:r>
              <a:rPr lang="en-US" sz="2000" dirty="0"/>
              <a:t>Build does not decide which trusted repositories to select</a:t>
            </a:r>
          </a:p>
          <a:p>
            <a:pPr marL="1143000" lvl="2" indent="-228600">
              <a:spcBef>
                <a:spcPts val="0"/>
              </a:spcBef>
            </a:pPr>
            <a:r>
              <a:rPr lang="en-US" sz="2200" dirty="0"/>
              <a:t>Enforcement policy in each phase:</a:t>
            </a:r>
          </a:p>
          <a:p>
            <a:pPr marL="1600200" lvl="3" indent="-228600">
              <a:spcBef>
                <a:spcPts val="0"/>
              </a:spcBef>
            </a:pPr>
            <a:r>
              <a:rPr lang="en-US" sz="2000" dirty="0"/>
              <a:t>No clear policy regarding enforcement outside of tool automation</a:t>
            </a:r>
          </a:p>
          <a:p>
            <a:pPr marL="1143000" lvl="2">
              <a:spcBef>
                <a:spcPts val="0"/>
              </a:spcBef>
            </a:pPr>
            <a:endParaRPr lang="en-US"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200"/>
            </a:pPr>
            <a:r>
              <a:rPr lang="en-US" sz="2000" dirty="0"/>
              <a:t>Foster, S. (n.d.). </a:t>
            </a:r>
            <a:r>
              <a:rPr lang="en-US" sz="2000" i="1" dirty="0" err="1"/>
              <a:t>DevSecOps</a:t>
            </a:r>
            <a:r>
              <a:rPr lang="en-US" sz="2000" i="1" dirty="0"/>
              <a:t> Pipeline Overview: </a:t>
            </a:r>
            <a:r>
              <a:rPr lang="en-US" sz="2000" i="1" dirty="0" err="1"/>
              <a:t>DevSecOps</a:t>
            </a:r>
            <a:r>
              <a:rPr lang="en-US" sz="2000" i="1" dirty="0"/>
              <a:t> Simplified</a:t>
            </a:r>
            <a:r>
              <a:rPr lang="en-US" sz="2000" dirty="0"/>
              <a:t>. Perforce Software. </a:t>
            </a:r>
            <a:r>
              <a:rPr lang="en-US" sz="2000" dirty="0">
                <a:hlinkClick r:id="rId4"/>
              </a:rPr>
              <a:t>https://www.perforce.com/blog/kw/devsecops-pipeline-overview#:~:text=Free%20Klocwork%20Trial-,What%20Is%20a%20DevSecOps%20Pipeline%3F,secure%20software%20faster%20and%20easier</a:t>
            </a:r>
            <a:r>
              <a:rPr lang="en-US" sz="2000" dirty="0"/>
              <a:t>. </a:t>
            </a:r>
            <a:endParaRPr lang="en-US"/>
          </a:p>
          <a:p>
            <a:pPr marL="342900">
              <a:spcBef>
                <a:spcPts val="0"/>
              </a:spcBef>
              <a:buSzPts val="2200"/>
            </a:pPr>
            <a:r>
              <a:rPr lang="en-US" sz="2000" i="1" dirty="0"/>
              <a:t>C++test - Check C++ and C Code for Compliance</a:t>
            </a:r>
            <a:r>
              <a:rPr lang="en-US" sz="2000" dirty="0"/>
              <a:t>. </a:t>
            </a:r>
            <a:r>
              <a:rPr lang="en-US" sz="2000" dirty="0" err="1"/>
              <a:t>Parasoft</a:t>
            </a:r>
            <a:r>
              <a:rPr lang="en-US" sz="2000" dirty="0"/>
              <a:t>. (2021, June 7). </a:t>
            </a:r>
            <a:r>
              <a:rPr lang="en-US" sz="2000" dirty="0">
                <a:hlinkClick r:id="rId5"/>
              </a:rPr>
              <a:t>https://www.parasoft.com/products/parasoft-c-ctest/</a:t>
            </a:r>
            <a:r>
              <a:rPr lang="en-US" sz="2000" dirty="0"/>
              <a:t>. </a:t>
            </a:r>
          </a:p>
          <a:p>
            <a:pPr marL="342900">
              <a:spcBef>
                <a:spcPts val="0"/>
              </a:spcBef>
              <a:buSzPts val="2200"/>
            </a:pPr>
            <a:r>
              <a:rPr lang="en-US" sz="2000" i="1" dirty="0"/>
              <a:t>Create and Run Load Tests in Half the Time</a:t>
            </a:r>
            <a:r>
              <a:rPr lang="en-US" sz="2000" dirty="0"/>
              <a:t>. </a:t>
            </a:r>
            <a:r>
              <a:rPr lang="en-US" sz="2000" dirty="0" err="1"/>
              <a:t>LoadNinja</a:t>
            </a:r>
            <a:r>
              <a:rPr lang="en-US" sz="2000" dirty="0"/>
              <a:t>. (n.d.). </a:t>
            </a:r>
            <a:r>
              <a:rPr lang="en-US" sz="2000" dirty="0">
                <a:hlinkClick r:id="rId6"/>
              </a:rPr>
              <a:t>https://loadninja.com/</a:t>
            </a:r>
            <a:r>
              <a:rPr lang="en-US" sz="2000" dirty="0"/>
              <a:t>.</a:t>
            </a:r>
          </a:p>
          <a:p>
            <a:pPr marL="342900">
              <a:spcBef>
                <a:spcPts val="0"/>
              </a:spcBef>
              <a:buSzPts val="2200"/>
            </a:pPr>
            <a:r>
              <a:rPr lang="en-US" sz="2000" i="1" dirty="0"/>
              <a:t>Log Management &amp; Analysis Software Made Easy</a:t>
            </a:r>
            <a:r>
              <a:rPr lang="en-US" sz="2000" dirty="0"/>
              <a:t>. </a:t>
            </a:r>
            <a:r>
              <a:rPr lang="en-US" sz="2000" dirty="0" err="1"/>
              <a:t>Logentries</a:t>
            </a:r>
            <a:r>
              <a:rPr lang="en-US" sz="2000" dirty="0"/>
              <a:t>. (n.d.). </a:t>
            </a:r>
            <a:r>
              <a:rPr lang="en-US" sz="2000" dirty="0">
                <a:hlinkClick r:id="rId7"/>
              </a:rPr>
              <a:t>https://logentries.com/</a:t>
            </a:r>
            <a:r>
              <a:rPr lang="en-US" sz="2000" dirty="0"/>
              <a:t>. </a:t>
            </a:r>
          </a:p>
          <a:p>
            <a:pPr marL="342900">
              <a:spcBef>
                <a:spcPts val="0"/>
              </a:spcBef>
              <a:buSzPts val="2200"/>
            </a:pPr>
            <a:r>
              <a:rPr lang="en-US" sz="2000" i="1" dirty="0"/>
              <a:t>Log Management &amp; Analysis Software Made Easy</a:t>
            </a:r>
            <a:r>
              <a:rPr lang="en-US" sz="2000" dirty="0"/>
              <a:t>. </a:t>
            </a:r>
            <a:r>
              <a:rPr lang="en-US" sz="2000" dirty="0" err="1"/>
              <a:t>Logentries</a:t>
            </a:r>
            <a:r>
              <a:rPr lang="en-US" sz="2000" dirty="0"/>
              <a:t>. (n.d.). </a:t>
            </a:r>
            <a:r>
              <a:rPr lang="en-US" sz="2000" dirty="0">
                <a:hlinkClick r:id="rId7"/>
              </a:rPr>
              <a:t>https://logentries.com/</a:t>
            </a:r>
            <a:r>
              <a:rPr lang="en-US" sz="2000" dirty="0"/>
              <a:t>. </a:t>
            </a:r>
          </a:p>
          <a:p>
            <a:pPr marL="342900" lvl="0" algn="l">
              <a:lnSpc>
                <a:spcPct val="90000"/>
              </a:lnSpc>
              <a:spcBef>
                <a:spcPts val="0"/>
              </a:spcBef>
              <a:spcAft>
                <a:spcPts val="0"/>
              </a:spcAft>
              <a:buClr>
                <a:schemeClr val="lt1"/>
              </a:buClr>
              <a:buSzPts val="2200"/>
              <a:buChar char="•"/>
            </a:pPr>
            <a:endParaRPr lang="en-US" sz="2000" dirty="0"/>
          </a:p>
          <a:p>
            <a:pPr marL="228600" indent="-228600">
              <a:spcBef>
                <a:spcPts val="0"/>
              </a:spcBef>
              <a:buSzPts val="2200"/>
            </a:pPr>
            <a:endParaRPr lang="en-US"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905738"/>
            <a:ext cx="10826545" cy="4312947"/>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This policy covers several aspects that will promote Defense in Depth (</a:t>
            </a:r>
            <a:r>
              <a:rPr lang="en-US" dirty="0" err="1"/>
              <a:t>DiD</a:t>
            </a:r>
            <a:r>
              <a:rPr lang="en-US" dirty="0"/>
              <a:t>). This policy presentation covers the following topics:</a:t>
            </a:r>
          </a:p>
          <a:p>
            <a:pPr marL="1028700">
              <a:spcBef>
                <a:spcPts val="0"/>
              </a:spcBef>
            </a:pPr>
            <a:r>
              <a:rPr lang="en-US" dirty="0"/>
              <a:t>Core Security Principles</a:t>
            </a:r>
          </a:p>
          <a:p>
            <a:pPr marL="1028700">
              <a:spcBef>
                <a:spcPts val="0"/>
              </a:spcBef>
            </a:pPr>
            <a:r>
              <a:rPr lang="en-US" dirty="0"/>
              <a:t>Coding Standards</a:t>
            </a:r>
          </a:p>
          <a:p>
            <a:pPr marL="1028700">
              <a:spcBef>
                <a:spcPts val="0"/>
              </a:spcBef>
            </a:pPr>
            <a:r>
              <a:rPr lang="en-US" dirty="0"/>
              <a:t>Encryption Policies</a:t>
            </a:r>
          </a:p>
          <a:p>
            <a:pPr marL="1028700">
              <a:spcBef>
                <a:spcPts val="0"/>
              </a:spcBef>
            </a:pPr>
            <a:r>
              <a:rPr lang="en-US" dirty="0"/>
              <a:t>Triple-A Policies</a:t>
            </a:r>
          </a:p>
          <a:p>
            <a:pPr marL="1485900" lvl="1">
              <a:spcBef>
                <a:spcPts val="0"/>
              </a:spcBef>
              <a:buFont typeface="Courier New"/>
              <a:buChar char="o"/>
            </a:pPr>
            <a:r>
              <a:rPr lang="en-US" dirty="0"/>
              <a:t>Authentication</a:t>
            </a:r>
          </a:p>
          <a:p>
            <a:pPr marL="1485900" lvl="1">
              <a:spcBef>
                <a:spcPts val="0"/>
              </a:spcBef>
              <a:buFont typeface="Courier New"/>
              <a:buChar char="o"/>
            </a:pPr>
            <a:r>
              <a:rPr lang="en-US" dirty="0"/>
              <a:t>Authorization</a:t>
            </a:r>
          </a:p>
          <a:p>
            <a:pPr marL="1485900" lvl="1">
              <a:spcBef>
                <a:spcPts val="0"/>
              </a:spcBef>
              <a:buFont typeface="Courier New"/>
              <a:buChar char="o"/>
            </a:pPr>
            <a:r>
              <a:rPr lang="en-US" dirty="0"/>
              <a:t>Accounting</a:t>
            </a:r>
          </a:p>
          <a:p>
            <a:pPr marL="685800" indent="0">
              <a:spcBef>
                <a:spcPts val="0"/>
              </a:spcBef>
              <a:buNone/>
            </a:pPr>
            <a:endParaRPr lang="en-US" dirty="0"/>
          </a:p>
          <a:p>
            <a:pPr marL="685800" indent="0">
              <a:spcBef>
                <a:spcPts val="0"/>
              </a:spcBef>
              <a:buNone/>
            </a:pPr>
            <a:r>
              <a:rPr lang="en-US" dirty="0"/>
              <a:t>A combination of these principles helps address weaknesses in software security. These principles combined create layers of security which create a </a:t>
            </a:r>
            <a:r>
              <a:rPr lang="en-US" dirty="0" err="1"/>
              <a:t>DiD</a:t>
            </a:r>
            <a:r>
              <a:rPr lang="en-US" dirty="0"/>
              <a:t> policy.</a:t>
            </a:r>
          </a:p>
          <a:p>
            <a:pPr marL="1028700">
              <a:spcBef>
                <a:spcPts val="0"/>
              </a:spcBef>
            </a:pPr>
            <a:endParaRPr lang="en-US" dirty="0"/>
          </a:p>
          <a:p>
            <a:pPr marL="0" indent="0">
              <a:buSzPts val="2200"/>
              <a:buNone/>
            </a:pPr>
            <a:endParaRPr lang="en-US"/>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286869" y="2605894"/>
            <a:ext cx="3737096" cy="2094988"/>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lnSpcReduction="20000"/>
          </a:bodyPr>
          <a:lstStyle/>
          <a:p>
            <a:pPr marL="228600" indent="0">
              <a:lnSpc>
                <a:spcPct val="107916"/>
              </a:lnSpc>
              <a:spcBef>
                <a:spcPts val="0"/>
              </a:spcBef>
              <a:buNone/>
            </a:pPr>
            <a:r>
              <a:rPr lang="en-US" sz="1600" dirty="0"/>
              <a:t>Typically, threats that are likely to occur take higher priority than those that are unlikely. </a:t>
            </a:r>
          </a:p>
          <a:p>
            <a:pPr marL="228600" indent="0">
              <a:lnSpc>
                <a:spcPct val="107915"/>
              </a:lnSpc>
              <a:spcBef>
                <a:spcPts val="0"/>
              </a:spcBef>
              <a:buNone/>
            </a:pPr>
            <a:r>
              <a:rPr lang="en-US" sz="1600" dirty="0"/>
              <a:t>Priority is determined through a combination of severity, likelihood, and remediation costs.</a:t>
            </a:r>
          </a:p>
          <a:p>
            <a:pPr marL="228600" indent="0">
              <a:lnSpc>
                <a:spcPct val="107915"/>
              </a:lnSpc>
              <a:spcBef>
                <a:spcPts val="0"/>
              </a:spcBef>
              <a:buNone/>
            </a:pPr>
            <a:r>
              <a:rPr lang="en-US" sz="1600" dirty="0"/>
              <a:t>Low-priority threats should not be disregarded completely, but simply take less precedence over high-priority threats.</a:t>
            </a:r>
          </a:p>
          <a:p>
            <a:pPr marL="228600" indent="-88900">
              <a:buSzPts val="2200"/>
              <a:buNone/>
            </a:pPr>
            <a:endParaRPr lang="en-US"/>
          </a:p>
        </p:txBody>
      </p:sp>
      <p:graphicFrame>
        <p:nvGraphicFramePr>
          <p:cNvPr id="161" name="Google Shape;161;p4" descr="Alt text required"/>
          <p:cNvGraphicFramePr/>
          <p:nvPr>
            <p:extLst>
              <p:ext uri="{D42A27DB-BD31-4B8C-83A1-F6EECF244321}">
                <p14:modId xmlns:p14="http://schemas.microsoft.com/office/powerpoint/2010/main" val="3560050215"/>
              </p:ext>
            </p:extLst>
          </p:nvPr>
        </p:nvGraphicFramePr>
        <p:xfrm>
          <a:off x="3177396" y="2084716"/>
          <a:ext cx="7835225" cy="43174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233940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Likely:</a:t>
                      </a:r>
                      <a:endParaRPr sz="1400" u="none" strike="noStrike" cap="none" dirty="0"/>
                    </a:p>
                    <a:p>
                      <a:pPr marL="285750" marR="0" lvl="0" indent="-285750" algn="ctr" rtl="0">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INT-030-C: Data Value</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STR-030-C: String Correctness</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STR-002-C: SQL Injection</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MEM-050-CPP: Memory Protection</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OOP-052-CPP: Polymorphic Objects</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a:solidFill>
                            <a:schemeClr val="tx1"/>
                          </a:solidFill>
                        </a:rPr>
                        <a:t>STR-038-C: Buffer Overflow</a:t>
                      </a:r>
                      <a:endParaRPr lang="en-US" sz="16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Priority:</a:t>
                      </a:r>
                      <a:endParaRPr sz="1400" u="none" strike="noStrike" cap="none" dirty="0"/>
                    </a:p>
                    <a:p>
                      <a:pPr marL="285750" marR="0" lvl="0" indent="-285750" algn="ctr" rtl="0">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INT-030-C: Data Value</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STR-030-C: String Correctness</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STR-002-C: SQL Injection</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a:solidFill>
                            <a:schemeClr val="tx1"/>
                          </a:solidFill>
                        </a:rPr>
                        <a:t>MEM-050-CPP: Memory Protection</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OOP-052-CPP: Polymorphic Objects</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a:solidFill>
                            <a:schemeClr val="tx1"/>
                          </a:solidFill>
                        </a:rPr>
                        <a:t>STR-038-C: Buffer Overflow</a:t>
                      </a:r>
                      <a:endParaRPr lang="en-US" sz="16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78033">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285750" marR="0" lvl="0" indent="-285750" algn="ctr" rtl="0">
                        <a:lnSpc>
                          <a:spcPct val="100000"/>
                        </a:lnSpc>
                        <a:spcBef>
                          <a:spcPts val="0"/>
                        </a:spcBef>
                        <a:spcAft>
                          <a:spcPts val="0"/>
                        </a:spcAft>
                        <a:buClr>
                          <a:srgbClr val="000000"/>
                        </a:buClr>
                        <a:buSzPts val="3600"/>
                        <a:buFont typeface="Arial"/>
                        <a:buChar char="•"/>
                      </a:pPr>
                      <a:r>
                        <a:rPr lang="en-US" sz="1600" u="none" strike="noStrike" cap="none" dirty="0">
                          <a:solidFill>
                            <a:schemeClr val="bg2"/>
                          </a:solidFill>
                        </a:rPr>
                        <a:t>DCL-012-C: Data Type</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bg2"/>
                          </a:solidFill>
                        </a:rPr>
                        <a:t>ERR-006-C: Assertions</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bg2"/>
                          </a:solidFill>
                        </a:rPr>
                        <a:t>ERR-051-CPP: Exceptions</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a:solidFill>
                            <a:schemeClr val="bg2"/>
                          </a:solidFill>
                        </a:rPr>
                        <a:t>INT-035-C: Integer Precision</a:t>
                      </a:r>
                      <a:endParaRPr lang="en-US" sz="1600" u="none" strike="noStrike" cap="none" dirty="0">
                        <a:solidFill>
                          <a:schemeClr val="bg2"/>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Unlikely:</a:t>
                      </a:r>
                      <a:endParaRPr sz="1400" u="none" strike="noStrike" cap="none" dirty="0"/>
                    </a:p>
                    <a:p>
                      <a:pPr marL="285750" marR="0" lvl="0" indent="-285750" algn="ctr" rtl="0">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DCL-012-C: Data Type</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ERR-006-C: Assertions</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dirty="0">
                          <a:solidFill>
                            <a:schemeClr val="tx1"/>
                          </a:solidFill>
                        </a:rPr>
                        <a:t>ERR-051-CPP: Exceptions</a:t>
                      </a:r>
                    </a:p>
                    <a:p>
                      <a:pPr marL="285750" marR="0" lvl="0" indent="-285750" algn="ctr">
                        <a:lnSpc>
                          <a:spcPct val="100000"/>
                        </a:lnSpc>
                        <a:spcBef>
                          <a:spcPts val="0"/>
                        </a:spcBef>
                        <a:spcAft>
                          <a:spcPts val="0"/>
                        </a:spcAft>
                        <a:buClr>
                          <a:srgbClr val="000000"/>
                        </a:buClr>
                        <a:buSzPts val="3600"/>
                        <a:buFont typeface="Arial"/>
                        <a:buChar char="•"/>
                      </a:pPr>
                      <a:r>
                        <a:rPr lang="en-US" sz="1600" u="none" strike="noStrike" cap="none">
                          <a:solidFill>
                            <a:schemeClr val="tx1"/>
                          </a:solidFill>
                        </a:rPr>
                        <a:t>INT-035-C: Integer Precision</a:t>
                      </a:r>
                      <a:endParaRPr lang="en-US" sz="16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Validate Input Data: Data Value, Integer Precision</a:t>
            </a:r>
          </a:p>
          <a:p>
            <a:pPr marL="228600" indent="-228600">
              <a:spcBef>
                <a:spcPts val="0"/>
              </a:spcBef>
              <a:buSzPts val="2200"/>
            </a:pPr>
            <a:r>
              <a:rPr lang="en-US" dirty="0"/>
              <a:t>Heed Compiler Warnings: Exceptions</a:t>
            </a:r>
          </a:p>
          <a:p>
            <a:pPr marL="228600" indent="-228600">
              <a:spcBef>
                <a:spcPts val="0"/>
              </a:spcBef>
              <a:buSzPts val="2200"/>
            </a:pPr>
            <a:r>
              <a:rPr lang="en-US" dirty="0"/>
              <a:t>Architect and Design for Security Policies</a:t>
            </a:r>
          </a:p>
          <a:p>
            <a:pPr marL="228600" indent="-228600">
              <a:spcBef>
                <a:spcPts val="0"/>
              </a:spcBef>
              <a:buSzPts val="2200"/>
            </a:pPr>
            <a:r>
              <a:rPr lang="en-US" dirty="0"/>
              <a:t>Keep it Simple: Memory Protection, Buffer Overflow</a:t>
            </a:r>
          </a:p>
          <a:p>
            <a:pPr marL="228600" indent="-228600">
              <a:spcBef>
                <a:spcPts val="0"/>
              </a:spcBef>
              <a:buSzPts val="2200"/>
            </a:pPr>
            <a:r>
              <a:rPr lang="en-US" dirty="0"/>
              <a:t>Default Deny: Data Type </a:t>
            </a:r>
          </a:p>
          <a:p>
            <a:pPr marL="228600" indent="-228600">
              <a:spcBef>
                <a:spcPts val="0"/>
              </a:spcBef>
              <a:buSzPts val="2200"/>
            </a:pPr>
            <a:r>
              <a:rPr lang="en-US" dirty="0"/>
              <a:t>Adhere to the Principle of Least Privilege</a:t>
            </a:r>
          </a:p>
          <a:p>
            <a:pPr marL="228600" indent="-228600">
              <a:spcBef>
                <a:spcPts val="0"/>
              </a:spcBef>
              <a:buSzPts val="2200"/>
            </a:pPr>
            <a:r>
              <a:rPr lang="en-US" dirty="0"/>
              <a:t>Sanitize Data Sent to Other Systems: SQL Injection</a:t>
            </a:r>
          </a:p>
          <a:p>
            <a:pPr marL="228600" indent="-228600">
              <a:spcBef>
                <a:spcPts val="0"/>
              </a:spcBef>
              <a:buSzPts val="2200"/>
            </a:pPr>
            <a:r>
              <a:rPr lang="en-US" dirty="0"/>
              <a:t>Practice Defense in Depth (</a:t>
            </a:r>
            <a:r>
              <a:rPr lang="en-US" dirty="0" err="1"/>
              <a:t>DiD</a:t>
            </a:r>
            <a:r>
              <a:rPr lang="en-US" dirty="0"/>
              <a:t>)</a:t>
            </a:r>
          </a:p>
          <a:p>
            <a:pPr marL="228600" indent="-228600">
              <a:spcBef>
                <a:spcPts val="0"/>
              </a:spcBef>
              <a:buSzPts val="2200"/>
            </a:pPr>
            <a:r>
              <a:rPr lang="en-US" dirty="0"/>
              <a:t>Use Effective Quality Assurance Techniques: Assertions</a:t>
            </a:r>
          </a:p>
          <a:p>
            <a:pPr marL="228600" indent="-228600">
              <a:spcBef>
                <a:spcPts val="0"/>
              </a:spcBef>
              <a:buSzPts val="2200"/>
            </a:pPr>
            <a:r>
              <a:rPr lang="en-US" dirty="0"/>
              <a:t>Adopt a Secure Coding Standard: String Correctness, Polymorphic Objects</a:t>
            </a:r>
          </a:p>
          <a:p>
            <a:pPr marL="342900">
              <a:spcBef>
                <a:spcPts val="0"/>
              </a:spcBef>
              <a:buSzPts val="2200"/>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000"/>
              <a:buAutoNum type="arabicPeriod"/>
            </a:pPr>
            <a:r>
              <a:rPr lang="en-US" sz="2000" dirty="0"/>
              <a:t>Ensure that unsigned integer operations do not wrap</a:t>
            </a:r>
          </a:p>
          <a:p>
            <a:pPr indent="-457200">
              <a:spcBef>
                <a:spcPts val="0"/>
              </a:spcBef>
              <a:buSzPts val="2000"/>
              <a:buAutoNum type="arabicPeriod"/>
            </a:pPr>
            <a:r>
              <a:rPr lang="en-US" sz="2000" dirty="0"/>
              <a:t>Sanitize data passed to complex subsystems</a:t>
            </a:r>
          </a:p>
          <a:p>
            <a:pPr indent="-457200">
              <a:spcBef>
                <a:spcPts val="0"/>
              </a:spcBef>
              <a:buSzPts val="2000"/>
              <a:buAutoNum type="arabicPeriod"/>
            </a:pPr>
            <a:r>
              <a:rPr lang="en-US" sz="2000" dirty="0"/>
              <a:t>Explicitly construct and destruct objects when manually managing objects</a:t>
            </a:r>
          </a:p>
          <a:p>
            <a:pPr indent="-457200">
              <a:spcBef>
                <a:spcPts val="0"/>
              </a:spcBef>
              <a:buSzPts val="2000"/>
              <a:buAutoNum type="arabicPeriod"/>
            </a:pPr>
            <a:r>
              <a:rPr lang="en-US" sz="2000" dirty="0"/>
              <a:t>Do not confuse narrow and wide character strings and functions</a:t>
            </a:r>
          </a:p>
          <a:p>
            <a:pPr indent="-457200">
              <a:spcBef>
                <a:spcPts val="0"/>
              </a:spcBef>
              <a:buSzPts val="2000"/>
              <a:buAutoNum type="arabicPeriod"/>
            </a:pPr>
            <a:r>
              <a:rPr lang="en-US" sz="2000" dirty="0"/>
              <a:t>Do not modify string literals</a:t>
            </a:r>
          </a:p>
          <a:p>
            <a:pPr indent="-457200">
              <a:spcBef>
                <a:spcPts val="0"/>
              </a:spcBef>
              <a:buSzPts val="2000"/>
              <a:buAutoNum type="arabicPeriod"/>
            </a:pPr>
            <a:r>
              <a:rPr lang="en-US" sz="2000" dirty="0"/>
              <a:t>Do not delete a polymorphic object without a virtual destructor</a:t>
            </a:r>
          </a:p>
          <a:p>
            <a:pPr indent="-457200">
              <a:spcBef>
                <a:spcPts val="0"/>
              </a:spcBef>
              <a:buSzPts val="2000"/>
              <a:buAutoNum type="arabicPeriod"/>
            </a:pPr>
            <a:r>
              <a:rPr lang="en-US" sz="2000" dirty="0"/>
              <a:t>Implement abstract data types using opaque types</a:t>
            </a:r>
          </a:p>
          <a:p>
            <a:pPr indent="-457200">
              <a:spcBef>
                <a:spcPts val="0"/>
              </a:spcBef>
              <a:buSzPts val="2000"/>
              <a:buAutoNum type="arabicPeriod"/>
            </a:pPr>
            <a:r>
              <a:rPr lang="en-US" sz="2000" dirty="0"/>
              <a:t>Understand termination behavior of assert() and abort()</a:t>
            </a:r>
          </a:p>
          <a:p>
            <a:pPr indent="-457200">
              <a:spcBef>
                <a:spcPts val="0"/>
              </a:spcBef>
              <a:buSzPts val="2000"/>
              <a:buAutoNum type="arabicPeriod"/>
            </a:pPr>
            <a:r>
              <a:rPr lang="en-US" sz="2000" dirty="0"/>
              <a:t>Handle all exceptions</a:t>
            </a:r>
          </a:p>
          <a:p>
            <a:pPr indent="-457200">
              <a:spcBef>
                <a:spcPts val="0"/>
              </a:spcBef>
              <a:buSzPts val="2000"/>
              <a:buAutoNum type="arabicPeriod"/>
            </a:pPr>
            <a:r>
              <a:rPr lang="en-US" sz="2000" dirty="0"/>
              <a:t>Use correct integer precisions</a:t>
            </a:r>
          </a:p>
          <a:p>
            <a:pPr marL="0" indent="0">
              <a:spcBef>
                <a:spcPts val="0"/>
              </a:spcBef>
              <a:buSzPts val="2000"/>
              <a:buNone/>
            </a:pPr>
            <a:endParaRPr lang="en-US" sz="2000" dirty="0"/>
          </a:p>
          <a:p>
            <a:pPr marL="0" indent="0">
              <a:spcBef>
                <a:spcPts val="0"/>
              </a:spcBef>
              <a:buSzPts val="2000"/>
              <a:buNone/>
            </a:pPr>
            <a:r>
              <a:rPr lang="en-US" sz="2000" dirty="0"/>
              <a:t>Prioritization of these standards is based on the severity, likelihood, and remediation costs associated with the vulnerability the coding standard mitigates.</a:t>
            </a:r>
          </a:p>
          <a:p>
            <a:pPr indent="-457200">
              <a:spcBef>
                <a:spcPts val="0"/>
              </a:spcBef>
              <a:buSzPts val="2000"/>
              <a:buAutoNum type="arabicPeriod"/>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Encryption in Rest: Encrypt data being stored on-disk</a:t>
            </a:r>
          </a:p>
          <a:p>
            <a:pPr marL="228600" indent="-228600">
              <a:spcBef>
                <a:spcPts val="0"/>
              </a:spcBef>
              <a:buSzPts val="2000"/>
            </a:pPr>
            <a:endParaRPr lang="en-US" sz="2000" dirty="0"/>
          </a:p>
          <a:p>
            <a:pPr marL="228600" indent="-228600">
              <a:spcBef>
                <a:spcPts val="0"/>
              </a:spcBef>
              <a:buSzPts val="2000"/>
            </a:pPr>
            <a:endParaRPr lang="en-US" sz="2000" dirty="0"/>
          </a:p>
          <a:p>
            <a:pPr marL="228600" indent="-228600">
              <a:spcBef>
                <a:spcPts val="0"/>
              </a:spcBef>
              <a:buSzPts val="2000"/>
            </a:pPr>
            <a:endParaRPr lang="en-US" sz="2000" dirty="0"/>
          </a:p>
          <a:p>
            <a:pPr marL="228600" indent="-228600">
              <a:spcBef>
                <a:spcPts val="0"/>
              </a:spcBef>
              <a:buSzPts val="2000"/>
            </a:pPr>
            <a:endParaRPr lang="en-US" sz="2000" dirty="0"/>
          </a:p>
          <a:p>
            <a:pPr marL="228600" indent="-228600">
              <a:spcBef>
                <a:spcPts val="0"/>
              </a:spcBef>
              <a:buSzPts val="2000"/>
            </a:pPr>
            <a:endParaRPr lang="en-US" sz="2000" dirty="0"/>
          </a:p>
          <a:p>
            <a:pPr marL="228600" indent="-228600">
              <a:spcBef>
                <a:spcPts val="0"/>
              </a:spcBef>
              <a:buSzPts val="2000"/>
            </a:pPr>
            <a:r>
              <a:rPr lang="en-US" sz="2000" dirty="0"/>
              <a:t>Encryption in Flight: Encrypt data being transferred between locations</a:t>
            </a:r>
          </a:p>
          <a:p>
            <a:pPr marL="228600" lvl="0" indent="-228600" algn="l">
              <a:lnSpc>
                <a:spcPct val="90000"/>
              </a:lnSpc>
              <a:spcBef>
                <a:spcPts val="0"/>
              </a:spcBef>
              <a:spcAft>
                <a:spcPts val="0"/>
              </a:spcAft>
              <a:buClr>
                <a:schemeClr val="lt1"/>
              </a:buClr>
              <a:buSzPts val="2000"/>
            </a:pPr>
            <a:endParaRPr lang="en-US" sz="2000" dirty="0"/>
          </a:p>
          <a:p>
            <a:pPr marL="228600" indent="-228600">
              <a:spcBef>
                <a:spcPts val="0"/>
              </a:spcBef>
              <a:buSzPts val="2000"/>
            </a:pPr>
            <a:endParaRPr lang="en-US" sz="2000" dirty="0"/>
          </a:p>
          <a:p>
            <a:pPr marL="228600" indent="-228600">
              <a:spcBef>
                <a:spcPts val="0"/>
              </a:spcBef>
              <a:buSzPts val="2000"/>
            </a:pPr>
            <a:endParaRPr lang="en-US" sz="2000" dirty="0"/>
          </a:p>
          <a:p>
            <a:pPr marL="228600" indent="-228600">
              <a:spcBef>
                <a:spcPts val="0"/>
              </a:spcBef>
              <a:buSzPts val="2000"/>
            </a:pPr>
            <a:endParaRPr lang="en-US" sz="2000" dirty="0"/>
          </a:p>
          <a:p>
            <a:pPr marL="228600" indent="-228600">
              <a:spcBef>
                <a:spcPts val="0"/>
              </a:spcBef>
              <a:buSzPts val="2000"/>
            </a:pPr>
            <a:endParaRPr lang="en-US" sz="2000" dirty="0"/>
          </a:p>
          <a:p>
            <a:pPr marL="228600" indent="-228600">
              <a:spcBef>
                <a:spcPts val="0"/>
              </a:spcBef>
              <a:buSzPts val="2000"/>
            </a:pPr>
            <a:r>
              <a:rPr lang="en-US" sz="2000" dirty="0"/>
              <a:t>Encryption in Use: Encrypt data in current use or data in memory such as RAM</a:t>
            </a:r>
          </a:p>
          <a:p>
            <a:pPr marL="228600" indent="-228600">
              <a:spcBef>
                <a:spcPts val="0"/>
              </a:spcBef>
              <a:buSzPts val="2000"/>
            </a:pPr>
            <a:endParaRPr lang="en-US" sz="2000" dirty="0"/>
          </a:p>
          <a:p>
            <a:pPr marL="0" indent="0">
              <a:buSzPts val="1600"/>
              <a:buNone/>
            </a:pPr>
            <a:endParaRPr lang="en-US" sz="1600"/>
          </a:p>
          <a:p>
            <a:pPr marL="228600" indent="-88900">
              <a:buSzPts val="2200"/>
              <a:buNone/>
            </a:pPr>
            <a:endParaRPr lang="en-US"/>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indent="-228600">
              <a:spcBef>
                <a:spcPts val="0"/>
              </a:spcBef>
              <a:buSzPts val="2400"/>
            </a:pPr>
            <a:r>
              <a:rPr lang="en-US" sz="2400" dirty="0"/>
              <a:t>Authentication: Ensure the user attempting to access the system is who they claim to be</a:t>
            </a:r>
            <a:endParaRPr lang="en-US" dirty="0"/>
          </a:p>
          <a:p>
            <a:pPr marL="228600" indent="-228600">
              <a:spcBef>
                <a:spcPts val="0"/>
              </a:spcBef>
              <a:buSzPts val="2400"/>
            </a:pPr>
            <a:endParaRPr lang="en-US" sz="2400" dirty="0"/>
          </a:p>
          <a:p>
            <a:pPr marL="228600" indent="-228600">
              <a:spcBef>
                <a:spcPts val="0"/>
              </a:spcBef>
              <a:buSzPts val="2400"/>
            </a:pPr>
            <a:endParaRPr lang="en-US" sz="2400" dirty="0"/>
          </a:p>
          <a:p>
            <a:pPr marL="228600" indent="-228600">
              <a:spcBef>
                <a:spcPts val="0"/>
              </a:spcBef>
              <a:buSzPts val="2400"/>
            </a:pPr>
            <a:endParaRPr lang="en-US" sz="2400" dirty="0"/>
          </a:p>
          <a:p>
            <a:pPr marL="228600" indent="-228600">
              <a:spcBef>
                <a:spcPts val="0"/>
              </a:spcBef>
              <a:buSzPts val="2400"/>
            </a:pPr>
            <a:r>
              <a:rPr lang="en-US" sz="2400" dirty="0"/>
              <a:t>Authorization: Ensure proper privileges, roles, and rights to each user; adhere to principle of least privilege</a:t>
            </a:r>
          </a:p>
          <a:p>
            <a:pPr marL="228600" indent="-228600">
              <a:spcBef>
                <a:spcPts val="0"/>
              </a:spcBef>
              <a:buSzPts val="2400"/>
            </a:pPr>
            <a:endParaRPr lang="en-US" sz="2400" dirty="0"/>
          </a:p>
          <a:p>
            <a:pPr marL="228600" indent="-228600">
              <a:spcBef>
                <a:spcPts val="0"/>
              </a:spcBef>
              <a:buSzPts val="2400"/>
            </a:pPr>
            <a:endParaRPr lang="en-US" sz="2400" dirty="0"/>
          </a:p>
          <a:p>
            <a:pPr marL="228600" indent="-228600">
              <a:spcBef>
                <a:spcPts val="0"/>
              </a:spcBef>
              <a:buSzPts val="2400"/>
            </a:pPr>
            <a:endParaRPr lang="en-US" sz="2400" dirty="0"/>
          </a:p>
          <a:p>
            <a:pPr marL="228600" indent="-228600">
              <a:spcBef>
                <a:spcPts val="0"/>
              </a:spcBef>
              <a:buSzPts val="2400"/>
            </a:pPr>
            <a:r>
              <a:rPr lang="en-US" sz="2400" dirty="0"/>
              <a:t>Accounting: Monitor user actions and activities; record incidents for compliance and security records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dirty="0"/>
              <a:t>Will reserve increase the capacity but not the size of the collection?</a:t>
            </a:r>
          </a:p>
          <a:p>
            <a:pPr marL="0" indent="0">
              <a:buNone/>
            </a:pPr>
            <a:r>
              <a:rPr lang="en-US" dirty="0"/>
              <a:t>Test: </a:t>
            </a:r>
            <a:r>
              <a:rPr lang="en-US" dirty="0" err="1"/>
              <a:t>VerifyCollectionReserveTest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 shot of a computer code&#10;&#10;Description automatically generated">
            <a:extLst>
              <a:ext uri="{FF2B5EF4-FFF2-40B4-BE49-F238E27FC236}">
                <a16:creationId xmlns:a16="http://schemas.microsoft.com/office/drawing/2014/main" id="{15E1F1CC-03A1-72CD-C208-A0B9B1E321DA}"/>
              </a:ext>
            </a:extLst>
          </p:cNvPr>
          <p:cNvPicPr>
            <a:picLocks noChangeAspect="1"/>
          </p:cNvPicPr>
          <p:nvPr/>
        </p:nvPicPr>
        <p:blipFill>
          <a:blip r:embed="rId5"/>
          <a:stretch>
            <a:fillRect/>
          </a:stretch>
        </p:blipFill>
        <p:spPr>
          <a:xfrm>
            <a:off x="5069798" y="3128573"/>
            <a:ext cx="6437026" cy="2149839"/>
          </a:xfrm>
          <a:prstGeom prst="rect">
            <a:avLst/>
          </a:prstGeom>
        </p:spPr>
      </p:pic>
      <p:pic>
        <p:nvPicPr>
          <p:cNvPr id="3" name="Picture 2">
            <a:extLst>
              <a:ext uri="{FF2B5EF4-FFF2-40B4-BE49-F238E27FC236}">
                <a16:creationId xmlns:a16="http://schemas.microsoft.com/office/drawing/2014/main" id="{1C9974CC-FE40-FC0A-A95D-0C8D42FBA42E}"/>
              </a:ext>
            </a:extLst>
          </p:cNvPr>
          <p:cNvPicPr>
            <a:picLocks noChangeAspect="1"/>
          </p:cNvPicPr>
          <p:nvPr/>
        </p:nvPicPr>
        <p:blipFill>
          <a:blip r:embed="rId6"/>
          <a:stretch>
            <a:fillRect/>
          </a:stretch>
        </p:blipFill>
        <p:spPr>
          <a:xfrm>
            <a:off x="5067768" y="5527468"/>
            <a:ext cx="6441086" cy="475000"/>
          </a:xfrm>
          <a:prstGeom prst="rect">
            <a:avLst/>
          </a:prstGeom>
        </p:spPr>
      </p:pic>
      <p:sp>
        <p:nvSpPr>
          <p:cNvPr id="4" name="TextBox 3">
            <a:extLst>
              <a:ext uri="{FF2B5EF4-FFF2-40B4-BE49-F238E27FC236}">
                <a16:creationId xmlns:a16="http://schemas.microsoft.com/office/drawing/2014/main" id="{FAFD9BAE-C274-95F0-F801-96962E92570A}"/>
              </a:ext>
            </a:extLst>
          </p:cNvPr>
          <p:cNvSpPr txBox="1"/>
          <p:nvPr/>
        </p:nvSpPr>
        <p:spPr>
          <a:xfrm>
            <a:off x="1923737" y="3785016"/>
            <a:ext cx="106180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bg1"/>
                </a:solidFill>
                <a:latin typeface="Century Gothic"/>
              </a:rPr>
              <a:t>Code:</a:t>
            </a:r>
            <a:endParaRPr lang="en-US" sz="2200" dirty="0">
              <a:solidFill>
                <a:schemeClr val="bg1"/>
              </a:solidFill>
            </a:endParaRPr>
          </a:p>
        </p:txBody>
      </p:sp>
      <p:sp>
        <p:nvSpPr>
          <p:cNvPr id="5" name="TextBox 4">
            <a:extLst>
              <a:ext uri="{FF2B5EF4-FFF2-40B4-BE49-F238E27FC236}">
                <a16:creationId xmlns:a16="http://schemas.microsoft.com/office/drawing/2014/main" id="{936EE582-507F-5F81-5850-D84E66562BC4}"/>
              </a:ext>
            </a:extLst>
          </p:cNvPr>
          <p:cNvSpPr txBox="1"/>
          <p:nvPr/>
        </p:nvSpPr>
        <p:spPr>
          <a:xfrm>
            <a:off x="1811311" y="5346491"/>
            <a:ext cx="1174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bg1"/>
                </a:solidFill>
                <a:latin typeface="Century Gothic"/>
              </a:rPr>
              <a:t>Results:</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0C7D-63DA-41B4-2FAD-8366A7003752}"/>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17E90E13-F2E9-022F-1779-B3EBB27CE59C}"/>
              </a:ext>
            </a:extLst>
          </p:cNvPr>
          <p:cNvSpPr>
            <a:spLocks noGrp="1"/>
          </p:cNvSpPr>
          <p:nvPr>
            <p:ph type="body" idx="1"/>
          </p:nvPr>
        </p:nvSpPr>
        <p:spPr/>
        <p:txBody>
          <a:bodyPr/>
          <a:lstStyle/>
          <a:p>
            <a:pPr marL="114300" indent="0">
              <a:buNone/>
            </a:pPr>
            <a:r>
              <a:rPr lang="en-US" dirty="0"/>
              <a:t>Will referencing an index not in the collection throw and out of range error?</a:t>
            </a:r>
          </a:p>
          <a:p>
            <a:pPr marL="114300" indent="0">
              <a:buNone/>
            </a:pPr>
            <a:r>
              <a:rPr lang="en-US" dirty="0"/>
              <a:t>Test: </a:t>
            </a:r>
            <a:r>
              <a:rPr lang="en-US" dirty="0" err="1"/>
              <a:t>IndexOutOfRangeTest</a:t>
            </a:r>
          </a:p>
          <a:p>
            <a:pPr marL="114300" indent="0">
              <a:buNone/>
            </a:pPr>
            <a:endParaRPr lang="en-US" dirty="0"/>
          </a:p>
        </p:txBody>
      </p:sp>
      <p:pic>
        <p:nvPicPr>
          <p:cNvPr id="4" name="Picture 3" descr="A screen shot of a computer&#10;&#10;Description automatically generated">
            <a:extLst>
              <a:ext uri="{FF2B5EF4-FFF2-40B4-BE49-F238E27FC236}">
                <a16:creationId xmlns:a16="http://schemas.microsoft.com/office/drawing/2014/main" id="{50341245-CBEC-186D-83A7-D7D51C40582A}"/>
              </a:ext>
            </a:extLst>
          </p:cNvPr>
          <p:cNvPicPr>
            <a:picLocks noChangeAspect="1"/>
          </p:cNvPicPr>
          <p:nvPr/>
        </p:nvPicPr>
        <p:blipFill>
          <a:blip r:embed="rId2"/>
          <a:stretch>
            <a:fillRect/>
          </a:stretch>
        </p:blipFill>
        <p:spPr>
          <a:xfrm>
            <a:off x="5635677" y="3364433"/>
            <a:ext cx="5380219" cy="1028543"/>
          </a:xfrm>
          <a:prstGeom prst="rect">
            <a:avLst/>
          </a:prstGeom>
        </p:spPr>
      </p:pic>
      <p:pic>
        <p:nvPicPr>
          <p:cNvPr id="5" name="Picture 4">
            <a:extLst>
              <a:ext uri="{FF2B5EF4-FFF2-40B4-BE49-F238E27FC236}">
                <a16:creationId xmlns:a16="http://schemas.microsoft.com/office/drawing/2014/main" id="{AC113251-F7A7-FD23-CAC1-52D6C4E2E251}"/>
              </a:ext>
            </a:extLst>
          </p:cNvPr>
          <p:cNvPicPr>
            <a:picLocks noChangeAspect="1"/>
          </p:cNvPicPr>
          <p:nvPr/>
        </p:nvPicPr>
        <p:blipFill>
          <a:blip r:embed="rId3"/>
          <a:stretch>
            <a:fillRect/>
          </a:stretch>
        </p:blipFill>
        <p:spPr>
          <a:xfrm>
            <a:off x="5632554" y="5005778"/>
            <a:ext cx="5436432" cy="481559"/>
          </a:xfrm>
          <a:prstGeom prst="rect">
            <a:avLst/>
          </a:prstGeom>
        </p:spPr>
      </p:pic>
      <p:sp>
        <p:nvSpPr>
          <p:cNvPr id="6" name="TextBox 5">
            <a:extLst>
              <a:ext uri="{FF2B5EF4-FFF2-40B4-BE49-F238E27FC236}">
                <a16:creationId xmlns:a16="http://schemas.microsoft.com/office/drawing/2014/main" id="{5E113DCE-B9C0-145D-49F4-FCF272F35722}"/>
              </a:ext>
            </a:extLst>
          </p:cNvPr>
          <p:cNvSpPr txBox="1"/>
          <p:nvPr/>
        </p:nvSpPr>
        <p:spPr>
          <a:xfrm>
            <a:off x="2610786" y="3672590"/>
            <a:ext cx="10992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bg1"/>
                </a:solidFill>
                <a:latin typeface="Century Gothic"/>
              </a:rPr>
              <a:t>Code:</a:t>
            </a:r>
            <a:endParaRPr lang="en-US" dirty="0"/>
          </a:p>
        </p:txBody>
      </p:sp>
      <p:sp>
        <p:nvSpPr>
          <p:cNvPr id="7" name="TextBox 6">
            <a:extLst>
              <a:ext uri="{FF2B5EF4-FFF2-40B4-BE49-F238E27FC236}">
                <a16:creationId xmlns:a16="http://schemas.microsoft.com/office/drawing/2014/main" id="{04876E33-F282-2237-24CD-7BDD9C9F69AE}"/>
              </a:ext>
            </a:extLst>
          </p:cNvPr>
          <p:cNvSpPr txBox="1"/>
          <p:nvPr/>
        </p:nvSpPr>
        <p:spPr>
          <a:xfrm>
            <a:off x="2523345" y="5009213"/>
            <a:ext cx="118672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chemeClr val="bg1"/>
                </a:solidFill>
                <a:latin typeface="Century Gothic"/>
              </a:rPr>
              <a:t>Results:</a:t>
            </a:r>
            <a:endParaRPr lang="en-US" dirty="0"/>
          </a:p>
        </p:txBody>
      </p:sp>
    </p:spTree>
    <p:extLst>
      <p:ext uri="{BB962C8B-B14F-4D97-AF65-F5344CB8AC3E}">
        <p14:creationId xmlns:p14="http://schemas.microsoft.com/office/powerpoint/2010/main" val="1375120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CONCLUSIONS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642</cp:revision>
  <dcterms:created xsi:type="dcterms:W3CDTF">2020-08-19T17:59:24Z</dcterms:created>
  <dcterms:modified xsi:type="dcterms:W3CDTF">2023-12-10T22:32:55Z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