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35" r:id="rId3"/>
    <p:sldId id="336" r:id="rId4"/>
    <p:sldId id="258" r:id="rId5"/>
    <p:sldId id="340" r:id="rId6"/>
    <p:sldId id="341" r:id="rId7"/>
    <p:sldId id="337" r:id="rId8"/>
    <p:sldId id="343" r:id="rId9"/>
    <p:sldId id="259" r:id="rId10"/>
    <p:sldId id="342" r:id="rId11"/>
    <p:sldId id="355" r:id="rId12"/>
    <p:sldId id="346" r:id="rId13"/>
    <p:sldId id="348" r:id="rId14"/>
    <p:sldId id="347" r:id="rId15"/>
    <p:sldId id="349" r:id="rId16"/>
    <p:sldId id="353" r:id="rId17"/>
    <p:sldId id="356" r:id="rId18"/>
    <p:sldId id="357" r:id="rId19"/>
    <p:sldId id="358" r:id="rId20"/>
    <p:sldId id="354" r:id="rId21"/>
    <p:sldId id="35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B81-1BFD-4621-AB71-64182F5B591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7424-85A9-4E4E-AEDC-76726957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9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B81-1BFD-4621-AB71-64182F5B591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7424-85A9-4E4E-AEDC-76726957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7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B81-1BFD-4621-AB71-64182F5B591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7424-85A9-4E4E-AEDC-76726957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3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B81-1BFD-4621-AB71-64182F5B591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7424-85A9-4E4E-AEDC-76726957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6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B81-1BFD-4621-AB71-64182F5B591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7424-85A9-4E4E-AEDC-76726957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0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B81-1BFD-4621-AB71-64182F5B591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7424-85A9-4E4E-AEDC-76726957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9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B81-1BFD-4621-AB71-64182F5B591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7424-85A9-4E4E-AEDC-76726957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5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B81-1BFD-4621-AB71-64182F5B591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7424-85A9-4E4E-AEDC-76726957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6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B81-1BFD-4621-AB71-64182F5B591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7424-85A9-4E4E-AEDC-76726957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3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B81-1BFD-4621-AB71-64182F5B591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7424-85A9-4E4E-AEDC-76726957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2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B81-1BFD-4621-AB71-64182F5B591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7424-85A9-4E4E-AEDC-76726957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2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CBB81-1BFD-4621-AB71-64182F5B591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77424-85A9-4E4E-AEDC-76726957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7005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3600"/>
              </a:lnSpc>
            </a:pP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Repeated Measures Data</a:t>
            </a:r>
          </a:p>
          <a:p>
            <a:pPr lvl="0" algn="ctr">
              <a:lnSpc>
                <a:spcPts val="3600"/>
              </a:lnSpc>
            </a:pPr>
            <a:endParaRPr lang="en-US" sz="2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multivariate data sets considered in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chapters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involved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 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number of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for each object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individual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study.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606130"/>
              </p:ext>
            </p:extLst>
          </p:nvPr>
        </p:nvGraphicFramePr>
        <p:xfrm>
          <a:off x="793100" y="2526591"/>
          <a:ext cx="10907487" cy="3792855"/>
        </p:xfrm>
        <a:graphic>
          <a:graphicData uri="http://schemas.openxmlformats.org/drawingml/2006/table">
            <a:tbl>
              <a:tblPr/>
              <a:tblGrid>
                <a:gridCol w="1211943"/>
                <a:gridCol w="1211943"/>
                <a:gridCol w="1211943"/>
                <a:gridCol w="1211943"/>
                <a:gridCol w="1211943"/>
                <a:gridCol w="1211943"/>
                <a:gridCol w="1211943"/>
                <a:gridCol w="1211943"/>
                <a:gridCol w="1211943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subject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year 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50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8" y="469135"/>
            <a:ext cx="11937003" cy="5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7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2450" y="81511"/>
            <a:ext cx="843775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8.2 Linear mixed-effects models for repeated measures data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028" y="573954"/>
            <a:ext cx="1195039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 </a:t>
            </a: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learned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82885" y="573954"/>
                <a:ext cx="39130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</a:t>
                </a:r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85" y="573954"/>
                <a:ext cx="391303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46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8384" y="1143341"/>
            <a:ext cx="11889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choose to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 the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repeated measures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the, data we could t a simple linear regression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95375" y="1853758"/>
                <a:ext cx="3172600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375" y="1853758"/>
                <a:ext cx="3172600" cy="491417"/>
              </a:xfrm>
              <a:prstGeom prst="rect">
                <a:avLst/>
              </a:prstGeom>
              <a:blipFill rotWithShape="0"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08839"/>
              </p:ext>
            </p:extLst>
          </p:nvPr>
        </p:nvGraphicFramePr>
        <p:xfrm>
          <a:off x="478431" y="3534183"/>
          <a:ext cx="5261100" cy="2626995"/>
        </p:xfrm>
        <a:graphic>
          <a:graphicData uri="http://schemas.openxmlformats.org/drawingml/2006/table">
            <a:tbl>
              <a:tblPr/>
              <a:tblGrid>
                <a:gridCol w="876850"/>
                <a:gridCol w="876850"/>
                <a:gridCol w="876850"/>
                <a:gridCol w="876850"/>
                <a:gridCol w="876850"/>
                <a:gridCol w="876850"/>
              </a:tblGrid>
              <a:tr h="311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ight Brace 9"/>
          <p:cNvSpPr/>
          <p:nvPr/>
        </p:nvSpPr>
        <p:spPr>
          <a:xfrm rot="16200000">
            <a:off x="3796007" y="1725608"/>
            <a:ext cx="367676" cy="31690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38373" y="2660036"/>
            <a:ext cx="0" cy="6501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6223" y="2523428"/>
            <a:ext cx="345460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Repeated response values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51684" y="2098581"/>
            <a:ext cx="166153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explanatory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55112" y="3310149"/>
            <a:ext cx="59379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 are assumed to be independent, the so-called 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independence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assumption.</a:t>
            </a:r>
          </a:p>
        </p:txBody>
      </p:sp>
    </p:spTree>
    <p:extLst>
      <p:ext uri="{BB962C8B-B14F-4D97-AF65-F5344CB8AC3E}">
        <p14:creationId xmlns:p14="http://schemas.microsoft.com/office/powerpoint/2010/main" val="3181272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2450" y="81511"/>
            <a:ext cx="843775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8.2 Linear mixed-effects models for repeated measures data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028" y="573954"/>
            <a:ext cx="1195039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 </a:t>
            </a: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learned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82885" y="573954"/>
                <a:ext cx="39130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</a:t>
                </a:r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85" y="573954"/>
                <a:ext cx="391303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46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30" y="2468814"/>
            <a:ext cx="3470545" cy="3896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366" y="2582927"/>
            <a:ext cx="2886075" cy="3609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8384" y="1143341"/>
            <a:ext cx="11889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choose to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 the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repeated measures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the, data we could t a simple linear regression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95375" y="1853758"/>
                <a:ext cx="3172600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375" y="1853758"/>
                <a:ext cx="3172600" cy="491417"/>
              </a:xfrm>
              <a:prstGeom prst="rect">
                <a:avLst/>
              </a:prstGeom>
              <a:blipFill rotWithShape="0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53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88" y="315356"/>
            <a:ext cx="9491765" cy="1096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92" y="2216678"/>
            <a:ext cx="8631370" cy="3678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33540" y="2550604"/>
            <a:ext cx="5531358" cy="646331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slippage and loads are linear related. 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73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95"/>
            <a:ext cx="6029325" cy="3857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6987" y="4527394"/>
            <a:ext cx="655897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slippage 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large and highly 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Signiant.</a:t>
            </a: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82029" y="4086573"/>
            <a:ext cx="0" cy="40736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3746810"/>
            <a:ext cx="5675971" cy="339763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522082" y="2291129"/>
                <a:ext cx="3765005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=3.516+10.373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000" dirty="0">
                    <a:latin typeface="CMR1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082" y="2291129"/>
                <a:ext cx="3765005" cy="5579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263376" y="364728"/>
            <a:ext cx="6828263" cy="1692771"/>
          </a:xfrm>
          <a:prstGeom prst="rect">
            <a:avLst/>
          </a:prstGeom>
          <a:ln w="2222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assumes that the repeated observations are 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of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another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totally unrealistic for most repeated measures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sets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7219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2450" y="81511"/>
            <a:ext cx="843775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8.2 Linear mixed-effects models for repeated measures data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441" y="589104"/>
            <a:ext cx="117016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model into the random intercept model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6439" y="2607934"/>
                <a:ext cx="11925559" cy="19410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Partitioning the </a:t>
                </a:r>
                <a:r>
                  <a:rPr lang="en-US" sz="2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residual </a:t>
                </a:r>
                <a:r>
                  <a:rPr lang="en-US" sz="2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</a:t>
                </a:r>
                <a:r>
                  <a:rPr lang="en-US" sz="2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6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subject-specific </a:t>
                </a:r>
                <a:r>
                  <a:rPr lang="en-US" sz="2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 constant over slippage </a:t>
                </a:r>
                <a:r>
                  <a:rPr lang="en-US" sz="2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plus an </a:t>
                </a:r>
                <a:r>
                  <a:rPr lang="en-US" sz="2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varies randomly over slippage</a:t>
                </a:r>
                <a:r>
                  <a:rPr lang="en-US" sz="2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some correlational </a:t>
                </a:r>
                <a:r>
                  <a:rPr lang="en-US" sz="2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structure for </a:t>
                </a:r>
                <a:r>
                  <a:rPr lang="en-US" sz="2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repeated measures is introduced. </a:t>
                </a: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39" y="2607934"/>
                <a:ext cx="11925559" cy="1941044"/>
              </a:xfrm>
              <a:prstGeom prst="rect">
                <a:avLst/>
              </a:prstGeom>
              <a:blipFill rotWithShape="0">
                <a:blip r:embed="rId2"/>
                <a:stretch>
                  <a:fillRect l="-818" r="-1227" b="-3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981515" y="1113381"/>
                <a:ext cx="6271476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error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15" y="1113381"/>
                <a:ext cx="6271476" cy="491417"/>
              </a:xfrm>
              <a:prstGeom prst="rect">
                <a:avLst/>
              </a:prstGeom>
              <a:blipFill rotWithShape="0">
                <a:blip r:embed="rId3"/>
                <a:stretch>
                  <a:fillRect l="-292" t="-100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4206" y="2008080"/>
                <a:ext cx="5755194" cy="523220"/>
              </a:xfrm>
              <a:prstGeom prst="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subject-specific random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06" y="2008080"/>
                <a:ext cx="5755194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899" t="-10000" b="-26667"/>
                </a:stretch>
              </a:blipFill>
              <a:ln w="2222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>
            <a:off x="6205867" y="1544328"/>
            <a:ext cx="311730" cy="4189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04699" y="2029366"/>
                <a:ext cx="1600037" cy="491417"/>
              </a:xfrm>
              <a:prstGeom prst="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699" y="2029366"/>
                <a:ext cx="1600037" cy="491417"/>
              </a:xfrm>
              <a:prstGeom prst="rect">
                <a:avLst/>
              </a:prstGeom>
              <a:blipFill rotWithShape="0">
                <a:blip r:embed="rId5"/>
                <a:stretch>
                  <a:fillRect b="-7059"/>
                </a:stretch>
              </a:blipFill>
              <a:ln w="2222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7205032" y="1514463"/>
            <a:ext cx="232831" cy="425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43241" y="4808715"/>
                <a:ext cx="4322915" cy="524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241" y="4808715"/>
                <a:ext cx="4322915" cy="5245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97554" y="4824776"/>
            <a:ext cx="41456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random intercept model: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4206" y="5505397"/>
                <a:ext cx="48055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=#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individuals,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=#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repeat.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06" y="5505397"/>
                <a:ext cx="4805546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54" t="-11842" r="-1269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02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2450" y="81511"/>
            <a:ext cx="843775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8.2 Linear mixed-effects models for repeated measures data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473" y="573954"/>
            <a:ext cx="11925559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intercept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47408" y="691227"/>
                <a:ext cx="4003147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408" y="691227"/>
                <a:ext cx="4003147" cy="491417"/>
              </a:xfrm>
              <a:prstGeom prst="rect">
                <a:avLst/>
              </a:prstGeom>
              <a:blipFill rotWithShape="0"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1739" y="1406078"/>
                <a:ext cx="11032187" cy="9348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𝑐𝑜𝑣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𝑐𝑜𝑣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 smtClean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𝑐𝑜𝑣</m:t>
                    </m:r>
                    <m:d>
                      <m:d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39" y="1406078"/>
                <a:ext cx="11032187" cy="934808"/>
              </a:xfrm>
              <a:prstGeom prst="rect">
                <a:avLst/>
              </a:prstGeom>
              <a:blipFill rotWithShape="0">
                <a:blip r:embed="rId3"/>
                <a:stretch>
                  <a:fillRect t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3740" y="2217156"/>
                <a:ext cx="9356920" cy="461665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allow for differences in the intercepts of each individual’s regression 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40" y="2217156"/>
                <a:ext cx="935692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256" b="-2564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3740" y="2912633"/>
                <a:ext cx="10359821" cy="1388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variance of each repeated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measurement for specified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=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40" y="2912633"/>
                <a:ext cx="10359821" cy="1388970"/>
              </a:xfrm>
              <a:prstGeom prst="rect">
                <a:avLst/>
              </a:prstGeom>
              <a:blipFill rotWithShape="0">
                <a:blip r:embed="rId5"/>
                <a:stretch>
                  <a:fillRect l="-883" t="-394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3941" y="4542735"/>
                <a:ext cx="10757210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covariance between the total residuals </a:t>
                </a:r>
                <a:r>
                  <a:rPr lang="en-US" sz="2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two slippage levels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2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 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same specimen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endParaRPr lang="en-US" sz="26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41" y="4542735"/>
                <a:ext cx="10757210" cy="892552"/>
              </a:xfrm>
              <a:prstGeom prst="rect">
                <a:avLst/>
              </a:prstGeom>
              <a:blipFill rotWithShape="0">
                <a:blip r:embed="rId6"/>
                <a:stretch>
                  <a:fillRect l="-850" t="-6122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345858" y="5676419"/>
                <a:ext cx="4173578" cy="588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𝑐𝑜𝑣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58" y="5676419"/>
                <a:ext cx="4173578" cy="588751"/>
              </a:xfrm>
              <a:prstGeom prst="rect">
                <a:avLst/>
              </a:prstGeom>
              <a:blipFill rotWithShape="0">
                <a:blip r:embed="rId7"/>
                <a:stretch>
                  <a:fillRect t="-4124" b="-22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062546" y="5676418"/>
                <a:ext cx="5661422" cy="588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/(</m:t>
                    </m:r>
                    <m:sSubSup>
                      <m:sSubSup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nor/>
                      </m:rPr>
                      <a:rPr lang="en-US" sz="28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rgbClr val="0070C0"/>
                    </a:solidFill>
                  </a:rPr>
                  <a:t>) </a:t>
                </a:r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546" y="5676418"/>
                <a:ext cx="5661422" cy="588751"/>
              </a:xfrm>
              <a:prstGeom prst="rect">
                <a:avLst/>
              </a:prstGeom>
              <a:blipFill rotWithShape="0">
                <a:blip r:embed="rId8"/>
                <a:stretch>
                  <a:fillRect t="-4124" r="-1293" b="-22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35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2450" y="81511"/>
            <a:ext cx="843775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8.2 Linear mixed-effects models for repeated measures data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473" y="573954"/>
            <a:ext cx="11925559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intercept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47408" y="691227"/>
                <a:ext cx="4003147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408" y="691227"/>
                <a:ext cx="4003147" cy="491417"/>
              </a:xfrm>
              <a:prstGeom prst="rect">
                <a:avLst/>
              </a:prstGeom>
              <a:blipFill rotWithShape="0"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6452" y="1258934"/>
                <a:ext cx="11032187" cy="9348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𝑐𝑜𝑣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𝑐𝑜𝑣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 smtClean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𝑐𝑜𝑣</m:t>
                    </m:r>
                    <m:d>
                      <m:d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52" y="1258934"/>
                <a:ext cx="11032187" cy="934808"/>
              </a:xfrm>
              <a:prstGeom prst="rect">
                <a:avLst/>
              </a:prstGeom>
              <a:blipFill rotWithShape="0">
                <a:blip r:embed="rId3"/>
                <a:stretch>
                  <a:fillRect t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8774" y="1995523"/>
                <a:ext cx="11588258" cy="14598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 component model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sz="28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</a:t>
                </a:r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nor/>
                      </m:rPr>
                      <a:rPr lang="en-US" sz="28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74" y="1995523"/>
                <a:ext cx="11588258" cy="1459823"/>
              </a:xfrm>
              <a:prstGeom prst="rect">
                <a:avLst/>
              </a:prstGeom>
              <a:blipFill rotWithShape="0">
                <a:blip r:embed="rId4"/>
                <a:stretch>
                  <a:fillRect l="-789" t="-37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88296" y="4405304"/>
                <a:ext cx="4173578" cy="588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𝑐𝑜𝑣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96" y="4405304"/>
                <a:ext cx="4173578" cy="588751"/>
              </a:xfrm>
              <a:prstGeom prst="rect">
                <a:avLst/>
              </a:prstGeom>
              <a:blipFill rotWithShape="0">
                <a:blip r:embed="rId5"/>
                <a:stretch>
                  <a:fillRect t="-5208" b="-23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893409" y="4405304"/>
                <a:ext cx="5661422" cy="588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/(</m:t>
                    </m:r>
                    <m:sSubSup>
                      <m:sSubSup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nor/>
                      </m:rPr>
                      <a:rPr lang="en-US" sz="28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rgbClr val="0070C0"/>
                    </a:solidFill>
                  </a:rPr>
                  <a:t>) </a:t>
                </a:r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409" y="4405304"/>
                <a:ext cx="5661422" cy="588751"/>
              </a:xfrm>
              <a:prstGeom prst="rect">
                <a:avLst/>
              </a:prstGeom>
              <a:blipFill rotWithShape="0">
                <a:blip r:embed="rId6"/>
                <a:stretch>
                  <a:fillRect t="-5208" r="-1293" b="-23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570109" y="3668715"/>
            <a:ext cx="4308022" cy="52322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subject component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126348" y="2095460"/>
            <a:ext cx="4008362" cy="52322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subject component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393860" y="3374993"/>
            <a:ext cx="72664" cy="1802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0220208" y="2700737"/>
            <a:ext cx="217333" cy="15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8295" y="5342698"/>
            <a:ext cx="11020845" cy="52322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covariance or correlation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pairs of repeated measurements</a:t>
            </a:r>
          </a:p>
        </p:txBody>
      </p:sp>
    </p:spTree>
    <p:extLst>
      <p:ext uri="{BB962C8B-B14F-4D97-AF65-F5344CB8AC3E}">
        <p14:creationId xmlns:p14="http://schemas.microsoft.com/office/powerpoint/2010/main" val="1023321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2450" y="81511"/>
            <a:ext cx="843775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8.2 Linear mixed-effects models for repeated measures data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473" y="573954"/>
            <a:ext cx="11925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 and intercept model: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763252" y="644931"/>
                <a:ext cx="5333511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252" y="644931"/>
                <a:ext cx="5333511" cy="491417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6452" y="1258934"/>
                <a:ext cx="11032187" cy="9348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𝑐𝑜𝑣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𝑐𝑜𝑣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 smtClean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𝑐𝑜𝑣</m:t>
                    </m:r>
                    <m:d>
                      <m:d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52" y="1258934"/>
                <a:ext cx="11032187" cy="934808"/>
              </a:xfrm>
              <a:prstGeom prst="rect">
                <a:avLst/>
              </a:prstGeom>
              <a:blipFill rotWithShape="0">
                <a:blip r:embed="rId3"/>
                <a:stretch>
                  <a:fillRect t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8774" y="1995523"/>
                <a:ext cx="11588258" cy="1672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 component model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4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4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4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sz="4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32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4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</m:t>
                    </m:r>
                    <m:sSub>
                      <m:sSubPr>
                        <m:ctrlP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74" y="1995523"/>
                <a:ext cx="11588258" cy="1672637"/>
              </a:xfrm>
              <a:prstGeom prst="rect">
                <a:avLst/>
              </a:prstGeom>
              <a:blipFill rotWithShape="0">
                <a:blip r:embed="rId4"/>
                <a:stretch>
                  <a:fillRect l="-789" t="-3273" b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7074406" y="1937325"/>
            <a:ext cx="72664" cy="1802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0220208" y="2700737"/>
            <a:ext cx="217333" cy="15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5286" y="3726358"/>
            <a:ext cx="10869979" cy="961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666" y="4825341"/>
            <a:ext cx="11374118" cy="83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21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2450" y="81511"/>
            <a:ext cx="843775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8.2 Linear mixed-effects models for repeated measures data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441" y="1508405"/>
            <a:ext cx="11925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 and intercept model: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001329" y="1445908"/>
                <a:ext cx="5333511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329" y="1445908"/>
                <a:ext cx="5333511" cy="491417"/>
              </a:xfrm>
              <a:prstGeom prst="rect">
                <a:avLst/>
              </a:prstGeom>
              <a:blipFill rotWithShape="0"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450" y="2488157"/>
            <a:ext cx="3470545" cy="38961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366" y="2232391"/>
            <a:ext cx="3523842" cy="44077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01329" y="682727"/>
                <a:ext cx="4322915" cy="524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329" y="682727"/>
                <a:ext cx="4322915" cy="5245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266441" y="695363"/>
            <a:ext cx="11925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intercept model: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316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3600"/>
              </a:lnSpc>
            </a:pP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Repeated Measures Data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  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data sets considered in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chapters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involved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 or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number of 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for each object 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individual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study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data set resulting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repeated 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measurements of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same variable on each 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come from a clinical trial in which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have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assigned to two treatment groups and have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response variable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interest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recorded on days 1, 2, 5 and 7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970885"/>
              </p:ext>
            </p:extLst>
          </p:nvPr>
        </p:nvGraphicFramePr>
        <p:xfrm>
          <a:off x="572278" y="4322199"/>
          <a:ext cx="5250024" cy="2200275"/>
        </p:xfrm>
        <a:graphic>
          <a:graphicData uri="http://schemas.openxmlformats.org/drawingml/2006/table">
            <a:tbl>
              <a:tblPr/>
              <a:tblGrid>
                <a:gridCol w="875004"/>
                <a:gridCol w="875004"/>
                <a:gridCol w="875004"/>
                <a:gridCol w="875004"/>
                <a:gridCol w="875004"/>
                <a:gridCol w="87500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93459"/>
              </p:ext>
            </p:extLst>
          </p:nvPr>
        </p:nvGraphicFramePr>
        <p:xfrm>
          <a:off x="1071464" y="1508384"/>
          <a:ext cx="10907487" cy="689610"/>
        </p:xfrm>
        <a:graphic>
          <a:graphicData uri="http://schemas.openxmlformats.org/drawingml/2006/table">
            <a:tbl>
              <a:tblPr/>
              <a:tblGrid>
                <a:gridCol w="1211943"/>
                <a:gridCol w="1211943"/>
                <a:gridCol w="1211943"/>
                <a:gridCol w="1211943"/>
                <a:gridCol w="1211943"/>
                <a:gridCol w="1211943"/>
                <a:gridCol w="1211943"/>
                <a:gridCol w="1211943"/>
                <a:gridCol w="1211943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subject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year 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326156" y="4902646"/>
            <a:ext cx="5652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“format” is called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 form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68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700587" cy="620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4438" y="620619"/>
                <a:ext cx="11716215" cy="1292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Look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some </a:t>
                </a:r>
                <a:r>
                  <a:rPr lang="en-US" sz="2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informative graphic </a:t>
                </a:r>
                <a:r>
                  <a:rPr lang="en-US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data: Produce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plot of the trajectories of </a:t>
                </a:r>
                <a:r>
                  <a:rPr lang="en-US" sz="2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timber specimen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 </a:t>
                </a:r>
                <a:r>
                  <a:rPr 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slippage levels</a:t>
                </a:r>
                <a:r>
                  <a:rPr lang="en-US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2, ..,8 </m:t>
                    </m:r>
                    <m:r>
                      <m:rPr>
                        <m:sty m:val="p"/>
                      </m:rPr>
                      <a:rPr lang="en-US" sz="26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sz="2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2, …, 15.</m:t>
                    </m:r>
                  </m:oMath>
                </a14:m>
                <a:endParaRPr lang="en-US" sz="2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38" y="620619"/>
                <a:ext cx="11716215" cy="1292662"/>
              </a:xfrm>
              <a:prstGeom prst="rect">
                <a:avLst/>
              </a:prstGeom>
              <a:blipFill rotWithShape="0">
                <a:blip r:embed="rId2"/>
                <a:stretch>
                  <a:fillRect l="-833" t="-4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94372" y="2192067"/>
            <a:ext cx="8315092" cy="46166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</a:rPr>
              <a:t>xyplot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loads~slippage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| specimen</a:t>
            </a:r>
            <a:r>
              <a:rPr lang="en-US" sz="2400" dirty="0">
                <a:solidFill>
                  <a:prstClr val="black"/>
                </a:solidFill>
              </a:rPr>
              <a:t>, data = timber</a:t>
            </a:r>
            <a:r>
              <a:rPr lang="en-US" sz="2400" dirty="0" smtClean="0">
                <a:solidFill>
                  <a:prstClr val="black"/>
                </a:solidFill>
              </a:rPr>
              <a:t>, layout </a:t>
            </a:r>
            <a:r>
              <a:rPr lang="en-US" sz="2400" dirty="0">
                <a:solidFill>
                  <a:prstClr val="black"/>
                </a:solidFill>
              </a:rPr>
              <a:t>= c(4, 2))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69" y="2736708"/>
            <a:ext cx="5432117" cy="34745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61464" y="2932518"/>
            <a:ext cx="6096000" cy="30212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plot is based on 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LG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loads increase when 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slippage level </a:t>
            </a: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increase, 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increase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gradually leveling 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 explains the 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slippage </a:t>
            </a: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 </a:t>
            </a: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earlier. 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21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757668" y="2253916"/>
                <a:ext cx="4003147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68" y="2253916"/>
                <a:ext cx="4003147" cy="491417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" y="56145"/>
            <a:ext cx="12022485" cy="21977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455898" y="2253915"/>
                <a:ext cx="5333511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898" y="2253915"/>
                <a:ext cx="5333511" cy="491417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48" y="2928436"/>
            <a:ext cx="5719762" cy="33600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1517" y="3148514"/>
            <a:ext cx="6350483" cy="32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6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3600"/>
              </a:lnSpc>
            </a:pP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Repeated Measures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individuals of the data have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assigned to two treatment groups and have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response variable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interest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recorded on days 1, 2, 5 and 7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946501"/>
              </p:ext>
            </p:extLst>
          </p:nvPr>
        </p:nvGraphicFramePr>
        <p:xfrm>
          <a:off x="974479" y="1523493"/>
          <a:ext cx="3825552" cy="1560195"/>
        </p:xfrm>
        <a:graphic>
          <a:graphicData uri="http://schemas.openxmlformats.org/drawingml/2006/table">
            <a:tbl>
              <a:tblPr/>
              <a:tblGrid>
                <a:gridCol w="637592"/>
                <a:gridCol w="637592"/>
                <a:gridCol w="637592"/>
                <a:gridCol w="637592"/>
                <a:gridCol w="637592"/>
                <a:gridCol w="637592"/>
              </a:tblGrid>
              <a:tr h="1976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6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6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6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6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6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6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23788" y="1523493"/>
            <a:ext cx="5652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“format” is called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form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3841" y="3263196"/>
            <a:ext cx="6469225" cy="1631216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library("MVA")</a:t>
            </a:r>
          </a:p>
          <a:p>
            <a:r>
              <a:rPr lang="en-US" sz="2000" dirty="0" err="1" smtClean="0"/>
              <a:t>ex_wide</a:t>
            </a:r>
            <a:r>
              <a:rPr lang="en-US" sz="2000" dirty="0" smtClean="0"/>
              <a:t>&lt;-read.csv("D:/STAT 4400/Data/ex_wide.csv", header=TRUE)</a:t>
            </a:r>
          </a:p>
          <a:p>
            <a:r>
              <a:rPr lang="en-US" sz="2000" dirty="0" smtClean="0"/>
              <a:t>reshape(</a:t>
            </a:r>
            <a:r>
              <a:rPr lang="en-US" sz="2000" dirty="0" err="1" smtClean="0"/>
              <a:t>ex_wide,direction</a:t>
            </a:r>
            <a:r>
              <a:rPr lang="en-US" sz="2000" dirty="0" smtClean="0"/>
              <a:t>="long",</a:t>
            </a:r>
            <a:r>
              <a:rPr lang="en-US" sz="2000" dirty="0" err="1" smtClean="0"/>
              <a:t>idvar</a:t>
            </a:r>
            <a:r>
              <a:rPr lang="en-US" sz="2000" dirty="0" smtClean="0"/>
              <a:t>="</a:t>
            </a:r>
            <a:r>
              <a:rPr lang="en-US" sz="2000" dirty="0" err="1" smtClean="0"/>
              <a:t>ID",varying</a:t>
            </a:r>
            <a:r>
              <a:rPr lang="en-US" sz="2000" dirty="0" smtClean="0"/>
              <a:t>=</a:t>
            </a:r>
            <a:r>
              <a:rPr lang="en-US" sz="2000" dirty="0" err="1" smtClean="0"/>
              <a:t>colnames</a:t>
            </a:r>
            <a:r>
              <a:rPr lang="en-US" sz="2000" dirty="0" smtClean="0"/>
              <a:t>(</a:t>
            </a:r>
            <a:r>
              <a:rPr lang="en-US" sz="2000" dirty="0" err="1" smtClean="0"/>
              <a:t>ex_wide</a:t>
            </a:r>
            <a:r>
              <a:rPr lang="en-US" sz="2000" dirty="0" smtClean="0"/>
              <a:t>)[-(1:2)])#create long form of the data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937" y="2154434"/>
            <a:ext cx="2320406" cy="45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4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4646"/>
            <a:ext cx="1211735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Repeated Measures Data</a:t>
            </a:r>
          </a:p>
          <a:p>
            <a:endParaRPr lang="en-US" sz="2600" b="0" i="0" u="none" strike="noStrike" baseline="0" dirty="0">
              <a:solidFill>
                <a:srgbClr val="1413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distinguishing feature of a repeated measures study is that the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of interest has been recorded several times on each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 addition, a set of explanatory variables are available for each unit.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12641"/>
              </p:ext>
            </p:extLst>
          </p:nvPr>
        </p:nvGraphicFramePr>
        <p:xfrm>
          <a:off x="1692292" y="3607999"/>
          <a:ext cx="7036836" cy="2718387"/>
        </p:xfrm>
        <a:graphic>
          <a:graphicData uri="http://schemas.openxmlformats.org/drawingml/2006/table">
            <a:tbl>
              <a:tblPr/>
              <a:tblGrid>
                <a:gridCol w="1172806"/>
                <a:gridCol w="1172806"/>
                <a:gridCol w="1172806"/>
                <a:gridCol w="1172806"/>
                <a:gridCol w="1172806"/>
                <a:gridCol w="1172806"/>
              </a:tblGrid>
              <a:tr h="388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3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27033" y="2425163"/>
            <a:ext cx="548640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Response: </a:t>
            </a:r>
            <a:r>
              <a:rPr lang="en-US" sz="2400" dirty="0" smtClean="0"/>
              <a:t>Repeat four times on each unit</a:t>
            </a:r>
            <a:endParaRPr lang="en-US" sz="24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5976871" y="1707968"/>
            <a:ext cx="526293" cy="311364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53268" y="2441663"/>
            <a:ext cx="179049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Explanatory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39733" y="3001641"/>
            <a:ext cx="0" cy="52629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93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4646"/>
            <a:ext cx="121173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Repeated Measures Data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 in such 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is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17928"/>
              </p:ext>
            </p:extLst>
          </p:nvPr>
        </p:nvGraphicFramePr>
        <p:xfrm>
          <a:off x="2085278" y="4151853"/>
          <a:ext cx="6409674" cy="2626995"/>
        </p:xfrm>
        <a:graphic>
          <a:graphicData uri="http://schemas.openxmlformats.org/drawingml/2006/table">
            <a:tbl>
              <a:tblPr/>
              <a:tblGrid>
                <a:gridCol w="1068279"/>
                <a:gridCol w="1068279"/>
                <a:gridCol w="1068279"/>
                <a:gridCol w="1068279"/>
                <a:gridCol w="1068279"/>
                <a:gridCol w="1068279"/>
              </a:tblGrid>
              <a:tr h="2458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8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8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8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8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8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8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40351" y="2184343"/>
            <a:ext cx="6456556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characterize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repeated values</a:t>
            </a:r>
            <a:endParaRPr lang="en-US" sz="24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6574871" y="2312652"/>
            <a:ext cx="367676" cy="3169084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0846" y="1162227"/>
            <a:ext cx="11502900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explanatory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variables associated with any change in the repeated values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24507" y="3412273"/>
            <a:ext cx="0" cy="6501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14028" y="3094127"/>
            <a:ext cx="345460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Repeated response values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725254" y="2653834"/>
            <a:ext cx="1" cy="369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75224" y="2443029"/>
            <a:ext cx="166153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explanatory</a:t>
            </a:r>
            <a:endParaRPr lang="en-US" sz="2400" dirty="0"/>
          </a:p>
        </p:txBody>
      </p:sp>
      <p:sp>
        <p:nvSpPr>
          <p:cNvPr id="17" name="Right Brace 16"/>
          <p:cNvSpPr/>
          <p:nvPr/>
        </p:nvSpPr>
        <p:spPr>
          <a:xfrm rot="16200000">
            <a:off x="4220704" y="596349"/>
            <a:ext cx="525240" cy="272196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76483" y="3094127"/>
            <a:ext cx="3454601" cy="12003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repeated values will be measured. 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stCxn id="11" idx="3"/>
          </p:cNvCxnSpPr>
          <p:nvPr/>
        </p:nvCxnSpPr>
        <p:spPr>
          <a:xfrm flipV="1">
            <a:off x="8268629" y="3324959"/>
            <a:ext cx="226323" cy="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92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268" y="-128863"/>
            <a:ext cx="1211735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Repeated Measures Data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for repeated measure data include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79098"/>
              </p:ext>
            </p:extLst>
          </p:nvPr>
        </p:nvGraphicFramePr>
        <p:xfrm>
          <a:off x="1852774" y="4219950"/>
          <a:ext cx="5261100" cy="2626995"/>
        </p:xfrm>
        <a:graphic>
          <a:graphicData uri="http://schemas.openxmlformats.org/drawingml/2006/table">
            <a:tbl>
              <a:tblPr/>
              <a:tblGrid>
                <a:gridCol w="876850"/>
                <a:gridCol w="876850"/>
                <a:gridCol w="876850"/>
                <a:gridCol w="876850"/>
                <a:gridCol w="876850"/>
                <a:gridCol w="876850"/>
              </a:tblGrid>
              <a:tr h="311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60982" y="2184343"/>
            <a:ext cx="8031017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arameters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analogous to those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Regression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24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5188820" y="2377231"/>
            <a:ext cx="367676" cy="31690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0846" y="1162227"/>
            <a:ext cx="11502900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linking the explanatory variables to the repeated measurements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44642" y="3430918"/>
            <a:ext cx="0" cy="6501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88116" y="3138317"/>
            <a:ext cx="345460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Repeated response values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72657" y="2699386"/>
            <a:ext cx="1" cy="369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94927" y="2448268"/>
            <a:ext cx="166153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explanatory</a:t>
            </a:r>
          </a:p>
        </p:txBody>
      </p:sp>
      <p:sp>
        <p:nvSpPr>
          <p:cNvPr id="17" name="Right Brace 16"/>
          <p:cNvSpPr/>
          <p:nvPr/>
        </p:nvSpPr>
        <p:spPr>
          <a:xfrm rot="16200000">
            <a:off x="4220704" y="596349"/>
            <a:ext cx="525240" cy="272196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18398" y="2909933"/>
            <a:ext cx="4573602" cy="175432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arameters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account for the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correlational structure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repeated measurements.</a:t>
            </a:r>
          </a:p>
        </p:txBody>
      </p:sp>
      <p:cxnSp>
        <p:nvCxnSpPr>
          <p:cNvPr id="22" name="Straight Arrow Connector 21"/>
          <p:cNvCxnSpPr>
            <a:stCxn id="11" idx="3"/>
          </p:cNvCxnSpPr>
          <p:nvPr/>
        </p:nvCxnSpPr>
        <p:spPr>
          <a:xfrm flipV="1">
            <a:off x="7242717" y="3369149"/>
            <a:ext cx="226323" cy="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7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1735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Repeated Measures Data</a:t>
            </a:r>
          </a:p>
          <a:p>
            <a:endParaRPr lang="en-US" sz="2600" b="0" i="0" u="none" strike="noStrike" baseline="0" dirty="0">
              <a:solidFill>
                <a:srgbClr val="1413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The models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measure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linking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explanatory variables to the repeated measurements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analogous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those in the usual multiple regression model, and,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account for the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correlational structure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repeated measurements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09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2450" y="81511"/>
            <a:ext cx="843775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8.2 Linear mixed-effects models for repeated measures data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926" y="954096"/>
            <a:ext cx="11950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US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one-way ANOVA linear model </a:t>
            </a: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learned from MATH 2040: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the response differ significantly at different levels of X.</a:t>
            </a: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45" y="2288345"/>
            <a:ext cx="10856722" cy="275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1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2450" y="81511"/>
            <a:ext cx="843775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8.2 Linear mixed-effects models for repeated measures data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229" y="838679"/>
            <a:ext cx="1195039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learned from MATH 2040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38172" y="1595848"/>
                <a:ext cx="312448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sSub>
                      <m:sSubPr>
                        <m:ctrlPr>
                          <a:rPr lang="en-US" sz="2400" b="0" i="1" u="none" strike="noStrike" baseline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</m:t>
                    </m:r>
                    <m:sSub>
                      <m:sSubPr>
                        <m:ctrlPr>
                          <a:rPr lang="en-US" sz="2400" b="0" i="1" u="none" strike="noStrike" baseline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u="none" strike="noStrike" baseline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</m:t>
                    </m:r>
                    <m:sSub>
                      <m:sSubPr>
                        <m:ctrlPr>
                          <a:rPr lang="en-US" sz="2400" b="0" i="1" u="none" strike="noStrike" baseline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172" y="1595848"/>
                <a:ext cx="3124482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586" t="-10526" r="-449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59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1203</Words>
  <Application>Microsoft Office PowerPoint</Application>
  <PresentationFormat>Widescreen</PresentationFormat>
  <Paragraphs>484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CMR10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xiaoyi ji</dc:creator>
  <cp:lastModifiedBy>Xiao Ji</cp:lastModifiedBy>
  <cp:revision>36</cp:revision>
  <dcterms:created xsi:type="dcterms:W3CDTF">2017-04-17T04:49:19Z</dcterms:created>
  <dcterms:modified xsi:type="dcterms:W3CDTF">2017-04-21T18:42:18Z</dcterms:modified>
</cp:coreProperties>
</file>