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6" r:id="rId5"/>
    <p:sldId id="277" r:id="rId6"/>
    <p:sldId id="278" r:id="rId7"/>
    <p:sldId id="385" r:id="rId8"/>
    <p:sldId id="291" r:id="rId9"/>
    <p:sldId id="355" r:id="rId10"/>
    <p:sldId id="361" r:id="rId11"/>
    <p:sldId id="364" r:id="rId12"/>
    <p:sldId id="366" r:id="rId13"/>
    <p:sldId id="367" r:id="rId14"/>
    <p:sldId id="386" r:id="rId15"/>
    <p:sldId id="369" r:id="rId16"/>
    <p:sldId id="372" r:id="rId17"/>
    <p:sldId id="375" r:id="rId18"/>
    <p:sldId id="377" r:id="rId19"/>
    <p:sldId id="378" r:id="rId20"/>
    <p:sldId id="379" r:id="rId21"/>
    <p:sldId id="388" r:id="rId22"/>
    <p:sldId id="380" r:id="rId23"/>
    <p:sldId id="383" r:id="rId24"/>
    <p:sldId id="384" r:id="rId25"/>
    <p:sldId id="391" r:id="rId26"/>
    <p:sldId id="3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28" y="-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1B4-F34D-4304-A0FF-7677EADF866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9DF-569E-488B-BF3A-0FABCDBB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1B4-F34D-4304-A0FF-7677EADF866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9DF-569E-488B-BF3A-0FABCDBB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1B4-F34D-4304-A0FF-7677EADF866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9DF-569E-488B-BF3A-0FABCDBB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8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1B4-F34D-4304-A0FF-7677EADF866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9DF-569E-488B-BF3A-0FABCDBB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0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1B4-F34D-4304-A0FF-7677EADF866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9DF-569E-488B-BF3A-0FABCDBB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4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1B4-F34D-4304-A0FF-7677EADF866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9DF-569E-488B-BF3A-0FABCDBB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3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1B4-F34D-4304-A0FF-7677EADF866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9DF-569E-488B-BF3A-0FABCDBB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7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1B4-F34D-4304-A0FF-7677EADF866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9DF-569E-488B-BF3A-0FABCDBB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5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1B4-F34D-4304-A0FF-7677EADF866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9DF-569E-488B-BF3A-0FABCDBB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6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1B4-F34D-4304-A0FF-7677EADF866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9DF-569E-488B-BF3A-0FABCDBB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5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11B4-F34D-4304-A0FF-7677EADF866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9DF-569E-488B-BF3A-0FABCDBB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1B4-F34D-4304-A0FF-7677EADF866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BF9DF-569E-488B-BF3A-0FABCDBB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4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8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1.png"/><Relationship Id="rId3" Type="http://schemas.openxmlformats.org/officeDocument/2006/relationships/image" Target="../media/image1171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50.png"/><Relationship Id="rId7" Type="http://schemas.openxmlformats.org/officeDocument/2006/relationships/image" Target="../media/image1211.png"/><Relationship Id="rId8" Type="http://schemas.openxmlformats.org/officeDocument/2006/relationships/image" Target="../media/image10.png"/><Relationship Id="rId9" Type="http://schemas.openxmlformats.org/officeDocument/2006/relationships/image" Target="../media/image1260.png"/><Relationship Id="rId10" Type="http://schemas.openxmlformats.org/officeDocument/2006/relationships/image" Target="../media/image12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5" Type="http://schemas.openxmlformats.org/officeDocument/2006/relationships/image" Target="../media/image1500.png"/><Relationship Id="rId6" Type="http://schemas.openxmlformats.org/officeDocument/2006/relationships/image" Target="../media/image1710.png"/><Relationship Id="rId7" Type="http://schemas.openxmlformats.org/officeDocument/2006/relationships/image" Target="../media/image239.png"/><Relationship Id="rId1" Type="http://schemas.openxmlformats.org/officeDocument/2006/relationships/slideLayout" Target="../slideLayouts/slideLayout1.xml"/><Relationship Id="rId8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8" Type="http://schemas.openxmlformats.org/officeDocument/2006/relationships/image" Target="../media/image114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03.png"/><Relationship Id="rId5" Type="http://schemas.openxmlformats.org/officeDocument/2006/relationships/image" Target="../media/image1110.png"/><Relationship Id="rId6" Type="http://schemas.openxmlformats.org/officeDocument/2006/relationships/image" Target="../media/image12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4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960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8" Type="http://schemas.openxmlformats.org/officeDocument/2006/relationships/image" Target="../media/image245.png"/><Relationship Id="rId7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6.png"/><Relationship Id="rId12" Type="http://schemas.openxmlformats.org/officeDocument/2006/relationships/image" Target="../media/image247.png"/><Relationship Id="rId13" Type="http://schemas.openxmlformats.org/officeDocument/2006/relationships/image" Target="../media/image248.png"/><Relationship Id="rId14" Type="http://schemas.openxmlformats.org/officeDocument/2006/relationships/image" Target="../media/image249.png"/><Relationship Id="rId15" Type="http://schemas.openxmlformats.org/officeDocument/2006/relationships/image" Target="../media/image250.png"/><Relationship Id="rId16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17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</a:t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 Class Test Portion)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0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2892" y="414048"/>
                <a:ext cx="2836234" cy="1339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variable sets </a:t>
                </a:r>
              </a:p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associated with 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𝐱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92" y="414048"/>
                <a:ext cx="2836234" cy="1339085"/>
              </a:xfrm>
              <a:prstGeom prst="rect">
                <a:avLst/>
              </a:prstGeom>
              <a:blipFill rotWithShape="0">
                <a:blip r:embed="rId2"/>
                <a:stretch>
                  <a:fillRect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07383" y="262121"/>
            <a:ext cx="3087252" cy="159383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013370" y="415203"/>
                <a:ext cx="2775859" cy="1339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variable sets </a:t>
                </a:r>
              </a:p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associated with B</a:t>
                </a: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𝐲</m:t>
                      </m:r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370" y="415203"/>
                <a:ext cx="2775859" cy="1339085"/>
              </a:xfrm>
              <a:prstGeom prst="rect">
                <a:avLst/>
              </a:prstGeom>
              <a:blipFill rotWithShape="0">
                <a:blip r:embed="rId3"/>
                <a:stretch>
                  <a:fillRect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8955055" y="262121"/>
            <a:ext cx="3091543" cy="159383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20144" y="134192"/>
            <a:ext cx="5552251" cy="25999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0961" y="2804953"/>
            <a:ext cx="11822551" cy="2940821"/>
            <a:chOff x="232891" y="3026619"/>
            <a:chExt cx="11822551" cy="2940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32891" y="3157247"/>
                  <a:ext cx="3362715" cy="281019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Extract </a:t>
                  </a:r>
                  <a14:m>
                    <m:oMath xmlns:m="http://schemas.openxmlformats.org/officeDocument/2006/math" xmlns="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endPara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 xmlns="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dirty="0" err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err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err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dirty="0" err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b="1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𝐱</m:t>
                      </m:r>
                    </m:oMath>
                  </a14:m>
                  <a:endParaRPr lang="en-US" sz="2400" b="1" dirty="0" smtClean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 xmlns="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a14:m>
                  <a:endPara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 xmlns="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 xmlns="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a14:m>
                  <a:r>
                    <a: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 xmlns=""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91" y="3157247"/>
                  <a:ext cx="3362715" cy="281019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78" t="-1290"/>
                  </a:stretch>
                </a:blipFill>
                <a:ln w="25400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3782369" y="3026619"/>
              <a:ext cx="8273073" cy="2810193"/>
              <a:chOff x="3782369" y="3026619"/>
              <a:chExt cx="8273073" cy="28101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8552852" y="3026619"/>
                    <a:ext cx="3502590" cy="2810193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24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Extract </a:t>
                    </a:r>
                    <a14:m>
                      <m:oMath xmlns:m="http://schemas.openxmlformats.org/officeDocument/2006/math" xmlns="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oMath>
                    </a14:m>
                    <a:endPara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24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 xmlns="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400" b="0" i="1" dirty="0" err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dirty="0" err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dirty="0" err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1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𝐲</m:t>
                        </m:r>
                      </m:oMath>
                    </a14:m>
                    <a:endParaRPr lang="en-US" sz="2400" b="1" dirty="0" smtClean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 xmlns="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oMath>
                    </a14:m>
                    <a:endPara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 xmlns=""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 xmlns=""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oMath>
                    </a14:m>
                    <a:r>
                      <a: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,   </a:t>
                    </a:r>
                    <a14:m>
                      <m:oMath xmlns:m="http://schemas.openxmlformats.org/officeDocument/2006/math" xmlns=""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oMath>
                    </a14:m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endPara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2852" y="3026619"/>
                    <a:ext cx="3502590" cy="281019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900" t="-1290"/>
                    </a:stretch>
                  </a:blipFill>
                  <a:ln w="25400"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782369" y="4599902"/>
                    <a:ext cx="4764623" cy="830997"/>
                  </a:xfrm>
                  <a:prstGeom prst="rect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≥…≥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</m:oMath>
                      </m:oMathPara>
                    </a14:m>
                    <a:endParaRPr lang="en-US" sz="2400" b="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endParaRPr>
                  </a:p>
                  <a:p>
                    <a14:m>
                      <m:oMath xmlns:m="http://schemas.openxmlformats.org/officeDocument/2006/math" xmlns="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sz="2400" b="0" i="0" dirty="0" smtClean="0">
                        <a:latin typeface="+mj-lt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  </a:t>
                    </a:r>
                    <a:r>
                      <a:rPr lang="en-US" sz="2400" b="0" i="0" dirty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are the canonical correlation</a:t>
                    </a:r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2369" y="4599902"/>
                    <a:ext cx="4764623" cy="83099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1972"/>
                    </a:stretch>
                  </a:blipFill>
                  <a:ln w="28575"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13157" y="204998"/>
                <a:ext cx="5459238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× 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correlation matrix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cor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q1 × q1 sample </a:t>
                </a:r>
                <a:r>
                  <a:rPr lang="en-US" dirty="0" err="1" smtClean="0"/>
                  <a:t>cor</a:t>
                </a:r>
                <a:r>
                  <a:rPr lang="en-US" dirty="0" smtClean="0"/>
                  <a:t> </a:t>
                </a:r>
                <a:r>
                  <a:rPr lang="en-US" dirty="0"/>
                  <a:t>matrix of </a:t>
                </a:r>
                <a14:m>
                  <m:oMath xmlns:m="http://schemas.openxmlformats.org/officeDocument/2006/math" xmlns="">
                    <m:r>
                      <a:rPr lang="en-US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cor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cor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q1 × q2 </a:t>
                </a:r>
                <a:r>
                  <a:rPr lang="en-US" dirty="0" err="1" smtClean="0"/>
                  <a:t>cor</a:t>
                </a:r>
                <a:r>
                  <a:rPr lang="en-US" dirty="0" smtClean="0"/>
                  <a:t> matrix between </a:t>
                </a:r>
                <a:r>
                  <a:rPr lang="en-US" dirty="0"/>
                  <a:t>the x’s and the y’s</a:t>
                </a:r>
                <a:endParaRPr lang="en-US" dirty="0" smtClean="0"/>
              </a:p>
              <a:p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cor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:r>
                  <a:rPr lang="en-US" dirty="0" smtClean="0"/>
                  <a:t>q2 </a:t>
                </a:r>
                <a:r>
                  <a:rPr lang="en-US" dirty="0"/>
                  <a:t>× </a:t>
                </a:r>
                <a:r>
                  <a:rPr lang="en-US" dirty="0" smtClean="0"/>
                  <a:t>q2 </a:t>
                </a:r>
                <a:r>
                  <a:rPr lang="en-US" dirty="0"/>
                  <a:t>sample </a:t>
                </a:r>
                <a:r>
                  <a:rPr lang="en-US" dirty="0" err="1"/>
                  <a:t>cor</a:t>
                </a:r>
                <a:r>
                  <a:rPr lang="en-US" dirty="0"/>
                  <a:t> matrix of </a:t>
                </a:r>
                <a14:m>
                  <m:oMath xmlns:m="http://schemas.openxmlformats.org/officeDocument/2006/math" xmlns="">
                    <m:r>
                      <a:rPr lang="en-US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𝐲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57" y="204998"/>
                <a:ext cx="5459238" cy="3139321"/>
              </a:xfrm>
              <a:prstGeom prst="rect">
                <a:avLst/>
              </a:prstGeom>
              <a:blipFill rotWithShape="0">
                <a:blip r:embed="rId7"/>
                <a:stretch>
                  <a:fillRect l="-1006" t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5253" y="629040"/>
            <a:ext cx="1665548" cy="7044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05953" y="2854509"/>
            <a:ext cx="1854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canonical 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119253" y="3253046"/>
                <a:ext cx="2250552" cy="400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𝟏𝟏</m:t>
                              </m:r>
                            </m:sub>
                          </m:sSub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𝟐𝟐</m:t>
                              </m:r>
                            </m:sub>
                          </m:sSub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253" y="3253046"/>
                <a:ext cx="2250552" cy="4004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899480" y="3114324"/>
                <a:ext cx="2475101" cy="434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  <m:t>𝟐𝟐</m:t>
                              </m:r>
                            </m:sub>
                          </m:sSub>
                        </m:e>
                        <m:sup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  <m:t>𝟐𝟏</m:t>
                          </m:r>
                        </m:sub>
                      </m:sSub>
                      <m:sSup>
                        <m:sSup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  <m:t>𝟏𝟏</m:t>
                              </m:r>
                            </m:sub>
                          </m:sSub>
                        </m:e>
                        <m:sup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480" y="3114324"/>
                <a:ext cx="2475101" cy="4347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493230" y="3623673"/>
                <a:ext cx="11608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230" y="3623673"/>
                <a:ext cx="1160894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8694" y="2602111"/>
            <a:ext cx="810838" cy="7742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44046" y="2472546"/>
            <a:ext cx="865707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2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4224" y="85011"/>
                <a:ext cx="1203777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MDS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obtain </a:t>
                </a:r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low-dimensional 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“map”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multivariate data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not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operate directly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usual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matrix, </a:t>
                </a:r>
                <a14:m>
                  <m:oMath xmlns:m="http://schemas.openxmlformats.org/officeDocument/2006/math" xmlns="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MDS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applied to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Proximity matrices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make a low dimensional “map”.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24" y="85011"/>
                <a:ext cx="12037776" cy="1815882"/>
              </a:xfrm>
              <a:prstGeom prst="rect">
                <a:avLst/>
              </a:prstGeom>
              <a:blipFill rotWithShape="0">
                <a:blip r:embed="rId7"/>
                <a:stretch>
                  <a:fillRect l="-911" t="-3691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5915" y="3652102"/>
            <a:ext cx="3094885" cy="3116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1849" y="3726658"/>
            <a:ext cx="1911849" cy="4816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32213" y="2453323"/>
            <a:ext cx="4657044" cy="830997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Distance, Dissimilarity or Similarity</a:t>
            </a:r>
          </a:p>
          <a:p>
            <a:pPr algn="ctr"/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13698" y="3745985"/>
            <a:ext cx="3489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low-dimensional “map”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002" y="3775017"/>
            <a:ext cx="2831614" cy="481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38751" y="3284320"/>
                <a:ext cx="14954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Without </a:t>
                </a:r>
                <a14:m>
                  <m:oMath xmlns:m="http://schemas.openxmlformats.org/officeDocument/2006/math" xmlns="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51" y="3284320"/>
                <a:ext cx="149540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653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708847" y="1972604"/>
            <a:ext cx="1" cy="416765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977377" y="4256643"/>
            <a:ext cx="1" cy="416765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60224" y="4748626"/>
                <a:ext cx="21683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Understand </a:t>
                </a:r>
                <a14:m>
                  <m:oMath xmlns:m="http://schemas.openxmlformats.org/officeDocument/2006/math" xmlns="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224" y="4748626"/>
                <a:ext cx="2168351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5915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35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686" y="-57873"/>
            <a:ext cx="1220568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68101" y="3528260"/>
            <a:ext cx="2169831" cy="12643"/>
          </a:xfrm>
          <a:prstGeom prst="straightConnector1">
            <a:avLst/>
          </a:prstGeom>
          <a:ln w="793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685806" y="2369342"/>
            <a:ext cx="2997937" cy="58477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Proximity matrix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4938" y="350998"/>
            <a:ext cx="10215572" cy="584776"/>
            <a:chOff x="539007" y="2791598"/>
            <a:chExt cx="10215572" cy="5847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39007" y="2853154"/>
                  <a:ext cx="170989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Original </a:t>
                  </a:r>
                  <a14:m>
                    <m:oMath xmlns:m="http://schemas.openxmlformats.org/officeDocument/2006/math" xmlns=""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007" y="2853154"/>
                  <a:ext cx="1709892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117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2281046" y="3114764"/>
              <a:ext cx="1381125" cy="1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8077243" y="2839398"/>
                  <a:ext cx="267733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Distance</m:t>
                        </m:r>
                        <m: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Matrix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243" y="2839398"/>
                  <a:ext cx="2677336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>
              <a:off x="3808193" y="2791598"/>
              <a:ext cx="22021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Visualize data</a:t>
              </a:r>
              <a:endPara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6353226" y="3114764"/>
              <a:ext cx="1381125" cy="1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229" y="4364096"/>
            <a:ext cx="2282470" cy="174086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55701" y="2054734"/>
            <a:ext cx="5121125" cy="2062103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map as closely as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representing original data with small #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dimension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9418" y="3238762"/>
            <a:ext cx="4657044" cy="830997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Distance, Dissimilarity or Similarity</a:t>
            </a:r>
          </a:p>
          <a:p>
            <a:pPr algn="ctr"/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32569" y="2837683"/>
                <a:ext cx="1930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Recover </a:t>
                </a:r>
                <a14:m>
                  <m:oMath xmlns:m="http://schemas.openxmlformats.org/officeDocument/2006/math" xmlns="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569" y="2837683"/>
                <a:ext cx="1930721" cy="584775"/>
              </a:xfrm>
              <a:prstGeom prst="rect">
                <a:avLst/>
              </a:prstGeom>
              <a:blipFill rotWithShape="0">
                <a:blip r:embed="rId8"/>
                <a:stretch>
                  <a:fillRect l="-8228" t="-14583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30502" y="1270188"/>
            <a:ext cx="119708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scaling (MDS)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essentially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reverses that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68444" y="4613529"/>
                <a:ext cx="8953500" cy="1491434"/>
              </a:xfrm>
              <a:prstGeom prst="rect">
                <a:avLst/>
              </a:prstGeom>
              <a:ln w="41275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14:m>
                  <m:oMath xmlns:m="http://schemas.openxmlformats.org/officeDocument/2006/math" xmlns="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 the </a:t>
                </a:r>
                <a:r>
                  <a:rPr lang="en-US" sz="28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nonzero eigenvalues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corresponding eigenvectors.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 xmlns="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1/2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4" y="4613529"/>
                <a:ext cx="8953500" cy="1491434"/>
              </a:xfrm>
              <a:prstGeom prst="rect">
                <a:avLst/>
              </a:prstGeom>
              <a:blipFill rotWithShape="0">
                <a:blip r:embed="rId9"/>
                <a:stretch>
                  <a:fillRect l="-1017" t="-2789" r="-271" b="-7570"/>
                </a:stretch>
              </a:blipFill>
              <a:ln w="412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08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from covariance matrix S equal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coordinates of the MDS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if D is Euclidean Distance.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47555" y="2419110"/>
            <a:ext cx="4822784" cy="3597024"/>
            <a:chOff x="2901388" y="2233915"/>
            <a:chExt cx="4822784" cy="3597024"/>
          </a:xfrm>
        </p:grpSpPr>
        <p:sp>
          <p:nvSpPr>
            <p:cNvPr id="3" name="TextBox 2"/>
            <p:cNvSpPr txBox="1"/>
            <p:nvPr/>
          </p:nvSpPr>
          <p:spPr>
            <a:xfrm>
              <a:off x="4498694" y="2233915"/>
              <a:ext cx="1597306" cy="46166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 b="1" i="1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X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01388" y="3224797"/>
              <a:ext cx="1597306" cy="46166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 b="1" i="1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80568" y="3199071"/>
              <a:ext cx="1597306" cy="46166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 b="1" i="1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126866" y="4201528"/>
                  <a:ext cx="1597306" cy="461665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6866" y="4201528"/>
                  <a:ext cx="1597306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2901388" y="4244905"/>
              <a:ext cx="1597306" cy="46166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 b="1" i="1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i="0" dirty="0"/>
                <a:t>PCs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178461" y="2695580"/>
              <a:ext cx="219919" cy="383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178460" y="3787099"/>
              <a:ext cx="219919" cy="383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285053" y="2621060"/>
              <a:ext cx="324091" cy="36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447098" y="3696083"/>
              <a:ext cx="324091" cy="36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096000" y="5282519"/>
                  <a:ext cx="1597306" cy="5484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𝜦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sz="2400" b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sz="24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282519"/>
                  <a:ext cx="1597306" cy="5484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555130" y="4788645"/>
              <a:ext cx="324091" cy="36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861367" y="5566657"/>
              <a:ext cx="1122744" cy="1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01388" y="5335825"/>
              <a:ext cx="1597306" cy="46166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 b="1" i="1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i="0" dirty="0" smtClean="0"/>
                <a:t>PC  scores</a:t>
              </a:r>
              <a:endParaRPr lang="en-US" i="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3700041" y="4834052"/>
              <a:ext cx="219919" cy="383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680138" y="2113757"/>
                <a:ext cx="609600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 </a:t>
                </a:r>
                <a14:m>
                  <m:oMath xmlns:m="http://schemas.openxmlformats.org/officeDocument/2006/math" xmlns="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covariance matrix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process of recover lower dimension of </a:t>
                </a:r>
                <a14:m>
                  <m:oMath xmlns:m="http://schemas.openxmlformats.org/officeDocument/2006/math" xmlns="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similar to extract 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PCs.</a:t>
                </a:r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138" y="2113757"/>
                <a:ext cx="6096000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2100" t="-4846" b="-1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38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28789" y="646100"/>
                <a:ext cx="8893076" cy="224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eriod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Describe the goal of Multidimensional Scaling.</a:t>
                </a:r>
              </a:p>
              <a:p>
                <a:pPr marL="514350" indent="-514350">
                  <a:buAutoNum type="alphaLcPeriod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eriod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Derive the formula of </a:t>
                </a:r>
                <a14:m>
                  <m:oMath xmlns:m="http://schemas.openxmlformats.org/officeDocument/2006/math" xmlns=""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 multivariate solution.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89" y="646100"/>
                <a:ext cx="8893076" cy="22467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903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" y="0"/>
                <a:ext cx="12092472" cy="6656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 Analysis Model </a:t>
                </a:r>
              </a:p>
              <a:p>
                <a:pPr algn="ctr"/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 of factor analysis (FA) is to relate the unobservable latent variables of interest to the observed manifest variables. </a:t>
                </a: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   Factor analysis model assumes that we can 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explain the correlations among the manifest (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observable) 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. . .,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through these variables’ relationships 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the latent variables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b="0" dirty="0" smtClean="0"/>
                  <a:t>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. . .,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(where </a:t>
                </a:r>
                <a14:m>
                  <m:oMath xmlns:m="http://schemas.openxmlformats.org/officeDocument/2006/math" xmlns=""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&lt;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· · · +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· · · +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800" dirty="0" smtClean="0">
                    <a:solidFill>
                      <a:srgbClr val="0070C0"/>
                    </a:solidFill>
                  </a:rPr>
                  <a:t>     …</a:t>
                </a:r>
                <a14:m>
                  <m:oMath xmlns:m="http://schemas.openxmlformats.org/officeDocument/2006/math" xmlns="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endParaRPr lang="en-US" sz="28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· · · +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err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 dirty="0" err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err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 err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err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 dirty="0" err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8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The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(called loadings) shows 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much each manifest variable depends on the j-</a:t>
                </a:r>
                <a:r>
                  <a:rPr lang="en-US" sz="28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factor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loading values help in the interpretation of each factor.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12092472" cy="6656759"/>
              </a:xfrm>
              <a:prstGeom prst="rect">
                <a:avLst/>
              </a:prstGeom>
              <a:blipFill rotWithShape="0">
                <a:blip r:embed="rId3"/>
                <a:stretch>
                  <a:fillRect l="-1008" t="-916" r="-756" b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1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4604" y="26469"/>
                <a:ext cx="12192000" cy="1103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sz="2800" i="0" dirty="0" err="1" smtClean="0">
                        <a:latin typeface="Cambria Math" panose="02040503050406030204" pitchFamily="18" charset="0"/>
                      </a:rPr>
                      <m:t>Λf</m:t>
                    </m:r>
                    <m:r>
                      <a:rPr lang="en-US" sz="2800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US" sz="2800" dirty="0" smtClean="0"/>
                  <a:t>,                                 , </a:t>
                </a:r>
                <a14:m>
                  <m:oMath xmlns:m="http://schemas.openxmlformats.org/officeDocument/2006/math" xmlns="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, . . ., 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 err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 dirty="0" err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, . . ., 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 err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i="1" dirty="0" err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04" y="26469"/>
                <a:ext cx="12192000" cy="11035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890" y="-86884"/>
            <a:ext cx="2036212" cy="1216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314132" y="1129976"/>
                <a:ext cx="12092472" cy="1567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marR="0" lvl="0" indent="-342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kumimoji="0" lang="en-US" altLang="en-US" sz="2400" b="0" i="0" u="none" strike="noStrike" cap="none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specific factors or random errors: </a:t>
                </a:r>
                <a14:m>
                  <m:oMath xmlns:m="http://schemas.openxmlformats.org/officeDocument/2006/math" xmlns=""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athJax_Math-italic"/>
                        <a:cs typeface="Times New Roman" panose="02020603050405020304" pitchFamily="18" charset="0"/>
                      </a:rPr>
                      <m:t>𝐸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athJax_Main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en-US" sz="2400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kumimoji="0" lang="en-US" altLang="en-US" sz="2400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athJax_Main"/>
                        <a:cs typeface="Times New Roman" panose="02020603050405020304" pitchFamily="18" charset="0"/>
                      </a:rPr>
                      <m:t>)=0, </m:t>
                    </m:r>
                    <m:r>
                      <a:rPr kumimoji="0" lang="en-US" altLang="en-US" sz="2400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1, 2, … , 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</a:t>
                </a: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factors:</a:t>
                </a:r>
                <a:r>
                  <a:rPr kumimoji="0" lang="en-US" altLang="en-US" sz="2400" b="0" i="0" u="none" strike="noStrike" cap="none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 xmlns=""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athJax_Math-italic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athJax_Math-italic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athJax_Math-italic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MathJax_Math-italic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athJax_Main"/>
                        <a:cs typeface="Times New Roman" panose="02020603050405020304" pitchFamily="18" charset="0"/>
                      </a:rPr>
                      <m:t>=0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kumimoji="0" lang="en-US" altLang="en-US" sz="2400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1, 2, … , 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lphaLcPeriod" startAt="3"/>
                  <a:tabLst/>
                </a:pP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consequence of these assumptions is that </a:t>
                </a:r>
                <a14:m>
                  <m:oMath xmlns:m="http://schemas.openxmlformats.org/officeDocument/2006/math" xmlns=""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athJax_Math-italic"/>
                        <a:cs typeface="Times New Roman" panose="02020603050405020304" pitchFamily="18" charset="0"/>
                      </a:rPr>
                      <m:t>𝐸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athJax_Main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athJax_Main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kumimoji="0" lang="en-US" altLang="en-US" sz="2400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132" y="1129976"/>
                <a:ext cx="12092472" cy="1567480"/>
              </a:xfrm>
              <a:prstGeom prst="rect">
                <a:avLst/>
              </a:prstGeom>
              <a:blipFill rotWithShape="0">
                <a:blip r:embed="rId4"/>
                <a:stretch>
                  <a:fillRect l="-1563" t="-2724" b="-85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390203" y="2766224"/>
                <a:ext cx="12092472" cy="1522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marR="0" lvl="0" indent="-342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kumimoji="0" lang="en-US" altLang="en-US" sz="2400" b="0" i="0" u="none" strike="noStrike" cap="none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factors have variance one: </a:t>
                </a:r>
                <a14:m>
                  <m:oMath xmlns:m="http://schemas.openxmlformats.org/officeDocument/2006/math" xmlns=""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athJax_Main"/>
                        <a:cs typeface="Times New Roman" panose="02020603050405020304" pitchFamily="18" charset="0"/>
                      </a:rPr>
                      <m:t>𝑣𝑎𝑟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athJax_Main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thJax_Main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athJax_Main"/>
                        <a:cs typeface="Times New Roman" panose="02020603050405020304" pitchFamily="18" charset="0"/>
                      </a:rPr>
                      <m:t>)=1</m:t>
                    </m:r>
                  </m:oMath>
                </a14:m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kumimoji="0" lang="en-US" altLang="en-US" sz="2400" b="0" i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kumimoji="0" lang="en-US" altLang="en-US" sz="2400" b="0" i="1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= 1, 2, ... , </a:t>
                </a:r>
                <a:r>
                  <a:rPr lang="en-US" alt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The variance of specific factor </a:t>
                </a:r>
                <a:r>
                  <a:rPr kumimoji="0" lang="en-US" altLang="en-US" sz="2400" b="0" i="1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is </a:t>
                </a:r>
                <a:r>
                  <a:rPr kumimoji="0" lang="en-US" altLang="en-US" sz="2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ψ</a:t>
                </a:r>
                <a:r>
                  <a:rPr kumimoji="0" lang="en-US" altLang="en-US" sz="2400" b="0" i="1" u="none" strike="noStrike" cap="none" normalizeH="0" baseline="-3000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  </a:t>
                </a:r>
                <a14:m>
                  <m:oMath xmlns:m="http://schemas.openxmlformats.org/officeDocument/2006/math" xmlns=""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athJax_Main"/>
                        <a:cs typeface="Times New Roman" panose="02020603050405020304" pitchFamily="18" charset="0"/>
                      </a:rPr>
                      <m:t>𝑣𝑎𝑟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athJax_Main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thJax_Main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thJax_Main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kumimoji="0" lang="en-US" altLang="en-US" sz="2400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MathJax_Main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kumimoji="0" lang="en-US" altLang="en-US" sz="2400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kumimoji="0" lang="en-US" altLang="en-US" sz="2400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1, 2, … , 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  Here, </a:t>
                </a:r>
                <a:r>
                  <a:rPr kumimoji="0" lang="en-US" altLang="en-US" sz="2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ψ</a:t>
                </a:r>
                <a:r>
                  <a:rPr kumimoji="0" lang="en-US" altLang="en-US" sz="2400" b="0" i="1" u="none" strike="noStrike" cap="none" normalizeH="0" baseline="-3000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is called the </a:t>
                </a:r>
                <a:r>
                  <a:rPr kumimoji="0" lang="en-US" altLang="en-US" sz="2400" b="0" i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 variance</a:t>
                </a: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0203" y="2766224"/>
                <a:ext cx="12092472" cy="1522404"/>
              </a:xfrm>
              <a:prstGeom prst="rect">
                <a:avLst/>
              </a:prstGeom>
              <a:blipFill rotWithShape="0">
                <a:blip r:embed="rId5"/>
                <a:stretch>
                  <a:fillRect l="-1512" t="-4400" b="-1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214604" y="4333704"/>
                <a:ext cx="12092472" cy="20385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marR="0" lvl="0" indent="-34290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alt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Covariance</a:t>
                </a:r>
              </a:p>
              <a:p>
                <a:pPr marL="457200" marR="0" lvl="0" indent="-4572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lphaLcPeriod"/>
                  <a:tabLst/>
                </a:pP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factors are independent: </a:t>
                </a:r>
                <a14:m>
                  <m:oMath xmlns:m="http://schemas.openxmlformats.org/officeDocument/2006/math" xmlns=""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MathJax_Main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MathJax_Main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MathJax_Main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MathJax_Math-italic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MathJax_Math-italic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MathJax_Math-italic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MathJax_Math-italic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MathJax_Math-italic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MathJax_Main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for</a:t>
                </a:r>
                <a14:m>
                  <m:oMath xmlns:m="http://schemas.openxmlformats.org/officeDocument/2006/math" xmlns=""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MathJax_Main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en-US" sz="2400" b="0" i="1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kumimoji="0" lang="en-US" altLang="en-US" sz="2400" b="0" i="1" u="none" strike="noStrike" cap="none" normalizeH="0" baseline="0" dirty="0" err="1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 xmlns=""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0" indent="-457200">
                  <a:buFontTx/>
                  <a:buAutoNum type="alphaLcPeriod"/>
                </a:pP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specific factors are independent:</a:t>
                </a:r>
                <a:r>
                  <a:rPr kumimoji="0" lang="en-US" altLang="en-US" sz="2400" b="0" i="0" u="none" strike="noStrike" cap="none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kumimoji="0" lang="en-US" altLang="en-US" sz="2400" b="0" i="1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14:m>
                  <m:oMath xmlns:m="http://schemas.openxmlformats.org/officeDocument/2006/math" xmlns=""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MathJax_Main"/>
                        <a:cs typeface="Times New Roman" panose="02020603050405020304" pitchFamily="18" charset="0"/>
                      </a:rPr>
                      <m:t>𝑜𝑣</m:t>
                    </m:r>
                    <m:d>
                      <m:d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MathJax_Main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MathJax_Main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MathJax_Main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en-US" sz="2400" b="0" i="1" u="none" strike="noStrike" cap="none" normalizeH="0" baseline="0" dirty="0" err="1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MathJax_Math-italic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MathJax_Math-italic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MathJax_Math-italic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MathJax_Math-italic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MathJax_Main"/>
                        <a:cs typeface="Times New Roman" panose="02020603050405020304" pitchFamily="18" charset="0"/>
                      </a:rPr>
                      <m:t>=0</m:t>
                    </m:r>
                    <m:r>
                      <m:rPr>
                        <m:nor/>
                      </m:rP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MathJax_Main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0" lang="en-US" altLang="en-US" sz="2400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kumimoji="0" lang="en-US" altLang="en-US" sz="2400" b="0" i="1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0" indent="-457200">
                  <a:buFontTx/>
                  <a:buAutoNum type="alphaLcPeriod"/>
                </a:pP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specific factors are uncorrelated with the factors: </a:t>
                </a:r>
                <a14:m>
                  <m:oMath xmlns:m="http://schemas.openxmlformats.org/officeDocument/2006/math" xmlns=""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en-US" sz="2400" b="0" i="1" u="none" strike="noStrike" cap="none" normalizeH="0" baseline="0" dirty="0" err="1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en-US" sz="2400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400" b="0" i="1" u="none" strike="noStrike" cap="none" normalizeH="0" baseline="0" dirty="0" err="1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en-US" sz="2400" b="0" i="1" u="none" strike="noStrike" cap="none" normalizeH="0" baseline="0" dirty="0" err="1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kumimoji="0" lang="en-US" altLang="en-US" sz="2400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1, 2, … , 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1, 2, … , 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604" y="4333704"/>
                <a:ext cx="12092472" cy="2038571"/>
              </a:xfrm>
              <a:prstGeom prst="rect">
                <a:avLst/>
              </a:prstGeom>
              <a:blipFill rotWithShape="0">
                <a:blip r:embed="rId6"/>
                <a:stretch>
                  <a:fillRect l="-1411" t="-3593" b="-8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30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-5426"/>
                <a:ext cx="12092472" cy="1418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 Analysis Model </a:t>
                </a: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manifest variables: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. . .,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latent variables or factors: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. . .,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800" b="0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en-US" sz="2800" b="0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5426"/>
                <a:ext cx="12092472" cy="1418209"/>
              </a:xfrm>
              <a:prstGeom prst="rect">
                <a:avLst/>
              </a:prstGeom>
              <a:blipFill rotWithShape="0">
                <a:blip r:embed="rId2"/>
                <a:stretch>
                  <a:fillRect l="-1008" t="-4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5724" y="2623016"/>
                <a:ext cx="12258675" cy="4136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variance of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 xmlns=""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𝑣𝑎𝑟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 xmlns="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2, …,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portion of the variance of the 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ith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variable </a:t>
                </a:r>
                <a14:m>
                  <m:oMath xmlns:m="http://schemas.openxmlformats.org/officeDocument/2006/math" xmlns="">
                    <m:sSubSup>
                      <m:sSub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contributed by the </a:t>
                </a:r>
                <a14:m>
                  <m:oMath xmlns:m="http://schemas.openxmlformats.org/officeDocument/2006/math" xmlns="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common factors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called the 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ith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communality. 		</a:t>
                </a:r>
                <a14:m>
                  <m:oMath xmlns:m="http://schemas.openxmlformats.org/officeDocument/2006/math" xmlns="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𝑪𝒐𝒎𝒎𝒖𝒏𝒂𝒍𝒊𝒕𝒚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𝑖𝑘</m:t>
                            </m:r>
                          </m:sub>
                          <m:sup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=1, 2, …, </m:t>
                        </m:r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communality for a given variable can be interpreted as the proportion of variation in that variable explained by the </a:t>
                </a:r>
                <a14:m>
                  <m:oMath xmlns:m="http://schemas.openxmlformats.org/officeDocument/2006/math" xmlns="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factors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covariance between pairs of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𝑖𝑚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𝑗𝑚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=1, 2, …,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covariance between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factor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is: </a:t>
                </a:r>
                <a14:m>
                  <m:oMath xmlns:m="http://schemas.openxmlformats.org/officeDocument/2006/math" xmlns="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" y="2623016"/>
                <a:ext cx="12258675" cy="4136582"/>
              </a:xfrm>
              <a:prstGeom prst="rect">
                <a:avLst/>
              </a:prstGeom>
              <a:blipFill rotWithShape="0">
                <a:blip r:embed="rId3"/>
                <a:stretch>
                  <a:fillRect l="-646" b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99528" y="1255194"/>
                <a:ext cx="12192000" cy="1103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sz="2800" i="0" dirty="0" err="1" smtClean="0">
                        <a:latin typeface="Cambria Math" panose="02040503050406030204" pitchFamily="18" charset="0"/>
                      </a:rPr>
                      <m:t>Λf</m:t>
                    </m:r>
                    <m:r>
                      <a:rPr lang="en-US" sz="2800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US" sz="2800" dirty="0" smtClean="0"/>
                  <a:t>,                                 , </a:t>
                </a:r>
                <a14:m>
                  <m:oMath xmlns:m="http://schemas.openxmlformats.org/officeDocument/2006/math" xmlns="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, . . ., 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 err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 dirty="0" err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, . . ., 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 err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i="1" dirty="0" err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528" y="1255194"/>
                <a:ext cx="12192000" cy="11035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265" y="1198517"/>
            <a:ext cx="2036212" cy="12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0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-4461"/>
                <a:ext cx="12092472" cy="6190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Non-uniqueness of factor loadings</a:t>
                </a:r>
              </a:p>
              <a:p>
                <a:pPr algn="ctr"/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the </a:t>
                </a:r>
                <a14:m>
                  <m:oMath xmlns:m="http://schemas.openxmlformats.org/officeDocument/2006/math" xmlns="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-factor model holds for </a:t>
                </a:r>
                <a14:m>
                  <m:oMath xmlns:m="http://schemas.openxmlformats.org/officeDocument/2006/math" xmlns="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l-GR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8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28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Ψ 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 xmlns=""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</a:t>
                </a:r>
                <a14:m>
                  <m:oMath xmlns:m="http://schemas.openxmlformats.org/officeDocument/2006/math" xmlns=""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orthonormal matrix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/>
                <a14:m>
                  <m:oMath xmlns:m="http://schemas.openxmlformats.org/officeDocument/2006/math" xmlns=""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sz="28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⇒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8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14:m>
                  <m:oMath xmlns:m="http://schemas.openxmlformats.org/officeDocument/2006/math" xmlns=""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covariance of x</a:t>
                </a: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l-GR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l-GR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r>
                                <a:rPr lang="en-US" sz="28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sz="2800" b="0" i="0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8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l-GR" sz="2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l-GR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l-GR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l-GR" sz="28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8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l-GR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l-GR" sz="28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l-GR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l-GR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l-GR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l-GR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l-GR" sz="28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8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l-GR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l-GR" sz="28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l-GR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l-GR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l-GR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l-GR" sz="28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sz="2800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8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l-GR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l-GR" sz="28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l-GR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l-GR" sz="28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Factors </a:t>
                </a:r>
                <a14:m>
                  <m:oMath xmlns:m="http://schemas.openxmlformats.org/officeDocument/2006/math" xmlns="">
                    <m:r>
                      <a:rPr lang="en-US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loadings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factors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loadings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l-GR" sz="2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 for explaining the covariance matrix of the observed variables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how can we deal with this?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4461"/>
                <a:ext cx="12092472" cy="6190413"/>
              </a:xfrm>
              <a:prstGeom prst="rect">
                <a:avLst/>
              </a:prstGeom>
              <a:blipFill rotWithShape="0">
                <a:blip r:embed="rId2"/>
                <a:stretch>
                  <a:fillRect l="-907" t="-984" b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17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774" y="0"/>
                <a:ext cx="12140226" cy="6578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Methods of Factor Rotation 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F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alternative factor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simply by choosing </a:t>
                </a:r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orthogonal matrix </a:t>
                </a:r>
                <a14:m>
                  <m:oMath xmlns:m="http://schemas.openxmlformats.org/officeDocument/2006/math" xmlns="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using the loadings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Choosing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matrix </a:t>
                </a:r>
                <a14:m>
                  <m:oMath xmlns:m="http://schemas.openxmlformats.org/officeDocument/2006/math" xmlns="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rotating </a:t>
                </a:r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variables’ axes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that the factor loadings (when plotted) fall closer to those axes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two classes of rotation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oblique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 rotations preserve the property that the factors are uncorrelated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each other,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orthogonal,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making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interpretation easier. 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Oblique rotations allow for factors to be </a:t>
                </a:r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correlated with each 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other,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 are not orthogonal.</a:t>
                </a:r>
                <a:endParaRPr lang="en-US" sz="2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4" y="0"/>
                <a:ext cx="12140226" cy="6578724"/>
              </a:xfrm>
              <a:prstGeom prst="rect">
                <a:avLst/>
              </a:prstGeom>
              <a:blipFill rotWithShape="0">
                <a:blip r:embed="rId2"/>
                <a:stretch>
                  <a:fillRect l="-1004" b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72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51422" y="167269"/>
            <a:ext cx="7356309" cy="613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Principal Components Analysis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3611" y="1015497"/>
            <a:ext cx="1192838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is a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technique with the central aim of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dimensionality of a multivariate data 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set,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 smaller number of uncorrelated variables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accounting for as much of the original variation as possible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in the data set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 analysis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to explain the maximum amount of variance with the fewest number of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</a:t>
            </a:r>
            <a:r>
              <a:rPr lang="en-US" sz="2800" dirty="0"/>
              <a:t>.</a:t>
            </a:r>
            <a:endParaRPr lang="en-US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not helpful if the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observed variables are nearly uncorrelated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06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0"/>
                <a:ext cx="12192000" cy="6694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PCA vs. Factor Analysis </a:t>
                </a:r>
                <a:endParaRPr lang="en-US" sz="26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PCA and </a:t>
                </a:r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 are </a:t>
                </a:r>
                <a:r>
                  <a:rPr 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exploratory dimension reduction techniques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6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FA attempts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explain </a:t>
                </a:r>
                <a:r>
                  <a:rPr 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correlations between observed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 (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l-GR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2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sSup>
                      <m:sSupPr>
                        <m:ctrlPr>
                          <a:rPr lang="en-US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Ψ) </a:t>
                </a:r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PCA attempts to explain </a:t>
                </a:r>
                <a:r>
                  <a:rPr 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variances of variables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6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PCA, changing the number of components from </a:t>
                </a:r>
                <a14:m>
                  <m:oMath xmlns:m="http://schemas.openxmlformats.org/officeDocument/2006/math" xmlns="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 xmlns="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doesn’t affect the first </a:t>
                </a:r>
                <a14:m>
                  <m:oMath xmlns:m="http://schemas.openxmlformats.org/officeDocument/2006/math" xmlns="">
                    <m:r>
                      <a:rPr lang="en-US" sz="2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components. In </a:t>
                </a:r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FA,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changing the number of factors may completely change the solution</a:t>
                </a:r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Using the covariance matrix vs. the correlation matrix in (ML) </a:t>
                </a:r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makes </a:t>
                </a:r>
                <a:r>
                  <a:rPr 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difference</a:t>
                </a:r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in PCA using S compared to R produces different results. </a:t>
                </a:r>
                <a:endParaRPr lang="en-US" sz="26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FA accounts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</a:t>
                </a:r>
                <a:r>
                  <a:rPr 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 variances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if the specific variances are small, PCA and factor analysis will lead to similar conclusions — but if they are large, this is not so</a:t>
                </a:r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• Both methods will be not helpful if the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observed variables are nearly uncorrelated</a:t>
                </a:r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694140"/>
              </a:xfrm>
              <a:prstGeom prst="rect">
                <a:avLst/>
              </a:prstGeom>
              <a:blipFill rotWithShape="0">
                <a:blip r:embed="rId2"/>
                <a:stretch>
                  <a:fillRect l="-900" r="-200" b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989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97259" y="12575"/>
                <a:ext cx="11928066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</a:t>
                </a:r>
              </a:p>
              <a:p>
                <a:pPr marL="514350" indent="-514350">
                  <a:buFontTx/>
                  <a:buAutoNum type="alphaLcPeriod"/>
                </a:pPr>
                <a:r>
                  <a:rPr 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Homework assignments #1 and #2 from chapter 5.</a:t>
                </a:r>
                <a:endParaRPr lang="en-US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Tx/>
                  <a:buAutoNum type="alphaLcPeriod"/>
                </a:pPr>
                <a:endParaRPr lang="en-US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Tx/>
                  <a:buAutoNum type="alphaLcPeriod"/>
                </a:pPr>
                <a:r>
                  <a:rPr 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 2 from chapter 5: </a:t>
                </a:r>
                <a:r>
                  <a:rPr lang="en-US" sz="28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Spearman considered a sample of children’s examination marks in three subjects, Classics 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French 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and English 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from which he calculated the following correlation matrix for a sample of children:</a:t>
                </a:r>
                <a:endParaRPr lang="en-US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59" y="12575"/>
                <a:ext cx="11928066" cy="26776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29" y="2677656"/>
            <a:ext cx="3676207" cy="10425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38149" y="3720162"/>
                <a:ext cx="11610975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 xmlns=""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latent variable such as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intelligence or general intellectual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ability. If we assume a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factor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specify the single-factor model.</a:t>
                </a:r>
              </a:p>
              <a:p>
                <a:pPr marL="457200" lvl="0" indent="-457200">
                  <a:buFontTx/>
                  <a:buAutoNum type="alphaLcPeriod"/>
                </a:pPr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 the matrix of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 loadings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 variances</a:t>
                </a:r>
                <a:r>
                  <a:rPr lang="en-US" alt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lang="en-US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xplain the estimated factor loadings.</a:t>
                </a:r>
                <a:endParaRPr lang="en-US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49" y="3720162"/>
                <a:ext cx="11610975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735" t="-2111" r="-892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07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0" y="-125"/>
                <a:ext cx="11700587" cy="5509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ts val="3600"/>
                  </a:lnSpc>
                </a:pPr>
                <a:r>
                  <a:rPr 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 </a:t>
                </a:r>
                <a:endParaRPr lang="en-US" sz="26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ts val="3600"/>
                  </a:lnSpc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The major goal of cluster analysis is to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separate individual observations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items,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groups, or clusters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on the basis of the values for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 xmlns="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variables,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measured on each individual. </a:t>
                </a:r>
              </a:p>
              <a:p>
                <a:pPr lvl="0">
                  <a:lnSpc>
                    <a:spcPts val="3600"/>
                  </a:lnSpc>
                </a:pPr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We wish to create clusters such that the objects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within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cluster are similar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objects in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 clusters are dissimilar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Clusters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viewed as “</a:t>
                </a:r>
                <a:r>
                  <a:rPr 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high-density regions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some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multidimensional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space.</a:t>
                </a:r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ts val="3600"/>
                  </a:lnSpc>
                </a:pPr>
                <a:endParaRPr lang="en-US" sz="26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ts val="36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14131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Clustering is a statistical tool for those who need to </a:t>
                </a:r>
                <a:r>
                  <a:rPr 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arrange </a:t>
                </a:r>
                <a:r>
                  <a:rPr lang="en-US" sz="2800" u="sng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 quantities </a:t>
                </a:r>
                <a:r>
                  <a:rPr 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multivariate data</a:t>
                </a:r>
                <a:r>
                  <a:rPr lang="en-US" sz="2800" dirty="0">
                    <a:solidFill>
                      <a:srgbClr val="14131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</a:t>
                </a:r>
                <a:r>
                  <a:rPr 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groups</a:t>
                </a:r>
                <a:r>
                  <a:rPr lang="en-US" sz="2800" dirty="0">
                    <a:solidFill>
                      <a:srgbClr val="14131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>
                  <a:lnSpc>
                    <a:spcPts val="3600"/>
                  </a:lnSpc>
                </a:pPr>
                <a:endParaRPr lang="en-US" sz="2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25"/>
                <a:ext cx="11700587" cy="5509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41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9290" y="127338"/>
                <a:ext cx="11803225" cy="4821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Hierarchical Clustering</a:t>
                </a:r>
              </a:p>
              <a:p>
                <a:pPr>
                  <a:lnSpc>
                    <a:spcPct val="150000"/>
                  </a:lnSpc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Agglomerative: Build up cluster </a:t>
                </a:r>
                <a:r>
                  <a:rPr lang="en-US" sz="26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individual observation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begins with </a:t>
                </a:r>
                <a14:m>
                  <m:oMath xmlns:m="http://schemas.openxmlformats.org/officeDocument/2006/math" xmlns="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clusters, each containing a single object.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   At each step, the two clusters that are “</a:t>
                </a:r>
                <a:r>
                  <a:rPr lang="en-US" sz="26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closest” are merged together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   So as the steps iterate, there are </a:t>
                </a:r>
                <a14:m>
                  <m:oMath xmlns:m="http://schemas.openxmlformats.org/officeDocument/2006/math" xmlns="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clusters, then </a:t>
                </a:r>
                <a14:m>
                  <m:oMath xmlns:m="http://schemas.openxmlformats.org/officeDocument/2006/math" xmlns="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 </m:t>
                    </m:r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clusters, then </a:t>
                </a:r>
                <a14:m>
                  <m:oMath xmlns:m="http://schemas.openxmlformats.org/officeDocument/2006/math" xmlns="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 </m:t>
                    </m:r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etc.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   By the last step, there is </a:t>
                </a:r>
                <a14:m>
                  <m:oMath xmlns:m="http://schemas.openxmlformats.org/officeDocument/2006/math" xmlns="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cluster containing all </a:t>
                </a:r>
                <a14:m>
                  <m:oMath xmlns:m="http://schemas.openxmlformats.org/officeDocument/2006/math" xmlns="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objects. </a:t>
                </a:r>
              </a:p>
              <a:p>
                <a:pPr>
                  <a:lnSpc>
                    <a:spcPct val="150000"/>
                  </a:lnSpc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90" y="127338"/>
                <a:ext cx="11803225" cy="4821769"/>
              </a:xfrm>
              <a:prstGeom prst="rect">
                <a:avLst/>
              </a:prstGeom>
              <a:blipFill rotWithShape="0">
                <a:blip r:embed="rId2"/>
                <a:stretch>
                  <a:fillRect l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145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-33454"/>
                <a:ext cx="12192000" cy="5194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Partitioning Methods: </a:t>
                </a:r>
                <a:r>
                  <a:rPr lang="en-US" sz="26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K-Means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clusters </a:t>
                </a:r>
                <a14:m>
                  <m:oMath xmlns:m="http://schemas.openxmlformats.org/officeDocument/2006/math" xmlns="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fixed in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advance. Find </a:t>
                </a:r>
                <a14:m>
                  <m:oMath xmlns:m="http://schemas.openxmlformats.org/officeDocument/2006/math" xmlns=""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cluster centers </a:t>
                </a:r>
                <a14:m>
                  <m:oMath xmlns:m="http://schemas.openxmlformats.org/officeDocument/2006/math" xmlns="">
                    <m:acc>
                      <m:accPr>
                        <m:chr m:val="̅"/>
                        <m:ctrlP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6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assignments, </a:t>
                </a:r>
                <a:r>
                  <a:rPr lang="en-US" sz="26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within-groups </a:t>
                </a:r>
                <a:r>
                  <a:rPr lang="en-US" sz="2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of Squares (WGSS) is </a:t>
                </a:r>
                <a:r>
                  <a:rPr lang="en-US" sz="26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minimal.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traditional </a:t>
                </a:r>
                <a:r>
                  <a:rPr lang="en-US" sz="26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K-means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approach, </a:t>
                </a:r>
                <a:r>
                  <a:rPr lang="en-US" sz="2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“closeness” to the cluster centers is </a:t>
                </a:r>
                <a:r>
                  <a:rPr lang="en-US" sz="26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minimize the sum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by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                                              where </a:t>
                </a:r>
                <a14:m>
                  <m:oMath xmlns:m="http://schemas.openxmlformats.org/officeDocument/2006/math" xmlns="">
                    <m:r>
                      <a:rPr lang="en-US" sz="2600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6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600" i="1" dirty="0" smtClean="0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 dirty="0" err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any particular observation and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600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b="1" i="0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sz="26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centroid (multivariate mean vector)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 c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goal is to </a:t>
                </a:r>
                <a:r>
                  <a:rPr 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the sum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(over all objects within all clusters) of these squared Euclidean distances:</a:t>
                </a:r>
                <a:endParaRPr 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3454"/>
                <a:ext cx="12192000" cy="5194242"/>
              </a:xfrm>
              <a:prstGeom prst="rect">
                <a:avLst/>
              </a:prstGeom>
              <a:blipFill rotWithShape="0">
                <a:blip r:embed="rId2"/>
                <a:stretch>
                  <a:fillRect l="-750" r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069" y="5271160"/>
            <a:ext cx="5565611" cy="1318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35323" y="2421700"/>
                <a:ext cx="1539076" cy="585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 xmlns="">
                    <m:sSubSup>
                      <m:sSub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  <m:sup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sz="24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23" y="2421700"/>
                <a:ext cx="1539076" cy="585225"/>
              </a:xfrm>
              <a:prstGeom prst="rect">
                <a:avLst/>
              </a:prstGeom>
              <a:blipFill rotWithShape="0">
                <a:blip r:embed="rId4"/>
                <a:stretch>
                  <a:fillRect l="-1190" r="-5159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399" y="2563667"/>
            <a:ext cx="1813584" cy="641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3796" y="4417472"/>
            <a:ext cx="2800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53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0215" y="1156010"/>
            <a:ext cx="7770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assignments #1 and #3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0215" y="2404946"/>
            <a:ext cx="7770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the questions from in class exam I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65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4" y="600839"/>
            <a:ext cx="110925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in class final exam (in class portion, 20% of the final exam)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1530" y="1359917"/>
            <a:ext cx="417869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 (10 pts)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3 (25 pts)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 (10 pts)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5 (40 pts)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6 (15 pts)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1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46" y="2825271"/>
            <a:ext cx="2704554" cy="11877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07" y="2206858"/>
            <a:ext cx="3676397" cy="14938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8609" y="2044209"/>
            <a:ext cx="4110681" cy="1853514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151" y="2016925"/>
            <a:ext cx="4152900" cy="15144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40299" y="1924965"/>
            <a:ext cx="4363809" cy="1853514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97813" y="283445"/>
                <a:ext cx="9952336" cy="556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coefficients,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u="none" strike="noStrike" baseline="0" dirty="0" err="1" smtClean="0">
                            <a:latin typeface="Cambria Math" panose="02040503050406030204" pitchFamily="18" charset="0"/>
                          </a:rPr>
                          <m:t>𝑖𝑞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a principal component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13" y="283445"/>
                <a:ext cx="9952336" cy="556434"/>
              </a:xfrm>
              <a:prstGeom prst="rect">
                <a:avLst/>
              </a:prstGeom>
              <a:blipFill rotWithShape="0">
                <a:blip r:embed="rId7"/>
                <a:stretch>
                  <a:fillRect l="-1225" t="-10870" b="-2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530497" y="1219890"/>
            <a:ext cx="2996652" cy="3108543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Eigenvalues &amp; corresponding eigenvectors of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197813" y="4570433"/>
                <a:ext cx="9243188" cy="565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 xmlns="">
                    <m:r>
                      <a:rPr lang="el-GR" sz="28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𝚺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covariance matrix associated with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13" y="4570433"/>
                <a:ext cx="9243188" cy="565348"/>
              </a:xfrm>
              <a:prstGeom prst="rect">
                <a:avLst/>
              </a:prstGeom>
              <a:blipFill rotWithShape="0">
                <a:blip r:embed="rId8"/>
                <a:stretch>
                  <a:fillRect t="-108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65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40586" y="253168"/>
                <a:ext cx="99523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ation of eigenvalues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2, …, 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US" sz="3200" b="0" i="0" u="none" strike="noStrike" baseline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86" y="253168"/>
                <a:ext cx="9952336" cy="584775"/>
              </a:xfrm>
              <a:prstGeom prst="rect">
                <a:avLst/>
              </a:prstGeom>
              <a:blipFill rotWithShape="0">
                <a:blip r:embed="rId11"/>
                <a:stretch>
                  <a:fillRect l="-1593" t="-14737" b="-3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1847" y="1141488"/>
                <a:ext cx="11532975" cy="1328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eigenvalue-eigenvector pairs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6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ctrlPr>
                          <a:rPr lang="en-US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sz="2600" b="1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1" i="0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600" b="1" i="0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sub>
                    </m:sSub>
                  </m:oMath>
                </a14:m>
                <a:r>
                  <a:rPr 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endParaRPr lang="en-US" sz="2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47" y="1141488"/>
                <a:ext cx="11532975" cy="1328505"/>
              </a:xfrm>
              <a:prstGeom prst="rect">
                <a:avLst/>
              </a:prstGeom>
              <a:blipFill rotWithShape="0">
                <a:blip r:embed="rId1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1847" y="2328293"/>
                <a:ext cx="10842028" cy="1841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2800" b="0" i="0" u="none" strike="noStrike" baseline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ar</m:t>
                    </m:r>
                    <m:r>
                      <a:rPr lang="en-US" sz="2800" b="0" i="0" u="none" strike="noStrike" baseline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sz="2800" b="0" i="1" u="none" strike="noStrike" baseline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 xmlns=""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bSup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x)=</a:t>
                </a:r>
                <a14:m>
                  <m:oMath xmlns:m="http://schemas.openxmlformats.org/officeDocument/2006/math" xmlns="">
                    <m:sSubSup>
                      <m:sSub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r>
                  <a:rPr lang="en-US" sz="28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en-US" sz="28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 xmlns="">
                    <m:sSubSup>
                      <m:sSub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bSup>
                    <m:sSub>
                      <m:sSubPr>
                        <m:ctrlP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bSup>
                    <m:sSub>
                      <m:sSubPr>
                        <m:ctrlPr>
                          <a:rPr lang="en-US" sz="2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 xmlns="">
                    <m:r>
                      <a:rPr lang="en-US" sz="28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bSup>
                    <m:sSub>
                      <m:sSubPr>
                        <m:ctrlP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</a:rPr>
                  <a:t>=1</a:t>
                </a:r>
                <a:endParaRPr lang="en-US" sz="2800" dirty="0">
                  <a:solidFill>
                    <a:srgbClr val="0070C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47" y="2328293"/>
                <a:ext cx="10842028" cy="1841658"/>
              </a:xfrm>
              <a:prstGeom prst="rect">
                <a:avLst/>
              </a:prstGeom>
              <a:blipFill rotWithShape="0">
                <a:blip r:embed="rId13"/>
                <a:stretch>
                  <a:fillRect l="-1012" t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1847" y="2984605"/>
                <a:ext cx="10842028" cy="548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2800" b="0" i="0" u="none" strike="noStrike" baseline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ar</m:t>
                    </m:r>
                    <m:r>
                      <a:rPr lang="en-US" sz="2800" b="0" i="0" u="none" strike="noStrike" baseline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sz="2800" b="0" i="1" u="none" strike="noStrike" baseline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 xmlns=""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bSup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x)=</a:t>
                </a:r>
                <a14:m>
                  <m:oMath xmlns:m="http://schemas.openxmlformats.org/officeDocument/2006/math" xmlns="">
                    <m:sSubSup>
                      <m:sSub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r>
                  <a:rPr lang="en-US" sz="28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en-US" sz="28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 xmlns="">
                    <m:sSubSup>
                      <m:sSub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bSup>
                    <m:sSub>
                      <m:sSubPr>
                        <m:ctrlP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bSup>
                    <m:sSub>
                      <m:sSubPr>
                        <m:ctrlPr>
                          <a:rPr lang="en-US" sz="2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 </m:t>
                    </m:r>
                    <m:sSubSup>
                      <m:sSubSupPr>
                        <m:ctrlP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bSup>
                    <m:sSub>
                      <m:sSubPr>
                        <m:ctrlP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</a:rPr>
                  <a:t>=1</a:t>
                </a:r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47" y="2984605"/>
                <a:ext cx="10842028" cy="548996"/>
              </a:xfrm>
              <a:prstGeom prst="rect">
                <a:avLst/>
              </a:prstGeom>
              <a:blipFill rotWithShape="0">
                <a:blip r:embed="rId14"/>
                <a:stretch>
                  <a:fillRect l="-1012" t="-8889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0894" y="3741078"/>
                <a:ext cx="10842028" cy="550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2800" b="0" i="0" u="none" strike="noStrike" baseline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ar</m:t>
                    </m:r>
                    <m:r>
                      <a:rPr lang="en-US" sz="2800" b="0" i="0" u="none" strike="noStrike" baseline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sz="2800" b="0" i="1" u="none" strike="noStrike" baseline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 xmlns=""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</m:t>
                        </m:r>
                      </m:sub>
                      <m:sup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bSup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x)=</a:t>
                </a:r>
                <a14:m>
                  <m:oMath xmlns:m="http://schemas.openxmlformats.org/officeDocument/2006/math" xmlns="">
                    <m:sSubSup>
                      <m:sSub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</m:t>
                        </m:r>
                      </m:sub>
                      <m:sup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r>
                  <a:rPr lang="en-US" sz="28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en-US" sz="28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 xmlns="">
                    <m:sSubSup>
                      <m:sSub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</m:t>
                        </m:r>
                      </m:sub>
                      <m:sup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bSup>
                    <m:sSub>
                      <m:sSubPr>
                        <m:ctrlP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</m:t>
                        </m:r>
                      </m:sub>
                    </m:sSub>
                    <m:sSubSup>
                      <m:sSub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</m:t>
                        </m:r>
                      </m:sub>
                      <m:sup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bSup>
                    <m:sSub>
                      <m:sSubPr>
                        <m:ctrlPr>
                          <a:rPr lang="en-US" sz="2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 </m:t>
                    </m:r>
                    <m:sSubSup>
                      <m:sSubSupPr>
                        <m:ctrlP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</m:t>
                        </m:r>
                      </m:sub>
                      <m:sup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bSup>
                    <m:sSub>
                      <m:sSubPr>
                        <m:ctrlP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</a:rPr>
                  <a:t>=1</a:t>
                </a:r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94" y="3741078"/>
                <a:ext cx="10842028" cy="550279"/>
              </a:xfrm>
              <a:prstGeom prst="rect">
                <a:avLst/>
              </a:prstGeom>
              <a:blipFill rotWithShape="0">
                <a:blip r:embed="rId15"/>
                <a:stretch>
                  <a:fillRect l="-1012" t="-8889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0894" y="4496679"/>
                <a:ext cx="12111134" cy="594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24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ov</m:t>
                    </m:r>
                    <m:r>
                      <a:rPr lang="en-US" sz="24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 xmlns="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</m:t>
                        </m:r>
                      </m:sub>
                      <m:sup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bSup>
                    <m:r>
                      <m:rPr>
                        <m:sty m:val="p"/>
                      </m:rPr>
                      <a:rPr lang="en-US" sz="28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cov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</m:t>
                        </m:r>
                      </m:sub>
                      <m:sup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bSup>
                    <m:r>
                      <m:rPr>
                        <m:sty m:val="p"/>
                      </m:rPr>
                      <a:rPr lang="el-GR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</m:t>
                        </m:r>
                      </m:sub>
                      <m:sup>
                        <m:r>
                          <a:rPr lang="en-US" sz="28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bSup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4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𝐣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94" y="4496679"/>
                <a:ext cx="12111134" cy="594843"/>
              </a:xfrm>
              <a:prstGeom prst="rect">
                <a:avLst/>
              </a:prstGeom>
              <a:blipFill rotWithShape="0">
                <a:blip r:embed="rId16"/>
                <a:stretch>
                  <a:fillRect l="-806" b="-13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8233610" y="4593671"/>
                <a:ext cx="1323140" cy="4507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𝐢</m:t>
                            </m:r>
                          </m:sub>
                          <m:sup>
                            <m:r>
                              <a:rPr lang="en-US" sz="2000" b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𝐓</m:t>
                            </m:r>
                          </m:sup>
                        </m:sSub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𝐣</m:t>
                        </m:r>
                      </m:sub>
                    </m:sSub>
                  </m:oMath>
                </a14:m>
                <a:r>
                  <a:rPr lang="en-US" sz="2000" dirty="0" smtClean="0"/>
                  <a:t>=0</a:t>
                </a:r>
                <a:endParaRPr lang="en-US" sz="20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610" y="4593671"/>
                <a:ext cx="1323140" cy="450701"/>
              </a:xfrm>
              <a:prstGeom prst="rect">
                <a:avLst/>
              </a:prstGeom>
              <a:blipFill rotWithShape="1">
                <a:blip r:embed="rId17"/>
                <a:stretch>
                  <a:fillRect b="-4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32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45413" y="347613"/>
            <a:ext cx="3624845" cy="492443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variation of PCs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9365" y="1129358"/>
                <a:ext cx="10288394" cy="494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𝑇𝑟𝑎𝑐𝑒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65" y="1129358"/>
                <a:ext cx="10288394" cy="4949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869" y="5452677"/>
            <a:ext cx="2400300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747" y="3247738"/>
            <a:ext cx="2162175" cy="7334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6752" y="2676601"/>
            <a:ext cx="11297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the following proportion of the total variation:</a:t>
            </a:r>
          </a:p>
        </p:txBody>
      </p:sp>
      <p:sp>
        <p:nvSpPr>
          <p:cNvPr id="9" name="Rectangle 8"/>
          <p:cNvSpPr/>
          <p:nvPr/>
        </p:nvSpPr>
        <p:spPr>
          <a:xfrm>
            <a:off x="306752" y="4929909"/>
            <a:ext cx="7986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the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eigenvalues divided by its total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2850" y="2049271"/>
            <a:ext cx="3624845" cy="492443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variation of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95499" y="4209314"/>
                <a:ext cx="6724675" cy="492443"/>
              </a:xfrm>
              <a:prstGeom prst="rect">
                <a:avLst/>
              </a:prstGeom>
              <a:ln w="15875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sum of variation for the first </a:t>
                </a:r>
                <a14:m>
                  <m:oMath xmlns:m="http://schemas.openxmlformats.org/officeDocument/2006/math" xmlns="">
                    <m:r>
                      <a:rPr lang="en-US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ith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PCs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499" y="4209314"/>
                <a:ext cx="6724675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1537" t="-10843" b="-27711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46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6476"/>
                <a:ext cx="12192000" cy="5200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Calculating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population principal components suppose the random variables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covariance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matrix.</a:t>
                </a:r>
                <a:r>
                  <a:rPr lang="en-US" sz="24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 xmlns="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Find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eigenvalue-eigenvector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pairs</a:t>
                </a:r>
              </a:p>
              <a:p>
                <a:pPr marL="457200" indent="-457200">
                  <a:buAutoNum type="alphaLcPeriod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Identify the principal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components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Compute </a:t>
                </a:r>
                <a14:m>
                  <m:oMath xmlns:m="http://schemas.openxmlformats.org/officeDocument/2006/math" xmlns="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 Compute </a:t>
                </a:r>
                <a14:m>
                  <m:oMath xmlns:m="http://schemas.openxmlformats.org/officeDocument/2006/math" xmlns="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 Find the total variances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476"/>
                <a:ext cx="12192000" cy="5200398"/>
              </a:xfrm>
              <a:prstGeom prst="rect">
                <a:avLst/>
              </a:prstGeom>
              <a:blipFill rotWithShape="0">
                <a:blip r:embed="rId2"/>
                <a:stretch>
                  <a:fillRect l="-750"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844643" y="94705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643" y="947057"/>
                <a:ext cx="2260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10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7650" y="129902"/>
                <a:ext cx="11944350" cy="46938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24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Suppose our multivariate data have covariance matrix </a:t>
                </a:r>
                <a14:m>
                  <m:oMath xmlns:m="http://schemas.openxmlformats.org/officeDocument/2006/math" xmlns="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a) Find the eigenvalues and eigenvectors of S.</a:t>
                </a:r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b) Determine all three principal components for such a data set, using a PCA based on S.</a:t>
                </a:r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c) What can you say about the principal components associated with eigenvalues that are </a:t>
                </a:r>
                <a:r>
                  <a:rPr lang="en-US" sz="24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the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same value?</a:t>
                </a:r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81025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d)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Determine the correlation matrix R that corresponds to the covariance matrix S.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Are the PCA results different from those in part (c)?  </a:t>
                </a:r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129902"/>
                <a:ext cx="11944350" cy="4693849"/>
              </a:xfrm>
              <a:prstGeom prst="rect">
                <a:avLst/>
              </a:prstGeom>
              <a:blipFill rotWithShape="0">
                <a:blip r:embed="rId2"/>
                <a:stretch>
                  <a:fillRect l="-817" b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31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4439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Component Scores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the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 score for observation 1, plug the observed variable values for that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 into the first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 linear combination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𝟏𝟏</m:t>
                        </m:r>
                      </m:sub>
                    </m:sSub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sub>
                    </m:sSub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Plug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observed x-values into the second component to get the second PC score for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observation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so on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4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𝟐𝟏</m:t>
                        </m:r>
                      </m:sub>
                    </m:sSub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sub>
                    </m:sSub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sub>
                    </m:sSub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components are derived from the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matrix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observation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would contain individual </a:t>
                </a:r>
                <a14:m>
                  <m:oMath xmlns:m="http://schemas.openxmlformats.org/officeDocument/2006/math" xmlns="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standardized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variable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sub>
                      </m:sSub>
                      <m:sSub>
                        <m:sSubPr>
                          <m:ctrlP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439292"/>
              </a:xfrm>
              <a:prstGeom prst="rect">
                <a:avLst/>
              </a:prstGeom>
              <a:blipFill rotWithShape="0">
                <a:blip r:embed="rId2"/>
                <a:stretch>
                  <a:fillRect l="-750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68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2049" y="149699"/>
            <a:ext cx="4685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Canonical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Correlation Analysis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233" y="732749"/>
            <a:ext cx="118720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 analysis considers interrelationships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a set of variables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Canonical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is a method for exploring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relationships between two multivariate sets of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9977" y="2623849"/>
            <a:ext cx="608414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variable sets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Exactly one variable</a:t>
            </a: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One response (or dependent) variable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233" y="2623848"/>
            <a:ext cx="5852224" cy="3519043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94714" y="2623849"/>
            <a:ext cx="4835608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Another variable sets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Exactly one variable</a:t>
            </a: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Several explanatory variables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91943" y="2623849"/>
            <a:ext cx="5780313" cy="351904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7678" y="5075866"/>
            <a:ext cx="7474842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analysis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7678" y="3921704"/>
            <a:ext cx="7474842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126598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3204</Words>
  <Application>Microsoft Macintosh PowerPoint</Application>
  <PresentationFormat>Custom</PresentationFormat>
  <Paragraphs>231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Final Review   (In Class Test Portion)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Review   (In Class Test Portion)</dc:title>
  <dc:creator>xiaoyi ji</dc:creator>
  <cp:lastModifiedBy>Cody</cp:lastModifiedBy>
  <cp:revision>32</cp:revision>
  <dcterms:created xsi:type="dcterms:W3CDTF">2017-04-23T15:05:09Z</dcterms:created>
  <dcterms:modified xsi:type="dcterms:W3CDTF">2017-04-26T18:58:56Z</dcterms:modified>
</cp:coreProperties>
</file>