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zh-C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zh-C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Four-Corner_Method" TargetMode="External"/><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Kangxi_Emperor" TargetMode="External"/><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3384571" y="1140524"/>
            <a:ext cx="2070049" cy="2070075"/>
          </a:xfrm>
          <a:prstGeom prst="rect">
            <a:avLst/>
          </a:prstGeom>
          <a:noFill/>
          <a:ln>
            <a:noFill/>
          </a:ln>
        </p:spPr>
      </p:pic>
      <p:sp>
        <p:nvSpPr>
          <p:cNvPr id="31" name="Shape 31"/>
          <p:cNvSpPr txBox="1"/>
          <p:nvPr>
            <p:ph type="ctrTitle"/>
          </p:nvPr>
        </p:nvSpPr>
        <p:spPr>
          <a:xfrm>
            <a:off x="685800" y="2644523"/>
            <a:ext cx="7772400" cy="15465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32" name="Shape 32"/>
          <p:cNvSpPr txBox="1"/>
          <p:nvPr>
            <p:ph idx="1" type="subTitle"/>
          </p:nvPr>
        </p:nvSpPr>
        <p:spPr>
          <a:xfrm>
            <a:off x="685800" y="4320137"/>
            <a:ext cx="7772400" cy="1046400"/>
          </a:xfrm>
          <a:prstGeom prst="rect">
            <a:avLst/>
          </a:prstGeom>
        </p:spPr>
        <p:txBody>
          <a:bodyPr anchorCtr="0" anchor="t" bIns="91425" lIns="91425" rIns="91425" tIns="91425">
            <a:noAutofit/>
          </a:bodyPr>
          <a:lstStyle/>
          <a:p>
            <a:pPr>
              <a:spcBef>
                <a:spcPts val="0"/>
              </a:spcBef>
              <a:buNone/>
            </a:pPr>
            <a:r>
              <a:rPr lang="zh-CN"/>
              <a:t>The App helps you learn Chinese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107" name="Shape 10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05000"/>
              </a:lnSpc>
              <a:spcBef>
                <a:spcPts val="1600"/>
              </a:spcBef>
              <a:spcAft>
                <a:spcPts val="1600"/>
              </a:spcAft>
              <a:buClr>
                <a:schemeClr val="dk1"/>
              </a:buClr>
              <a:buSzPct val="73333"/>
              <a:buFont typeface="Arial"/>
              <a:buNone/>
            </a:pPr>
            <a:r>
              <a:rPr b="1" lang="zh-CN" sz="1500">
                <a:solidFill>
                  <a:srgbClr val="111111"/>
                </a:solidFill>
              </a:rPr>
              <a:t>Item Not Found Page</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If the sections user selected is not a radical or the radical is not yet supported in this version. A “Not Found Page” will be displayed.</a:t>
            </a:r>
          </a:p>
          <a:p>
            <a:pPr lvl="0" rtl="0">
              <a:spcBef>
                <a:spcPts val="0"/>
              </a:spcBef>
              <a:buNone/>
            </a:pPr>
            <a:r>
              <a:t/>
            </a:r>
            <a:endParaRPr sz="1300">
              <a:solidFill>
                <a:srgbClr val="111111"/>
              </a:solidFill>
            </a:endParaRPr>
          </a:p>
        </p:txBody>
      </p:sp>
      <p:sp>
        <p:nvSpPr>
          <p:cNvPr id="108" name="Shape 10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a:p>
        </p:txBody>
      </p:sp>
      <p:sp>
        <p:nvSpPr>
          <p:cNvPr id="109" name="Shape 109"/>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110" name="Shape 110"/>
          <p:cNvPicPr preferRelativeResize="0"/>
          <p:nvPr/>
        </p:nvPicPr>
        <p:blipFill>
          <a:blip r:embed="rId3">
            <a:alphaModFix/>
          </a:blip>
          <a:stretch>
            <a:fillRect/>
          </a:stretch>
        </p:blipFill>
        <p:spPr>
          <a:xfrm>
            <a:off x="4798398" y="0"/>
            <a:ext cx="3782253" cy="6857998"/>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116" name="Shape 116"/>
          <p:cNvSpPr txBox="1"/>
          <p:nvPr>
            <p:ph idx="1" type="body"/>
          </p:nvPr>
        </p:nvSpPr>
        <p:spPr>
          <a:xfrm>
            <a:off x="457200" y="1417650"/>
            <a:ext cx="7733699" cy="4967700"/>
          </a:xfrm>
          <a:prstGeom prst="rect">
            <a:avLst/>
          </a:prstGeom>
        </p:spPr>
        <p:txBody>
          <a:bodyPr anchorCtr="0" anchor="t" bIns="91425" lIns="91425" rIns="91425" tIns="91425">
            <a:noAutofit/>
          </a:bodyPr>
          <a:lstStyle/>
          <a:p>
            <a:pPr lvl="0" rtl="0">
              <a:lnSpc>
                <a:spcPct val="105000"/>
              </a:lnSpc>
              <a:spcBef>
                <a:spcPts val="1600"/>
              </a:spcBef>
              <a:spcAft>
                <a:spcPts val="1600"/>
              </a:spcAft>
              <a:buClr>
                <a:schemeClr val="dk1"/>
              </a:buClr>
              <a:buSzPct val="73333"/>
              <a:buFont typeface="Arial"/>
              <a:buNone/>
            </a:pPr>
            <a:r>
              <a:rPr b="1" lang="zh-CN" sz="1500">
                <a:solidFill>
                  <a:srgbClr val="0D6EA1"/>
                </a:solidFill>
                <a:hlinkClick r:id="rId3"/>
              </a:rPr>
              <a:t>Four Corner System</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The Four-Corner Method (simplified Chinese: 四角号码检字法; traditional Chinese: 四角號碼檢字法; pinyin: sì jiǎo hàomǎ jiǎnzì fǎ; literally: “four corner code lookup-character method”) is a character-input method used for encoding Chinese characters into either a computer or a manual typewriter, using four or five numerical digits per character. The Four-Corner Method is also known as the Four-Corner System.</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The four digits encode the shapes found in the four corners of the symbol, top-left to bottom-right. Although this does not uniquely identify a Chinese character, it leaves only a very short list of possibilities. A fifth digit can be added to describe an extra part above the bottom-right if necessary.</a:t>
            </a:r>
          </a:p>
          <a:p>
            <a:pPr lvl="0" rtl="0">
              <a:lnSpc>
                <a:spcPct val="131250"/>
              </a:lnSpc>
              <a:spcBef>
                <a:spcPts val="1400"/>
              </a:spcBef>
              <a:spcAft>
                <a:spcPts val="1400"/>
              </a:spcAft>
              <a:buClr>
                <a:schemeClr val="dk1"/>
              </a:buClr>
              <a:buSzPct val="100000"/>
              <a:buFont typeface="Arial"/>
              <a:buNone/>
            </a:pPr>
            <a:r>
              <a:rPr b="1" lang="zh-CN" sz="1100">
                <a:solidFill>
                  <a:srgbClr val="111111"/>
                </a:solidFill>
              </a:rPr>
              <a:t>The Rule</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横一垂二三点捺，horizontal is 1, vertical 2, 3 is a dot;</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叉四插五方框六，crossing is 4, crossing more than one is 5, a box is 6;</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七角八八九是小，7 for a corner, 8 for 八 (shape of ‘8’ character), 9 is 小;</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点下有横变零头。and a dot over a horizontal, or already another corner is 0.</a:t>
            </a:r>
          </a:p>
          <a:p>
            <a:pPr lvl="0" rtl="0">
              <a:spcBef>
                <a:spcPts val="0"/>
              </a:spcBef>
              <a:buNone/>
            </a:pPr>
            <a:r>
              <a:t/>
            </a:r>
            <a:endParaRPr sz="1300">
              <a:solidFill>
                <a:srgbClr val="111111"/>
              </a:solidFill>
            </a:endParaRPr>
          </a:p>
        </p:txBody>
      </p:sp>
      <p:sp>
        <p:nvSpPr>
          <p:cNvPr id="117" name="Shape 117"/>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118" name="Shape 118"/>
          <p:cNvPicPr preferRelativeResize="0"/>
          <p:nvPr/>
        </p:nvPicPr>
        <p:blipFill>
          <a:blip r:embed="rId4">
            <a:alphaModFix/>
          </a:blip>
          <a:stretch>
            <a:fillRect/>
          </a:stretch>
        </p:blipFill>
        <p:spPr>
          <a:xfrm>
            <a:off x="6080750" y="4480350"/>
            <a:ext cx="1905000" cy="17526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Introduction</a:t>
            </a:r>
          </a:p>
        </p:txBody>
      </p:sp>
      <p:sp>
        <p:nvSpPr>
          <p:cNvPr id="38" name="Shape 3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05000"/>
              </a:lnSpc>
              <a:spcBef>
                <a:spcPts val="1600"/>
              </a:spcBef>
              <a:spcAft>
                <a:spcPts val="1600"/>
              </a:spcAft>
              <a:buClr>
                <a:schemeClr val="dk1"/>
              </a:buClr>
              <a:buSzPct val="73333"/>
              <a:buFont typeface="Arial"/>
              <a:buNone/>
            </a:pPr>
            <a:r>
              <a:rPr b="1" lang="zh-CN" sz="1500">
                <a:solidFill>
                  <a:srgbClr val="111111"/>
                </a:solidFill>
              </a:rPr>
              <a:t>App Goal</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This App is build to help people to learn Chinese in a different way. It is more like a image recognizer as all we know the the Chinese characters are just some rule based pictures.</a:t>
            </a:r>
          </a:p>
          <a:p>
            <a:pPr lvl="0" rtl="0">
              <a:lnSpc>
                <a:spcPct val="105000"/>
              </a:lnSpc>
              <a:spcBef>
                <a:spcPts val="1600"/>
              </a:spcBef>
              <a:spcAft>
                <a:spcPts val="1600"/>
              </a:spcAft>
              <a:buClr>
                <a:schemeClr val="dk1"/>
              </a:buClr>
              <a:buSzPct val="73333"/>
              <a:buFont typeface="Arial"/>
              <a:buNone/>
            </a:pPr>
            <a:r>
              <a:rPr b="1" lang="zh-CN" sz="1500">
                <a:solidFill>
                  <a:srgbClr val="111111"/>
                </a:solidFill>
              </a:rPr>
              <a:t>About Me</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My name is He, Peng, short for HP. I’m a language lover and I want to introduce Chinese to the world not as the old way people did. I studied Ancient Chinese and Seal Character in high school, some Japanese and Korean in College time as an Engineering student.</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44" name="Shape 44"/>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31250"/>
              </a:lnSpc>
              <a:spcBef>
                <a:spcPts val="1400"/>
              </a:spcBef>
              <a:spcAft>
                <a:spcPts val="1400"/>
              </a:spcAft>
              <a:buNone/>
            </a:pPr>
            <a:r>
              <a:rPr lang="zh-CN" sz="1300">
                <a:solidFill>
                  <a:srgbClr val="111111"/>
                </a:solidFill>
              </a:rPr>
              <a:t>Outline:</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I’ll simply talk about how to use the App and some little detail at the end.</a:t>
            </a:r>
          </a:p>
          <a:p>
            <a:pPr lvl="0" rtl="0">
              <a:lnSpc>
                <a:spcPct val="105000"/>
              </a:lnSpc>
              <a:spcBef>
                <a:spcPts val="1600"/>
              </a:spcBef>
              <a:spcAft>
                <a:spcPts val="1600"/>
              </a:spcAft>
              <a:buClr>
                <a:schemeClr val="dk1"/>
              </a:buClr>
              <a:buSzPct val="73333"/>
              <a:buFont typeface="Arial"/>
              <a:buNone/>
            </a:pPr>
            <a:r>
              <a:rPr b="1" lang="zh-CN" sz="1500">
                <a:solidFill>
                  <a:srgbClr val="111111"/>
                </a:solidFill>
              </a:rPr>
              <a:t>The App Icon</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The Icon is the Character of “Dragon” written by </a:t>
            </a:r>
            <a:r>
              <a:rPr lang="zh-CN" sz="1300">
                <a:solidFill>
                  <a:srgbClr val="0D6EA1"/>
                </a:solidFill>
                <a:hlinkClick r:id="rId3"/>
              </a:rPr>
              <a:t>Kangxi Emperor</a:t>
            </a:r>
            <a:r>
              <a:rPr lang="zh-CN" sz="1300">
                <a:solidFill>
                  <a:srgbClr val="111111"/>
                </a:solidFill>
              </a:rPr>
              <a:t> simply represents the China</a:t>
            </a:r>
          </a:p>
          <a:p>
            <a:pPr>
              <a:spcBef>
                <a:spcPts val="0"/>
              </a:spcBef>
              <a:buNone/>
            </a:pPr>
            <a:r>
              <a:t/>
            </a:r>
            <a:endParaRPr/>
          </a:p>
        </p:txBody>
      </p:sp>
      <p:sp>
        <p:nvSpPr>
          <p:cNvPr id="45" name="Shape 45"/>
          <p:cNvSpPr txBox="1"/>
          <p:nvPr>
            <p:ph idx="2" type="body"/>
          </p:nvPr>
        </p:nvSpPr>
        <p:spPr>
          <a:xfrm>
            <a:off x="4692273" y="1600200"/>
            <a:ext cx="3994500" cy="4967700"/>
          </a:xfrm>
          <a:prstGeom prst="rect">
            <a:avLst/>
          </a:prstGeom>
        </p:spPr>
        <p:txBody>
          <a:bodyPr anchorCtr="0" anchor="t" bIns="91425" lIns="91425" rIns="91425" tIns="91425">
            <a:noAutofit/>
          </a:bodyPr>
          <a:lstStyle/>
          <a:p>
            <a:pPr>
              <a:spcBef>
                <a:spcPts val="0"/>
              </a:spcBef>
              <a:buNone/>
            </a:pPr>
            <a:r>
              <a:t/>
            </a:r>
            <a:endParaRPr/>
          </a:p>
        </p:txBody>
      </p:sp>
      <p:sp>
        <p:nvSpPr>
          <p:cNvPr id="46" name="Shape 46"/>
          <p:cNvSpPr txBox="1"/>
          <p:nvPr/>
        </p:nvSpPr>
        <p:spPr>
          <a:xfrm>
            <a:off x="6097725" y="3851950"/>
            <a:ext cx="1371599" cy="457200"/>
          </a:xfrm>
          <a:prstGeom prst="rect">
            <a:avLst/>
          </a:prstGeom>
          <a:noFill/>
          <a:ln>
            <a:noFill/>
          </a:ln>
        </p:spPr>
        <p:txBody>
          <a:bodyPr anchorCtr="0" anchor="ctr" bIns="91425" lIns="91425" rIns="91425" tIns="91425">
            <a:noAutofit/>
          </a:bodyPr>
          <a:lstStyle/>
          <a:p>
            <a:pPr>
              <a:spcBef>
                <a:spcPts val="0"/>
              </a:spcBef>
              <a:buNone/>
            </a:pPr>
            <a:r>
              <a:t/>
            </a:r>
            <a:endParaRPr/>
          </a:p>
        </p:txBody>
      </p:sp>
      <p:pic>
        <p:nvPicPr>
          <p:cNvPr id="47" name="Shape 47"/>
          <p:cNvPicPr preferRelativeResize="0"/>
          <p:nvPr/>
        </p:nvPicPr>
        <p:blipFill>
          <a:blip r:embed="rId4">
            <a:alphaModFix/>
          </a:blip>
          <a:stretch>
            <a:fillRect/>
          </a:stretch>
        </p:blipFill>
        <p:spPr>
          <a:xfrm>
            <a:off x="4798398" y="0"/>
            <a:ext cx="3782253" cy="685799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53" name="Shape 5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05000"/>
              </a:lnSpc>
              <a:spcBef>
                <a:spcPts val="1600"/>
              </a:spcBef>
              <a:spcAft>
                <a:spcPts val="1600"/>
              </a:spcAft>
              <a:buNone/>
            </a:pPr>
            <a:r>
              <a:rPr b="1" lang="zh-CN" sz="1500">
                <a:solidFill>
                  <a:srgbClr val="111111"/>
                </a:solidFill>
              </a:rPr>
              <a:t>Word Table</a:t>
            </a:r>
          </a:p>
          <a:p>
            <a:pPr lvl="0" rtl="0">
              <a:lnSpc>
                <a:spcPct val="131250"/>
              </a:lnSpc>
              <a:spcBef>
                <a:spcPts val="1400"/>
              </a:spcBef>
              <a:spcAft>
                <a:spcPts val="1400"/>
              </a:spcAft>
              <a:buNone/>
            </a:pPr>
            <a:r>
              <a:rPr lang="zh-CN" sz="1300">
                <a:solidFill>
                  <a:srgbClr val="111111"/>
                </a:solidFill>
              </a:rPr>
              <a:t>The word table is where user select what he wants to learn about. This page is built for now because the thing will replace it is a </a:t>
            </a:r>
            <a:r>
              <a:rPr b="1" lang="zh-CN" sz="1300">
                <a:solidFill>
                  <a:srgbClr val="111111"/>
                </a:solidFill>
              </a:rPr>
              <a:t>Four Corner System</a:t>
            </a:r>
            <a:r>
              <a:rPr lang="zh-CN" sz="1300">
                <a:solidFill>
                  <a:srgbClr val="111111"/>
                </a:solidFill>
              </a:rPr>
              <a:t> image recognizing algorithm. This algorithm is too hard to implement in the project without enough knowledge in Computer Vision. Please email me at </a:t>
            </a:r>
            <a:r>
              <a:rPr lang="zh-CN" sz="1300">
                <a:solidFill>
                  <a:srgbClr val="0D6EA1"/>
                </a:solidFill>
              </a:rPr>
              <a:t>ThinkInBath@Gmail.com</a:t>
            </a:r>
            <a:r>
              <a:rPr lang="zh-CN" sz="1300">
                <a:solidFill>
                  <a:srgbClr val="111111"/>
                </a:solidFill>
              </a:rPr>
              <a:t> if you are interested in this in the further project.</a:t>
            </a:r>
          </a:p>
          <a:p>
            <a:pPr lvl="0" rtl="0">
              <a:lnSpc>
                <a:spcPct val="131250"/>
              </a:lnSpc>
              <a:spcBef>
                <a:spcPts val="1400"/>
              </a:spcBef>
              <a:spcAft>
                <a:spcPts val="1400"/>
              </a:spcAft>
              <a:buNone/>
            </a:pPr>
            <a:r>
              <a:rPr lang="zh-CN" sz="1300">
                <a:solidFill>
                  <a:srgbClr val="111111"/>
                </a:solidFill>
              </a:rPr>
              <a:t>The build-in contents are listed in different sections. Each section represents one category as shown in the demo picture.</a:t>
            </a:r>
          </a:p>
          <a:p>
            <a:pPr lvl="0" rtl="0">
              <a:lnSpc>
                <a:spcPct val="131250"/>
              </a:lnSpc>
              <a:spcBef>
                <a:spcPts val="1400"/>
              </a:spcBef>
              <a:spcAft>
                <a:spcPts val="1400"/>
              </a:spcAft>
              <a:buNone/>
            </a:pPr>
            <a:r>
              <a:t/>
            </a:r>
            <a:endParaRPr sz="1300">
              <a:solidFill>
                <a:srgbClr val="111111"/>
              </a:solidFill>
            </a:endParaRPr>
          </a:p>
          <a:p>
            <a:pPr lvl="0" rtl="0">
              <a:spcBef>
                <a:spcPts val="0"/>
              </a:spcBef>
              <a:buNone/>
            </a:pPr>
            <a:r>
              <a:t/>
            </a:r>
            <a:endParaRPr/>
          </a:p>
        </p:txBody>
      </p:sp>
      <p:sp>
        <p:nvSpPr>
          <p:cNvPr id="54" name="Shape 5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a:p>
        </p:txBody>
      </p:sp>
      <p:sp>
        <p:nvSpPr>
          <p:cNvPr id="55" name="Shape 55"/>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56" name="Shape 56"/>
          <p:cNvPicPr preferRelativeResize="0"/>
          <p:nvPr/>
        </p:nvPicPr>
        <p:blipFill>
          <a:blip r:embed="rId3">
            <a:alphaModFix/>
          </a:blip>
          <a:stretch>
            <a:fillRect/>
          </a:stretch>
        </p:blipFill>
        <p:spPr>
          <a:xfrm>
            <a:off x="4798398" y="0"/>
            <a:ext cx="3782253" cy="6857998"/>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62" name="Shape 62"/>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31250"/>
              </a:lnSpc>
              <a:spcBef>
                <a:spcPts val="1400"/>
              </a:spcBef>
              <a:spcAft>
                <a:spcPts val="1400"/>
              </a:spcAft>
              <a:buNone/>
            </a:pPr>
            <a:r>
              <a:rPr b="1" lang="zh-CN" sz="1500">
                <a:solidFill>
                  <a:srgbClr val="111111"/>
                </a:solidFill>
              </a:rPr>
              <a:t>Word Table Selection</a:t>
            </a:r>
          </a:p>
          <a:p>
            <a:pPr lvl="0" rtl="0">
              <a:lnSpc>
                <a:spcPct val="131250"/>
              </a:lnSpc>
              <a:spcBef>
                <a:spcPts val="1400"/>
              </a:spcBef>
              <a:spcAft>
                <a:spcPts val="1400"/>
              </a:spcAft>
              <a:buNone/>
            </a:pPr>
            <a:r>
              <a:rPr lang="zh-CN" sz="1300">
                <a:solidFill>
                  <a:srgbClr val="111111"/>
                </a:solidFill>
              </a:rPr>
              <a:t>When you select the table cell, the image will circle in red color.</a:t>
            </a:r>
          </a:p>
          <a:p>
            <a:pPr lvl="0" rtl="0">
              <a:spcBef>
                <a:spcPts val="0"/>
              </a:spcBef>
              <a:buNone/>
            </a:pPr>
            <a:r>
              <a:t/>
            </a:r>
            <a:endParaRPr/>
          </a:p>
        </p:txBody>
      </p:sp>
      <p:sp>
        <p:nvSpPr>
          <p:cNvPr id="63" name="Shape 63"/>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a:p>
        </p:txBody>
      </p:sp>
      <p:sp>
        <p:nvSpPr>
          <p:cNvPr id="64" name="Shape 64"/>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65" name="Shape 65"/>
          <p:cNvPicPr preferRelativeResize="0"/>
          <p:nvPr/>
        </p:nvPicPr>
        <p:blipFill>
          <a:blip r:embed="rId3">
            <a:alphaModFix/>
          </a:blip>
          <a:stretch>
            <a:fillRect/>
          </a:stretch>
        </p:blipFill>
        <p:spPr>
          <a:xfrm>
            <a:off x="4758373" y="0"/>
            <a:ext cx="3782253" cy="6857998"/>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71" name="Shape 7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05000"/>
              </a:lnSpc>
              <a:spcBef>
                <a:spcPts val="1600"/>
              </a:spcBef>
              <a:spcAft>
                <a:spcPts val="1600"/>
              </a:spcAft>
              <a:buNone/>
            </a:pPr>
            <a:r>
              <a:rPr b="1" lang="zh-CN" sz="1500">
                <a:solidFill>
                  <a:srgbClr val="111111"/>
                </a:solidFill>
              </a:rPr>
              <a:t>Draw To Select Radical(s)</a:t>
            </a:r>
          </a:p>
          <a:p>
            <a:pPr lvl="0" rtl="0">
              <a:lnSpc>
                <a:spcPct val="131250"/>
              </a:lnSpc>
              <a:spcBef>
                <a:spcPts val="1400"/>
              </a:spcBef>
              <a:spcAft>
                <a:spcPts val="1400"/>
              </a:spcAft>
              <a:buNone/>
            </a:pPr>
            <a:r>
              <a:rPr lang="zh-CN" sz="1300">
                <a:solidFill>
                  <a:srgbClr val="111111"/>
                </a:solidFill>
              </a:rPr>
              <a:t>According to </a:t>
            </a:r>
            <a:r>
              <a:rPr b="1" lang="zh-CN" sz="1300">
                <a:solidFill>
                  <a:srgbClr val="111111"/>
                </a:solidFill>
              </a:rPr>
              <a:t>Four Corner System</a:t>
            </a:r>
            <a:r>
              <a:rPr lang="zh-CN" sz="1300">
                <a:solidFill>
                  <a:srgbClr val="111111"/>
                </a:solidFill>
              </a:rPr>
              <a:t>, each corner of a character will represent a digit from 0 ~ 9, so there are four sections: A B C and D. The user can simply select which part of the word contains the radical he wants to learn about. Using his figure to touch over the radical part will highlight the selection and generate the </a:t>
            </a:r>
            <a:r>
              <a:rPr b="1" lang="zh-CN" sz="1300">
                <a:solidFill>
                  <a:srgbClr val="111111"/>
                </a:solidFill>
              </a:rPr>
              <a:t>Four Corner System Radical Code</a:t>
            </a:r>
            <a:r>
              <a:rPr lang="zh-CN" sz="1300">
                <a:solidFill>
                  <a:srgbClr val="111111"/>
                </a:solidFill>
              </a:rPr>
              <a:t> as shown below.</a:t>
            </a:r>
          </a:p>
          <a:p>
            <a:pPr lvl="0" rtl="0">
              <a:lnSpc>
                <a:spcPct val="131250"/>
              </a:lnSpc>
              <a:spcBef>
                <a:spcPts val="1400"/>
              </a:spcBef>
              <a:spcAft>
                <a:spcPts val="1400"/>
              </a:spcAft>
              <a:buNone/>
            </a:pPr>
            <a:r>
              <a:t/>
            </a:r>
            <a:endParaRPr sz="1300">
              <a:solidFill>
                <a:srgbClr val="111111"/>
              </a:solidFill>
            </a:endParaRPr>
          </a:p>
          <a:p>
            <a:pPr lvl="0" rtl="0">
              <a:spcBef>
                <a:spcPts val="0"/>
              </a:spcBef>
              <a:buNone/>
            </a:pPr>
            <a:r>
              <a:t/>
            </a:r>
            <a:endParaRPr/>
          </a:p>
        </p:txBody>
      </p:sp>
      <p:sp>
        <p:nvSpPr>
          <p:cNvPr id="72" name="Shape 7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a:p>
        </p:txBody>
      </p:sp>
      <p:sp>
        <p:nvSpPr>
          <p:cNvPr id="73" name="Shape 73"/>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74" name="Shape 74"/>
          <p:cNvPicPr preferRelativeResize="0"/>
          <p:nvPr/>
        </p:nvPicPr>
        <p:blipFill>
          <a:blip r:embed="rId3">
            <a:alphaModFix/>
          </a:blip>
          <a:stretch>
            <a:fillRect/>
          </a:stretch>
        </p:blipFill>
        <p:spPr>
          <a:xfrm>
            <a:off x="4798398" y="0"/>
            <a:ext cx="3782253" cy="685799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80" name="Shape 80"/>
          <p:cNvSpPr txBox="1"/>
          <p:nvPr>
            <p:ph idx="1" type="body"/>
          </p:nvPr>
        </p:nvSpPr>
        <p:spPr>
          <a:xfrm>
            <a:off x="457200" y="1600200"/>
            <a:ext cx="3994500" cy="4967700"/>
          </a:xfrm>
          <a:prstGeom prst="rect">
            <a:avLst/>
          </a:prstGeom>
        </p:spPr>
        <p:txBody>
          <a:bodyPr anchorCtr="0" anchor="t" bIns="91425" lIns="91425" rIns="91425" tIns="91425">
            <a:noAutofit/>
          </a:bodyPr>
          <a:lstStyle/>
          <a:p>
            <a:pPr rtl="0">
              <a:spcBef>
                <a:spcPts val="0"/>
              </a:spcBef>
              <a:buNone/>
            </a:pPr>
            <a:r>
              <a:rPr b="1" lang="zh-CN" sz="1500">
                <a:solidFill>
                  <a:srgbClr val="111111"/>
                </a:solidFill>
              </a:rPr>
              <a:t>Select Multiple Sections without orders</a:t>
            </a:r>
          </a:p>
          <a:p>
            <a:pPr lvl="0" rtl="0">
              <a:spcBef>
                <a:spcPts val="0"/>
              </a:spcBef>
              <a:buNone/>
            </a:pPr>
            <a:r>
              <a:rPr lang="zh-CN" sz="1300">
                <a:solidFill>
                  <a:srgbClr val="111111"/>
                </a:solidFill>
              </a:rPr>
              <a:t>This picture shows that a user can select as many section as he wants with any drawing direction and the user can cancel the selection by just re-touch the screen.</a:t>
            </a:r>
          </a:p>
        </p:txBody>
      </p:sp>
      <p:sp>
        <p:nvSpPr>
          <p:cNvPr id="81" name="Shape 8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a:p>
        </p:txBody>
      </p:sp>
      <p:sp>
        <p:nvSpPr>
          <p:cNvPr id="82" name="Shape 82"/>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83" name="Shape 83"/>
          <p:cNvPicPr preferRelativeResize="0"/>
          <p:nvPr/>
        </p:nvPicPr>
        <p:blipFill>
          <a:blip r:embed="rId3">
            <a:alphaModFix/>
          </a:blip>
          <a:stretch>
            <a:fillRect/>
          </a:stretch>
        </p:blipFill>
        <p:spPr>
          <a:xfrm>
            <a:off x="4798398" y="0"/>
            <a:ext cx="3782253" cy="685799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89" name="Shape 8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05000"/>
              </a:lnSpc>
              <a:spcBef>
                <a:spcPts val="1600"/>
              </a:spcBef>
              <a:spcAft>
                <a:spcPts val="1600"/>
              </a:spcAft>
              <a:buClr>
                <a:schemeClr val="dk1"/>
              </a:buClr>
              <a:buSzPct val="73333"/>
              <a:buFont typeface="Arial"/>
              <a:buNone/>
            </a:pPr>
            <a:r>
              <a:rPr b="1" lang="zh-CN" sz="1500">
                <a:solidFill>
                  <a:srgbClr val="111111"/>
                </a:solidFill>
              </a:rPr>
              <a:t>Possible Radical Choice(s)</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The Four Corner Radical Code sometimes may represents not only one radical but as many as they satisfy the rule. This system is good because usual there are less than three possible radicals.</a:t>
            </a:r>
          </a:p>
          <a:p>
            <a:pPr lvl="0" rtl="0">
              <a:lnSpc>
                <a:spcPct val="131250"/>
              </a:lnSpc>
              <a:spcBef>
                <a:spcPts val="1400"/>
              </a:spcBef>
              <a:spcAft>
                <a:spcPts val="1400"/>
              </a:spcAft>
              <a:buClr>
                <a:schemeClr val="dk1"/>
              </a:buClr>
              <a:buSzPct val="84615"/>
              <a:buFont typeface="Arial"/>
              <a:buNone/>
            </a:pPr>
            <a:r>
              <a:rPr lang="zh-CN" sz="1300">
                <a:solidFill>
                  <a:srgbClr val="111111"/>
                </a:solidFill>
              </a:rPr>
              <a:t>Now the user need to select the correct radical in the shown picture(s). The radical part(s) is highlighted in red color and comes with a Chinese character that contains it. When user touch the item section, the cell’s background will change to green.</a:t>
            </a:r>
          </a:p>
          <a:p>
            <a:pPr lvl="0" rtl="0">
              <a:spcBef>
                <a:spcPts val="0"/>
              </a:spcBef>
              <a:buNone/>
            </a:pPr>
            <a:r>
              <a:t/>
            </a:r>
            <a:endParaRPr sz="1300">
              <a:solidFill>
                <a:srgbClr val="111111"/>
              </a:solidFill>
            </a:endParaRPr>
          </a:p>
        </p:txBody>
      </p:sp>
      <p:sp>
        <p:nvSpPr>
          <p:cNvPr id="90" name="Shape 9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a:p>
        </p:txBody>
      </p:sp>
      <p:sp>
        <p:nvSpPr>
          <p:cNvPr id="91" name="Shape 91"/>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92" name="Shape 92"/>
          <p:cNvPicPr preferRelativeResize="0"/>
          <p:nvPr/>
        </p:nvPicPr>
        <p:blipFill>
          <a:blip r:embed="rId3">
            <a:alphaModFix/>
          </a:blip>
          <a:stretch>
            <a:fillRect/>
          </a:stretch>
        </p:blipFill>
        <p:spPr>
          <a:xfrm>
            <a:off x="4798398" y="0"/>
            <a:ext cx="3782253" cy="6857998"/>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12500"/>
              </a:lnSpc>
              <a:spcBef>
                <a:spcPts val="3200"/>
              </a:spcBef>
              <a:spcAft>
                <a:spcPts val="1600"/>
              </a:spcAft>
              <a:buNone/>
            </a:pPr>
            <a:r>
              <a:rPr lang="zh-CN" sz="2800"/>
              <a:t>The Han Zi Breaker</a:t>
            </a:r>
          </a:p>
        </p:txBody>
      </p:sp>
      <p:sp>
        <p:nvSpPr>
          <p:cNvPr id="98" name="Shape 98"/>
          <p:cNvSpPr txBox="1"/>
          <p:nvPr>
            <p:ph idx="1" type="body"/>
          </p:nvPr>
        </p:nvSpPr>
        <p:spPr>
          <a:xfrm>
            <a:off x="457200" y="1600200"/>
            <a:ext cx="3994500" cy="4967700"/>
          </a:xfrm>
          <a:prstGeom prst="rect">
            <a:avLst/>
          </a:prstGeom>
        </p:spPr>
        <p:txBody>
          <a:bodyPr anchorCtr="0" anchor="t" bIns="91425" lIns="91425" rIns="91425" tIns="91425">
            <a:noAutofit/>
          </a:bodyPr>
          <a:lstStyle/>
          <a:p>
            <a:pPr rtl="0">
              <a:spcBef>
                <a:spcPts val="0"/>
              </a:spcBef>
              <a:buNone/>
            </a:pPr>
            <a:r>
              <a:rPr b="1" lang="zh-CN" sz="1500">
                <a:solidFill>
                  <a:srgbClr val="111111"/>
                </a:solidFill>
              </a:rPr>
              <a:t>Website View for more Infomation</a:t>
            </a:r>
          </a:p>
          <a:p>
            <a:pPr lvl="0" rtl="0">
              <a:spcBef>
                <a:spcPts val="0"/>
              </a:spcBef>
              <a:buNone/>
            </a:pPr>
            <a:r>
              <a:rPr lang="zh-CN" sz="1300">
                <a:solidFill>
                  <a:srgbClr val="111111"/>
                </a:solidFill>
              </a:rPr>
              <a:t>For the last part, the App will guild the user to a website paper that explains the radical meaning. This paper is now temporally linked to Wiki.</a:t>
            </a:r>
          </a:p>
        </p:txBody>
      </p:sp>
      <p:sp>
        <p:nvSpPr>
          <p:cNvPr id="99" name="Shape 9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a:p>
        </p:txBody>
      </p:sp>
      <p:sp>
        <p:nvSpPr>
          <p:cNvPr id="100" name="Shape 100"/>
          <p:cNvSpPr txBox="1"/>
          <p:nvPr/>
        </p:nvSpPr>
        <p:spPr>
          <a:xfrm>
            <a:off x="6097725" y="3851950"/>
            <a:ext cx="1371599" cy="4572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101" name="Shape 101"/>
          <p:cNvPicPr preferRelativeResize="0"/>
          <p:nvPr/>
        </p:nvPicPr>
        <p:blipFill>
          <a:blip r:embed="rId3">
            <a:alphaModFix/>
          </a:blip>
          <a:stretch>
            <a:fillRect/>
          </a:stretch>
        </p:blipFill>
        <p:spPr>
          <a:xfrm>
            <a:off x="4798398" y="0"/>
            <a:ext cx="3782253" cy="685799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