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64" r:id="rId11"/>
    <p:sldId id="279" r:id="rId12"/>
    <p:sldId id="280" r:id="rId13"/>
    <p:sldId id="276" r:id="rId14"/>
    <p:sldId id="265" r:id="rId15"/>
    <p:sldId id="266" r:id="rId16"/>
    <p:sldId id="281" r:id="rId17"/>
    <p:sldId id="282" r:id="rId18"/>
    <p:sldId id="277" r:id="rId19"/>
    <p:sldId id="267" r:id="rId20"/>
    <p:sldId id="284" r:id="rId21"/>
    <p:sldId id="268" r:id="rId22"/>
    <p:sldId id="283" r:id="rId23"/>
    <p:sldId id="278" r:id="rId24"/>
    <p:sldId id="269" r:id="rId25"/>
    <p:sldId id="270" r:id="rId26"/>
    <p:sldId id="285" r:id="rId27"/>
    <p:sldId id="271" r:id="rId28"/>
    <p:sldId id="272" r:id="rId29"/>
    <p:sldId id="273" r:id="rId30"/>
    <p:sldId id="27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Cody Hock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Senior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Linear Regression with different inputs</a:t>
            </a:r>
            <a:endParaRPr lang="en-US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03312" y="1543050"/>
            <a:ext cx="8946541" cy="4705349"/>
          </a:xfrm>
        </p:spPr>
        <p:txBody>
          <a:bodyPr numCol="2"/>
          <a:lstStyle/>
          <a:p>
            <a:r>
              <a:rPr lang="en-US" sz="2800" dirty="0" smtClean="0"/>
              <a:t>Special Teams: 68.8%</a:t>
            </a:r>
          </a:p>
          <a:p>
            <a:r>
              <a:rPr lang="en-US" sz="2800" dirty="0" smtClean="0"/>
              <a:t>Defensive Stats: 71.8%</a:t>
            </a:r>
          </a:p>
          <a:p>
            <a:r>
              <a:rPr lang="en-US" sz="2800" dirty="0" smtClean="0"/>
              <a:t>PPG Stats: 71.43% </a:t>
            </a:r>
          </a:p>
          <a:p>
            <a:r>
              <a:rPr lang="en-US" sz="2800" dirty="0" smtClean="0"/>
              <a:t>QB Stats: 71.05%</a:t>
            </a:r>
          </a:p>
          <a:p>
            <a:r>
              <a:rPr lang="en-US" sz="2800" dirty="0" smtClean="0"/>
              <a:t>Rushing Stats: 71.99%</a:t>
            </a:r>
          </a:p>
          <a:p>
            <a:r>
              <a:rPr lang="en-US" sz="2800" dirty="0" smtClean="0"/>
              <a:t>Turnovers: 59.59%</a:t>
            </a:r>
          </a:p>
          <a:p>
            <a:r>
              <a:rPr lang="en-US" sz="2800" dirty="0" smtClean="0"/>
              <a:t>Combining: 74.06%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2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0"/>
            <a:ext cx="6419850" cy="8245942"/>
          </a:xfrm>
        </p:spPr>
      </p:pic>
    </p:spTree>
    <p:extLst>
      <p:ext uri="{BB962C8B-B14F-4D97-AF65-F5344CB8AC3E}">
        <p14:creationId xmlns:p14="http://schemas.microsoft.com/office/powerpoint/2010/main" val="225184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39" r="-7639"/>
          <a:stretch/>
        </p:blipFill>
        <p:spPr>
          <a:xfrm>
            <a:off x="2143125" y="276255"/>
            <a:ext cx="7905750" cy="5802760"/>
          </a:xfrm>
        </p:spPr>
      </p:pic>
      <p:sp>
        <p:nvSpPr>
          <p:cNvPr id="3" name="TextBox 2"/>
          <p:cNvSpPr txBox="1"/>
          <p:nvPr/>
        </p:nvSpPr>
        <p:spPr>
          <a:xfrm>
            <a:off x="5006599" y="6255478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Accuracy: 74.06%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1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51528"/>
            <a:ext cx="8946541" cy="4728692"/>
          </a:xfrm>
        </p:spPr>
        <p:txBody>
          <a:bodyPr/>
          <a:lstStyle/>
          <a:p>
            <a:r>
              <a:rPr lang="en-US" dirty="0" smtClean="0"/>
              <a:t>Classifiers are defined by the characteristic of classifying unlabeled examples by assigning them to the class of the most similar labeled (K) examples.</a:t>
            </a:r>
          </a:p>
          <a:p>
            <a:endParaRPr lang="en-US" dirty="0" smtClean="0"/>
          </a:p>
          <a:p>
            <a:r>
              <a:rPr lang="en-US" dirty="0" smtClean="0"/>
              <a:t>“If a concept is difficult to define, but you know it when you see it, then nearest neighbors must be appropriate.” ~ Brett Lantz</a:t>
            </a:r>
          </a:p>
          <a:p>
            <a:endParaRPr lang="en-US" dirty="0"/>
          </a:p>
          <a:p>
            <a:r>
              <a:rPr lang="en-US" dirty="0" smtClean="0"/>
              <a:t>Identifies “K” records in the training data that are most similar and assigns to the class of the majority of the </a:t>
            </a:r>
            <a:r>
              <a:rPr lang="en-US" dirty="0" smtClean="0"/>
              <a:t>neighbors.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general, it is not well suited for identifying a boundary.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Neighbors (in R)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52134" y="1565117"/>
            <a:ext cx="4396338" cy="576262"/>
          </a:xfrm>
        </p:spPr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331076"/>
            <a:ext cx="4396339" cy="3925262"/>
          </a:xfrm>
        </p:spPr>
        <p:txBody>
          <a:bodyPr/>
          <a:lstStyle/>
          <a:p>
            <a:r>
              <a:rPr lang="en-US" dirty="0" smtClean="0"/>
              <a:t>Simple and effective</a:t>
            </a:r>
          </a:p>
          <a:p>
            <a:endParaRPr lang="en-US" dirty="0"/>
          </a:p>
          <a:p>
            <a:r>
              <a:rPr lang="en-US" dirty="0" smtClean="0"/>
              <a:t>No assumptions about the underlying data distribution</a:t>
            </a:r>
          </a:p>
          <a:p>
            <a:endParaRPr lang="en-US" dirty="0"/>
          </a:p>
          <a:p>
            <a:r>
              <a:rPr lang="en-US" dirty="0" smtClean="0"/>
              <a:t>Fast training phase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654494" y="1565117"/>
            <a:ext cx="4396339" cy="576262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5654495" y="2331076"/>
            <a:ext cx="4396339" cy="3925262"/>
          </a:xfrm>
        </p:spPr>
        <p:txBody>
          <a:bodyPr/>
          <a:lstStyle/>
          <a:p>
            <a:r>
              <a:rPr lang="en-US" dirty="0" smtClean="0"/>
              <a:t>Does not produce a readable model – limits ability to find relationships among features</a:t>
            </a:r>
          </a:p>
          <a:p>
            <a:endParaRPr lang="en-US" dirty="0"/>
          </a:p>
          <a:p>
            <a:r>
              <a:rPr lang="en-US" dirty="0" smtClean="0"/>
              <a:t>Slow classification phase</a:t>
            </a:r>
          </a:p>
          <a:p>
            <a:endParaRPr lang="en-US" dirty="0"/>
          </a:p>
          <a:p>
            <a:r>
              <a:rPr lang="en-US" dirty="0" smtClean="0"/>
              <a:t>Requires large amount of memory</a:t>
            </a:r>
          </a:p>
          <a:p>
            <a:endParaRPr lang="en-US" dirty="0"/>
          </a:p>
          <a:p>
            <a:r>
              <a:rPr lang="en-US" dirty="0" smtClean="0"/>
              <a:t>Non numeric and missing data require additional processing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86220"/>
              </p:ext>
            </p:extLst>
          </p:nvPr>
        </p:nvGraphicFramePr>
        <p:xfrm>
          <a:off x="3329095" y="2869441"/>
          <a:ext cx="5533811" cy="2456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2643"/>
                <a:gridCol w="1247056"/>
                <a:gridCol w="1247056"/>
                <a:gridCol w="1247056"/>
              </a:tblGrid>
              <a:tr h="470903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Predicted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0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Observed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Row 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0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246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0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Column 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329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47816" y="2306472"/>
            <a:ext cx="429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Accuracy: 71.99% with k = 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76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47" y="238401"/>
            <a:ext cx="6898107" cy="63811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47" y="238401"/>
            <a:ext cx="6898107" cy="63811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97179" y="962526"/>
            <a:ext cx="5422232" cy="46522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47" y="238401"/>
            <a:ext cx="6898107" cy="63811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97179" y="962526"/>
            <a:ext cx="5422232" cy="46522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2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1" y="452718"/>
            <a:ext cx="5486401" cy="56432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52718"/>
            <a:ext cx="5462336" cy="56432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5060" y="6119519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Accuracy: 71.99%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90167" y="6096000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Accuracy: 71.43%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52719"/>
            <a:ext cx="5462336" cy="56432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44771" y="6304185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(Approx. 2x amount of variables)</a:t>
            </a:r>
            <a:endParaRPr lang="en-US" i="1" dirty="0"/>
          </a:p>
        </p:txBody>
      </p:sp>
      <p:sp>
        <p:nvSpPr>
          <p:cNvPr id="10" name="Rectangle 9"/>
          <p:cNvSpPr/>
          <p:nvPr/>
        </p:nvSpPr>
        <p:spPr>
          <a:xfrm>
            <a:off x="1143000" y="1058779"/>
            <a:ext cx="4331368" cy="41388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04858" y="1070811"/>
            <a:ext cx="4319337" cy="41268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55313"/>
            <a:ext cx="9628856" cy="5073823"/>
          </a:xfrm>
        </p:spPr>
        <p:txBody>
          <a:bodyPr/>
          <a:lstStyle/>
          <a:p>
            <a:r>
              <a:rPr lang="en-US" dirty="0" smtClean="0"/>
              <a:t>Builds a model in the form of a </a:t>
            </a:r>
            <a:r>
              <a:rPr lang="en-US" dirty="0" smtClean="0"/>
              <a:t>tree”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Comprises a series of logical decisions with </a:t>
            </a:r>
            <a:r>
              <a:rPr lang="en-US" b="1" dirty="0"/>
              <a:t>D</a:t>
            </a:r>
            <a:r>
              <a:rPr lang="en-US" b="1" dirty="0" smtClean="0"/>
              <a:t>ecision </a:t>
            </a:r>
            <a:r>
              <a:rPr lang="en-US" b="1" dirty="0"/>
              <a:t>N</a:t>
            </a:r>
            <a:r>
              <a:rPr lang="en-US" b="1" dirty="0" smtClean="0"/>
              <a:t>odes </a:t>
            </a:r>
            <a:r>
              <a:rPr lang="en-US" dirty="0" smtClean="0"/>
              <a:t>that indicate a decision to be made on that attribute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Branches </a:t>
            </a:r>
            <a:r>
              <a:rPr lang="en-US" dirty="0" smtClean="0"/>
              <a:t>split from decision nodes indicating the decision’s choice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Leaf Nodes </a:t>
            </a:r>
            <a:r>
              <a:rPr lang="en-US" dirty="0" smtClean="0"/>
              <a:t>denote the result following the combination of decisions</a:t>
            </a:r>
            <a:endParaRPr lang="en-US" dirty="0"/>
          </a:p>
          <a:p>
            <a:pPr marL="400050"/>
            <a:r>
              <a:rPr lang="en-US" dirty="0" smtClean="0"/>
              <a:t>A decision tree is essentially a flow chart to follow.</a:t>
            </a:r>
          </a:p>
          <a:p>
            <a:pPr marL="400050"/>
            <a:r>
              <a:rPr lang="en-US" b="1" dirty="0" smtClean="0"/>
              <a:t>Recursive Partitioning </a:t>
            </a:r>
            <a:r>
              <a:rPr lang="en-US" dirty="0" smtClean="0"/>
              <a:t>(divide and conquer) is used to split the data into smaller subsets of similar classes.</a:t>
            </a:r>
          </a:p>
          <a:p>
            <a:pPr marL="400050"/>
            <a:r>
              <a:rPr lang="en-US" dirty="0" smtClean="0"/>
              <a:t>Possible terminations: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dirty="0" smtClean="0"/>
              <a:t>All of the examples at that node have the same class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dirty="0" smtClean="0"/>
              <a:t>No remaining features to distinguish the examples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dirty="0" smtClean="0"/>
              <a:t>The tree has grown to the predefined size limit</a:t>
            </a:r>
          </a:p>
        </p:txBody>
      </p:sp>
    </p:spTree>
    <p:extLst>
      <p:ext uri="{BB962C8B-B14F-4D97-AF65-F5344CB8AC3E}">
        <p14:creationId xmlns:p14="http://schemas.microsoft.com/office/powerpoint/2010/main" val="24953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(in R)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03312" y="1590993"/>
            <a:ext cx="4396338" cy="576262"/>
          </a:xfrm>
        </p:spPr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167255"/>
            <a:ext cx="4396339" cy="4089083"/>
          </a:xfrm>
        </p:spPr>
        <p:txBody>
          <a:bodyPr/>
          <a:lstStyle/>
          <a:p>
            <a:r>
              <a:rPr lang="en-US" dirty="0" smtClean="0"/>
              <a:t>Classifier that does well on most problems</a:t>
            </a:r>
          </a:p>
          <a:p>
            <a:r>
              <a:rPr lang="en-US" dirty="0" smtClean="0"/>
              <a:t>Learning process can handle numeric or nominal features</a:t>
            </a:r>
          </a:p>
          <a:p>
            <a:r>
              <a:rPr lang="en-US" dirty="0" smtClean="0"/>
              <a:t>Uses only most important features</a:t>
            </a:r>
          </a:p>
          <a:p>
            <a:r>
              <a:rPr lang="en-US" dirty="0" smtClean="0"/>
              <a:t>For small trees, the model is simple to interpret</a:t>
            </a:r>
          </a:p>
          <a:p>
            <a:r>
              <a:rPr lang="en-US" dirty="0" smtClean="0"/>
              <a:t>More efficient than more complex models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499650" y="1590993"/>
            <a:ext cx="4396339" cy="576262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5654495" y="2167255"/>
            <a:ext cx="4396339" cy="4089083"/>
          </a:xfrm>
        </p:spPr>
        <p:txBody>
          <a:bodyPr/>
          <a:lstStyle/>
          <a:p>
            <a:r>
              <a:rPr lang="en-US" dirty="0" smtClean="0"/>
              <a:t>Biased toward splits on features having large number of levels</a:t>
            </a:r>
          </a:p>
          <a:p>
            <a:r>
              <a:rPr lang="en-US" dirty="0" smtClean="0"/>
              <a:t>Easy to </a:t>
            </a:r>
            <a:r>
              <a:rPr lang="en-US" dirty="0" err="1" smtClean="0"/>
              <a:t>overfit</a:t>
            </a:r>
            <a:r>
              <a:rPr lang="en-US" dirty="0" smtClean="0"/>
              <a:t> or </a:t>
            </a:r>
            <a:r>
              <a:rPr lang="en-US" dirty="0" err="1" smtClean="0"/>
              <a:t>underfit</a:t>
            </a:r>
            <a:r>
              <a:rPr lang="en-US" dirty="0" smtClean="0"/>
              <a:t> the model</a:t>
            </a:r>
          </a:p>
          <a:p>
            <a:r>
              <a:rPr lang="en-US" dirty="0" smtClean="0"/>
              <a:t>Small changes in training data can result in large changes of decision logic</a:t>
            </a:r>
          </a:p>
          <a:p>
            <a:r>
              <a:rPr lang="en-US" dirty="0" smtClean="0"/>
              <a:t>Large trees become difficult to interpret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2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22211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267668"/>
              </p:ext>
            </p:extLst>
          </p:nvPr>
        </p:nvGraphicFramePr>
        <p:xfrm>
          <a:off x="3329095" y="2934797"/>
          <a:ext cx="5533811" cy="2456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2643"/>
                <a:gridCol w="1247056"/>
                <a:gridCol w="1247056"/>
                <a:gridCol w="1247056"/>
              </a:tblGrid>
              <a:tr h="470903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Predicted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0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Observed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Row 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7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0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252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0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Column 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349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00152" y="2209848"/>
            <a:ext cx="47916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Accuracy: </a:t>
            </a:r>
            <a:r>
              <a:rPr lang="en-US" sz="2400" dirty="0" smtClean="0"/>
              <a:t>70.49% </a:t>
            </a:r>
            <a:r>
              <a:rPr lang="en-US" sz="2400" dirty="0"/>
              <a:t>with </a:t>
            </a:r>
            <a:r>
              <a:rPr lang="en-US" sz="2400" dirty="0" smtClean="0"/>
              <a:t>trials </a:t>
            </a:r>
            <a:r>
              <a:rPr lang="en-US" sz="2400" dirty="0"/>
              <a:t>=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2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682" y="1275009"/>
            <a:ext cx="4610636" cy="6490952"/>
          </a:xfrm>
        </p:spPr>
      </p:pic>
    </p:spTree>
    <p:extLst>
      <p:ext uri="{BB962C8B-B14F-4D97-AF65-F5344CB8AC3E}">
        <p14:creationId xmlns:p14="http://schemas.microsoft.com/office/powerpoint/2010/main" val="258635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16" y="452718"/>
            <a:ext cx="7212169" cy="5432927"/>
          </a:xfrm>
        </p:spPr>
      </p:pic>
      <p:sp>
        <p:nvSpPr>
          <p:cNvPr id="5" name="Rectangle 4"/>
          <p:cNvSpPr/>
          <p:nvPr/>
        </p:nvSpPr>
        <p:spPr>
          <a:xfrm>
            <a:off x="3361386" y="1017431"/>
            <a:ext cx="5692462" cy="4005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06599" y="6081026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Accuracy: 70.49%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7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11706"/>
            <a:ext cx="9821362" cy="483669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 surface that defines a boundary between points plotted in a multidimensional space according to their values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err="1" smtClean="0"/>
              <a:t>Hyperplane</a:t>
            </a:r>
            <a:r>
              <a:rPr lang="en-US" b="1" dirty="0" smtClean="0"/>
              <a:t> </a:t>
            </a:r>
            <a:r>
              <a:rPr lang="en-US" dirty="0" smtClean="0"/>
              <a:t>is the boundary in the multidimensional space which leads to fairly homogeneous partitions of the </a:t>
            </a:r>
            <a:r>
              <a:rPr lang="en-US" dirty="0" smtClean="0"/>
              <a:t>data.</a:t>
            </a:r>
          </a:p>
          <a:p>
            <a:endParaRPr lang="en-US" dirty="0" smtClean="0"/>
          </a:p>
          <a:p>
            <a:r>
              <a:rPr lang="en-US" b="1" dirty="0" smtClean="0"/>
              <a:t>Maximum Margin </a:t>
            </a:r>
            <a:r>
              <a:rPr lang="en-US" b="1" dirty="0" err="1" smtClean="0"/>
              <a:t>Hyperplane</a:t>
            </a:r>
            <a:r>
              <a:rPr lang="en-US" b="1" dirty="0" smtClean="0"/>
              <a:t> (MMH) </a:t>
            </a:r>
            <a:r>
              <a:rPr lang="en-US" dirty="0" smtClean="0"/>
              <a:t>creates the greatest separation between two </a:t>
            </a:r>
            <a:r>
              <a:rPr lang="en-US" dirty="0" smtClean="0"/>
              <a:t>classes.</a:t>
            </a:r>
          </a:p>
          <a:p>
            <a:endParaRPr lang="en-US" dirty="0" smtClean="0"/>
          </a:p>
          <a:p>
            <a:r>
              <a:rPr lang="en-US" b="1" dirty="0" smtClean="0"/>
              <a:t>Support Vectors </a:t>
            </a:r>
            <a:r>
              <a:rPr lang="en-US" dirty="0" smtClean="0"/>
              <a:t>are</a:t>
            </a:r>
            <a:r>
              <a:rPr lang="en-US" b="1" dirty="0" smtClean="0"/>
              <a:t> </a:t>
            </a:r>
            <a:r>
              <a:rPr lang="en-US" dirty="0" smtClean="0"/>
              <a:t>the points from each class that are the closest to the MMH (each class must have at least 1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Uses the support vectors for classification and generally ignores those points farther from </a:t>
            </a:r>
            <a:r>
              <a:rPr lang="en-US" dirty="0" smtClean="0"/>
              <a:t>MMH.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 (in R)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03313" y="1565117"/>
            <a:ext cx="4396338" cy="576262"/>
          </a:xfrm>
        </p:spPr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141379"/>
            <a:ext cx="4396339" cy="4114959"/>
          </a:xfrm>
        </p:spPr>
        <p:txBody>
          <a:bodyPr/>
          <a:lstStyle/>
          <a:p>
            <a:r>
              <a:rPr lang="en-US" dirty="0" smtClean="0"/>
              <a:t>Can be used for classification or numeric prediction</a:t>
            </a:r>
          </a:p>
          <a:p>
            <a:endParaRPr lang="en-US" dirty="0" smtClean="0"/>
          </a:p>
          <a:p>
            <a:r>
              <a:rPr lang="en-US" dirty="0" smtClean="0"/>
              <a:t>Not overly influenced by noisy </a:t>
            </a:r>
            <a:r>
              <a:rPr lang="en-US" smtClean="0"/>
              <a:t>(meaningless) 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Easier to use than Neural Networks</a:t>
            </a:r>
          </a:p>
          <a:p>
            <a:endParaRPr lang="en-US" dirty="0" smtClean="0"/>
          </a:p>
          <a:p>
            <a:r>
              <a:rPr lang="en-US" dirty="0" smtClean="0"/>
              <a:t>Recent increase in popularity for its accuracy in data mining competitions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654495" y="1565117"/>
            <a:ext cx="4396339" cy="576262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5654495" y="2141379"/>
            <a:ext cx="4396339" cy="4114959"/>
          </a:xfrm>
        </p:spPr>
        <p:txBody>
          <a:bodyPr/>
          <a:lstStyle/>
          <a:p>
            <a:r>
              <a:rPr lang="en-US" dirty="0" smtClean="0"/>
              <a:t>Finding best model requires testing various combinations or parameters</a:t>
            </a:r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low to train, especially if the input has a large number of features</a:t>
            </a:r>
          </a:p>
          <a:p>
            <a:endParaRPr lang="en-US" dirty="0" smtClean="0"/>
          </a:p>
          <a:p>
            <a:r>
              <a:rPr lang="en-US" dirty="0" smtClean="0"/>
              <a:t>Results in a complex black box model that is difficult (if not impossible) to interpret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Mappings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3312" y="1620254"/>
            <a:ext cx="9484477" cy="4628146"/>
          </a:xfrm>
        </p:spPr>
        <p:txBody>
          <a:bodyPr/>
          <a:lstStyle/>
          <a:p>
            <a:r>
              <a:rPr lang="en-US" dirty="0" err="1" smtClean="0"/>
              <a:t>Rfbbdot</a:t>
            </a:r>
            <a:r>
              <a:rPr lang="en-US" dirty="0" smtClean="0"/>
              <a:t> (Radial Basis – distance from origin): </a:t>
            </a:r>
          </a:p>
          <a:p>
            <a:pPr lvl="1"/>
            <a:r>
              <a:rPr lang="en-US" dirty="0" smtClean="0"/>
              <a:t>73.12%</a:t>
            </a:r>
          </a:p>
          <a:p>
            <a:endParaRPr lang="en-US" dirty="0" smtClean="0"/>
          </a:p>
          <a:p>
            <a:r>
              <a:rPr lang="en-US" dirty="0" err="1" smtClean="0"/>
              <a:t>Polydot</a:t>
            </a:r>
            <a:r>
              <a:rPr lang="en-US" dirty="0" smtClean="0"/>
              <a:t> (Polynomial):</a:t>
            </a:r>
          </a:p>
          <a:p>
            <a:pPr lvl="1"/>
            <a:r>
              <a:rPr lang="en-US" dirty="0" smtClean="0"/>
              <a:t> 73.12%</a:t>
            </a:r>
          </a:p>
          <a:p>
            <a:endParaRPr lang="en-US" dirty="0" smtClean="0"/>
          </a:p>
          <a:p>
            <a:r>
              <a:rPr lang="en-US" dirty="0" err="1" smtClean="0"/>
              <a:t>Tanhdot</a:t>
            </a:r>
            <a:r>
              <a:rPr lang="en-US" dirty="0" smtClean="0"/>
              <a:t> (Hyperbolic </a:t>
            </a:r>
            <a:r>
              <a:rPr lang="en-US" dirty="0" err="1" smtClean="0"/>
              <a:t>Tangentsigmoid</a:t>
            </a:r>
            <a:r>
              <a:rPr lang="en-US" dirty="0" smtClean="0"/>
              <a:t> – having an “S” shape curve): </a:t>
            </a:r>
          </a:p>
          <a:p>
            <a:pPr lvl="1"/>
            <a:r>
              <a:rPr lang="en-US" dirty="0" smtClean="0"/>
              <a:t>73.31%</a:t>
            </a:r>
          </a:p>
          <a:p>
            <a:endParaRPr lang="en-US" dirty="0" smtClean="0"/>
          </a:p>
          <a:p>
            <a:r>
              <a:rPr lang="en-US" dirty="0" err="1" smtClean="0"/>
              <a:t>Vanilladot</a:t>
            </a:r>
            <a:r>
              <a:rPr lang="en-US" dirty="0" smtClean="0"/>
              <a:t> (Linear): </a:t>
            </a:r>
          </a:p>
          <a:p>
            <a:pPr lvl="1"/>
            <a:r>
              <a:rPr lang="en-US" dirty="0" smtClean="0"/>
              <a:t>73.31%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2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24" y="304800"/>
            <a:ext cx="7446353" cy="5759116"/>
          </a:xfrm>
        </p:spPr>
      </p:pic>
      <p:sp>
        <p:nvSpPr>
          <p:cNvPr id="5" name="TextBox 4"/>
          <p:cNvSpPr txBox="1"/>
          <p:nvPr/>
        </p:nvSpPr>
        <p:spPr>
          <a:xfrm>
            <a:off x="4638710" y="6211834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Accuracy: 73.31%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14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4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why regression works best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2014 Week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spreadsheet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week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7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8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to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3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shell command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0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</a:p>
          <a:p>
            <a:r>
              <a:rPr lang="en-US" dirty="0" smtClean="0"/>
              <a:t>Why</a:t>
            </a:r>
          </a:p>
          <a:p>
            <a:r>
              <a:rPr lang="en-US" dirty="0" smtClean="0"/>
              <a:t>Linear Regression, KNN, Decision Trees, SVM’s</a:t>
            </a:r>
          </a:p>
        </p:txBody>
      </p:sp>
    </p:spTree>
    <p:extLst>
      <p:ext uri="{BB962C8B-B14F-4D97-AF65-F5344CB8AC3E}">
        <p14:creationId xmlns:p14="http://schemas.microsoft.com/office/powerpoint/2010/main" val="4854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1223"/>
            <a:ext cx="8946541" cy="4677176"/>
          </a:xfrm>
        </p:spPr>
        <p:txBody>
          <a:bodyPr/>
          <a:lstStyle/>
          <a:p>
            <a:r>
              <a:rPr lang="en-US" dirty="0" smtClean="0"/>
              <a:t>Way of specifying the relationship between the dependent variable (the value to be predicted) and one or more independent variables.</a:t>
            </a:r>
          </a:p>
          <a:p>
            <a:endParaRPr lang="en-US" dirty="0" smtClean="0"/>
          </a:p>
          <a:p>
            <a:r>
              <a:rPr lang="en-US" b="1" dirty="0" smtClean="0"/>
              <a:t>Multiple linear regression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using more than 1 independent variable.</a:t>
            </a:r>
          </a:p>
          <a:p>
            <a:endParaRPr lang="en-US" dirty="0" smtClean="0"/>
          </a:p>
          <a:p>
            <a:r>
              <a:rPr lang="en-US" b="1" dirty="0" smtClean="0"/>
              <a:t>Correlation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a number indicating how closely the relationship of 2 variables follows a straight line (Pearson’s Correlation Coefficient</a:t>
            </a:r>
            <a:r>
              <a:rPr lang="en-US" dirty="0" smtClean="0"/>
              <a:t>).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1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(in R)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03312" y="1420397"/>
            <a:ext cx="4396338" cy="576262"/>
          </a:xfrm>
        </p:spPr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1996659"/>
            <a:ext cx="4396339" cy="4259679"/>
          </a:xfrm>
        </p:spPr>
        <p:txBody>
          <a:bodyPr/>
          <a:lstStyle/>
          <a:p>
            <a:r>
              <a:rPr lang="en-US" dirty="0" smtClean="0"/>
              <a:t>Most common approach for modeling numeric data (many to choose from)</a:t>
            </a:r>
          </a:p>
          <a:p>
            <a:endParaRPr lang="en-US" dirty="0" smtClean="0"/>
          </a:p>
          <a:p>
            <a:r>
              <a:rPr lang="en-US" dirty="0" smtClean="0"/>
              <a:t>Can be adapted to model almost any data</a:t>
            </a:r>
          </a:p>
          <a:p>
            <a:endParaRPr lang="en-US" dirty="0" smtClean="0"/>
          </a:p>
          <a:p>
            <a:r>
              <a:rPr lang="en-US" dirty="0" smtClean="0"/>
              <a:t>Provides the estimates of the correlations between the independent and dependent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654494" y="1420397"/>
            <a:ext cx="4396339" cy="576262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5654495" y="1996659"/>
            <a:ext cx="4396339" cy="42596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Makes assumptions about the data</a:t>
            </a:r>
          </a:p>
          <a:p>
            <a:endParaRPr lang="en-US" dirty="0" smtClean="0"/>
          </a:p>
          <a:p>
            <a:r>
              <a:rPr lang="en-US" dirty="0" smtClean="0"/>
              <a:t>The model’s form must be specified in advance</a:t>
            </a:r>
          </a:p>
          <a:p>
            <a:endParaRPr lang="en-US" dirty="0" smtClean="0"/>
          </a:p>
          <a:p>
            <a:r>
              <a:rPr lang="en-US" dirty="0" smtClean="0"/>
              <a:t>Does not handle missing data well</a:t>
            </a:r>
          </a:p>
          <a:p>
            <a:endParaRPr lang="en-US" dirty="0" smtClean="0"/>
          </a:p>
          <a:p>
            <a:r>
              <a:rPr lang="en-US" dirty="0" smtClean="0"/>
              <a:t>Only works with numeric inputs</a:t>
            </a:r>
          </a:p>
          <a:p>
            <a:endParaRPr lang="en-US" dirty="0" smtClean="0"/>
          </a:p>
          <a:p>
            <a:r>
              <a:rPr lang="en-US" dirty="0" smtClean="0"/>
              <a:t>Requires some knowledge of statistics to understand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1370</TotalTime>
  <Words>866</Words>
  <Application>Microsoft Office PowerPoint</Application>
  <PresentationFormat>Widescreen</PresentationFormat>
  <Paragraphs>180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Wingdings</vt:lpstr>
      <vt:lpstr>Wingdings 3</vt:lpstr>
      <vt:lpstr>Ion</vt:lpstr>
      <vt:lpstr>Cody Hock</vt:lpstr>
      <vt:lpstr>Idea</vt:lpstr>
      <vt:lpstr>Components</vt:lpstr>
      <vt:lpstr>Getting Data</vt:lpstr>
      <vt:lpstr>PHP to MySQL</vt:lpstr>
      <vt:lpstr>Demo</vt:lpstr>
      <vt:lpstr>R</vt:lpstr>
      <vt:lpstr>Linear Regression </vt:lpstr>
      <vt:lpstr>Linear Regression (in R)</vt:lpstr>
      <vt:lpstr>Linear Regression with different inputs</vt:lpstr>
      <vt:lpstr>PowerPoint Presentation</vt:lpstr>
      <vt:lpstr>PowerPoint Presentation</vt:lpstr>
      <vt:lpstr>K-Nearest Neighbors</vt:lpstr>
      <vt:lpstr>K-Nearest Neighbors (in R)</vt:lpstr>
      <vt:lpstr>K-Nearest Neighbors</vt:lpstr>
      <vt:lpstr>PowerPoint Presentation</vt:lpstr>
      <vt:lpstr>PowerPoint Presentation</vt:lpstr>
      <vt:lpstr>Decision Trees</vt:lpstr>
      <vt:lpstr>Decision Trees (in R)</vt:lpstr>
      <vt:lpstr>Decision Trees</vt:lpstr>
      <vt:lpstr>Decision Trees</vt:lpstr>
      <vt:lpstr>PowerPoint Presentation</vt:lpstr>
      <vt:lpstr>Support Vector Machines</vt:lpstr>
      <vt:lpstr>Support Vector Machines (in R)</vt:lpstr>
      <vt:lpstr>SVM Mappings</vt:lpstr>
      <vt:lpstr>PowerPoint Presentation</vt:lpstr>
      <vt:lpstr>My 4 methods</vt:lpstr>
      <vt:lpstr>2014 Week 14</vt:lpstr>
      <vt:lpstr>R Demo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Cody Hock</dc:title>
  <dc:creator>yourid</dc:creator>
  <cp:lastModifiedBy>yourid</cp:lastModifiedBy>
  <cp:revision>50</cp:revision>
  <dcterms:created xsi:type="dcterms:W3CDTF">2014-12-06T23:59:44Z</dcterms:created>
  <dcterms:modified xsi:type="dcterms:W3CDTF">2014-12-08T03:33:52Z</dcterms:modified>
</cp:coreProperties>
</file>