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79" r:id="rId12"/>
    <p:sldId id="280" r:id="rId13"/>
    <p:sldId id="276" r:id="rId14"/>
    <p:sldId id="265" r:id="rId15"/>
    <p:sldId id="266" r:id="rId16"/>
    <p:sldId id="281" r:id="rId17"/>
    <p:sldId id="282" r:id="rId18"/>
    <p:sldId id="277" r:id="rId19"/>
    <p:sldId id="267" r:id="rId20"/>
    <p:sldId id="268" r:id="rId21"/>
    <p:sldId id="278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Cody Hock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Linear </a:t>
            </a:r>
            <a:r>
              <a:rPr lang="en-US" sz="4000" dirty="0" smtClean="0"/>
              <a:t>Regression with different inputs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543050"/>
            <a:ext cx="8946541" cy="4705349"/>
          </a:xfrm>
        </p:spPr>
        <p:txBody>
          <a:bodyPr numCol="2"/>
          <a:lstStyle/>
          <a:p>
            <a:r>
              <a:rPr lang="en-US" sz="2800" dirty="0" smtClean="0"/>
              <a:t>Special Teams: 68.8%</a:t>
            </a:r>
          </a:p>
          <a:p>
            <a:r>
              <a:rPr lang="en-US" sz="2800" dirty="0" smtClean="0"/>
              <a:t>Defensive Stats: 71.8%</a:t>
            </a:r>
          </a:p>
          <a:p>
            <a:r>
              <a:rPr lang="en-US" sz="2800" dirty="0" smtClean="0"/>
              <a:t>PPG Stats: 71.43% </a:t>
            </a:r>
          </a:p>
          <a:p>
            <a:r>
              <a:rPr lang="en-US" sz="2800" dirty="0" smtClean="0"/>
              <a:t>QB Stats: 71.05%</a:t>
            </a:r>
          </a:p>
          <a:p>
            <a:r>
              <a:rPr lang="en-US" sz="2800" dirty="0" smtClean="0"/>
              <a:t>Rushing Stats: 71.99%</a:t>
            </a:r>
          </a:p>
          <a:p>
            <a:r>
              <a:rPr lang="en-US" sz="2800" dirty="0" smtClean="0"/>
              <a:t>Turnovers: 59.59%</a:t>
            </a:r>
          </a:p>
          <a:p>
            <a:r>
              <a:rPr lang="en-US" sz="2800" dirty="0" smtClean="0"/>
              <a:t>Combining: 74.06%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47" y="0"/>
            <a:ext cx="6419850" cy="8245942"/>
          </a:xfrm>
        </p:spPr>
      </p:pic>
    </p:spTree>
    <p:extLst>
      <p:ext uri="{BB962C8B-B14F-4D97-AF65-F5344CB8AC3E}">
        <p14:creationId xmlns:p14="http://schemas.microsoft.com/office/powerpoint/2010/main" val="22518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39" r="-7639"/>
          <a:stretch/>
        </p:blipFill>
        <p:spPr>
          <a:xfrm>
            <a:off x="1200150" y="0"/>
            <a:ext cx="7905750" cy="6858000"/>
          </a:xfrm>
        </p:spPr>
      </p:pic>
    </p:spTree>
    <p:extLst>
      <p:ext uri="{BB962C8B-B14F-4D97-AF65-F5344CB8AC3E}">
        <p14:creationId xmlns:p14="http://schemas.microsoft.com/office/powerpoint/2010/main" val="4753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51528"/>
            <a:ext cx="8946541" cy="4728692"/>
          </a:xfrm>
        </p:spPr>
        <p:txBody>
          <a:bodyPr/>
          <a:lstStyle/>
          <a:p>
            <a:r>
              <a:rPr lang="en-US" dirty="0" smtClean="0"/>
              <a:t>Classifiers are defined by the characteristic of classifying unlabeled examples by assigning them to the class of the most similar labeled (K) examples.</a:t>
            </a:r>
          </a:p>
          <a:p>
            <a:endParaRPr lang="en-US" dirty="0" smtClean="0"/>
          </a:p>
          <a:p>
            <a:r>
              <a:rPr lang="en-US" dirty="0" smtClean="0"/>
              <a:t>“If a concept is difficult to define, but you know it when you see it, then nearest neighbors must be appropriate.” ~ Brett Lantz</a:t>
            </a:r>
          </a:p>
          <a:p>
            <a:endParaRPr lang="en-US" dirty="0"/>
          </a:p>
          <a:p>
            <a:r>
              <a:rPr lang="en-US" dirty="0" smtClean="0"/>
              <a:t>Identifies “K” records in the training data that are most similar and assigns to the class of the majority of the neighbors</a:t>
            </a:r>
          </a:p>
          <a:p>
            <a:endParaRPr lang="en-US" dirty="0" smtClean="0"/>
          </a:p>
          <a:p>
            <a:r>
              <a:rPr lang="en-US" dirty="0" smtClean="0"/>
              <a:t>In general, it is not well suited for identifying a boundary.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2134" y="1565117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331076"/>
            <a:ext cx="4396339" cy="3925262"/>
          </a:xfrm>
        </p:spPr>
        <p:txBody>
          <a:bodyPr/>
          <a:lstStyle/>
          <a:p>
            <a:r>
              <a:rPr lang="en-US" dirty="0" smtClean="0"/>
              <a:t>Simple and effective</a:t>
            </a:r>
          </a:p>
          <a:p>
            <a:endParaRPr lang="en-US" dirty="0"/>
          </a:p>
          <a:p>
            <a:r>
              <a:rPr lang="en-US" dirty="0" smtClean="0"/>
              <a:t>No assumptions about the underlying data distribution</a:t>
            </a:r>
          </a:p>
          <a:p>
            <a:endParaRPr lang="en-US" dirty="0"/>
          </a:p>
          <a:p>
            <a:r>
              <a:rPr lang="en-US" dirty="0" smtClean="0"/>
              <a:t>Fast training phase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54494" y="1565117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2331076"/>
            <a:ext cx="4396339" cy="3925262"/>
          </a:xfrm>
        </p:spPr>
        <p:txBody>
          <a:bodyPr/>
          <a:lstStyle/>
          <a:p>
            <a:r>
              <a:rPr lang="en-US" dirty="0" smtClean="0"/>
              <a:t>Does not produce a readable model – limits ability to find relationships among features</a:t>
            </a:r>
          </a:p>
          <a:p>
            <a:endParaRPr lang="en-US" dirty="0"/>
          </a:p>
          <a:p>
            <a:r>
              <a:rPr lang="en-US" dirty="0" smtClean="0"/>
              <a:t>Slow classification phase</a:t>
            </a:r>
          </a:p>
          <a:p>
            <a:endParaRPr lang="en-US" dirty="0"/>
          </a:p>
          <a:p>
            <a:r>
              <a:rPr lang="en-US" dirty="0" smtClean="0"/>
              <a:t>Requires large amount of memory</a:t>
            </a:r>
          </a:p>
          <a:p>
            <a:endParaRPr lang="en-US" dirty="0"/>
          </a:p>
          <a:p>
            <a:r>
              <a:rPr lang="en-US" dirty="0" smtClean="0"/>
              <a:t>Non numeric and missing data require additional processing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6220"/>
              </p:ext>
            </p:extLst>
          </p:nvPr>
        </p:nvGraphicFramePr>
        <p:xfrm>
          <a:off x="3329095" y="2869441"/>
          <a:ext cx="5533811" cy="2456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2643"/>
                <a:gridCol w="1247056"/>
                <a:gridCol w="1247056"/>
                <a:gridCol w="1247056"/>
              </a:tblGrid>
              <a:tr h="470903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Observed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Row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Column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47816" y="2306472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Accuracy: 71.99% with k =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38401"/>
            <a:ext cx="6898107" cy="6381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38401"/>
            <a:ext cx="6898107" cy="63811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7179" y="962526"/>
            <a:ext cx="5422232" cy="4652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38401"/>
            <a:ext cx="6898107" cy="63811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97179" y="962526"/>
            <a:ext cx="5422232" cy="4652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1" y="452718"/>
            <a:ext cx="5486401" cy="5643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2718"/>
            <a:ext cx="5462336" cy="5643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5060" y="611951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71.99%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0167" y="609600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71.43%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2719"/>
            <a:ext cx="5462336" cy="5643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4771" y="630418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(Approx. 2x amount of variables)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1143000" y="1058779"/>
            <a:ext cx="4331368" cy="4138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04858" y="1070811"/>
            <a:ext cx="4319337" cy="412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5314"/>
            <a:ext cx="8946541" cy="4793086"/>
          </a:xfrm>
        </p:spPr>
        <p:txBody>
          <a:bodyPr/>
          <a:lstStyle/>
          <a:p>
            <a:r>
              <a:rPr lang="en-US" dirty="0" smtClean="0"/>
              <a:t>Builds a model in the form of a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Comprises a series of logical decisions with </a:t>
            </a:r>
            <a:r>
              <a:rPr lang="en-US" b="1" dirty="0"/>
              <a:t>D</a:t>
            </a:r>
            <a:r>
              <a:rPr lang="en-US" b="1" dirty="0" smtClean="0"/>
              <a:t>ecision </a:t>
            </a:r>
            <a:r>
              <a:rPr lang="en-US" b="1" dirty="0"/>
              <a:t>N</a:t>
            </a:r>
            <a:r>
              <a:rPr lang="en-US" b="1" dirty="0" smtClean="0"/>
              <a:t>odes </a:t>
            </a:r>
            <a:r>
              <a:rPr lang="en-US" dirty="0" smtClean="0"/>
              <a:t>that indicate a decision to be made on that attribute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Branches </a:t>
            </a:r>
            <a:r>
              <a:rPr lang="en-US" dirty="0" smtClean="0"/>
              <a:t>split from decision nodes indicating the decision’s choice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Leaf Nodes </a:t>
            </a:r>
            <a:r>
              <a:rPr lang="en-US" dirty="0" smtClean="0"/>
              <a:t>denote the result following the combination of decisions</a:t>
            </a:r>
            <a:endParaRPr lang="en-US" dirty="0"/>
          </a:p>
          <a:p>
            <a:pPr marL="400050"/>
            <a:r>
              <a:rPr lang="en-US" dirty="0" smtClean="0"/>
              <a:t>A decision tree is essentially a flow chart to follow.</a:t>
            </a:r>
          </a:p>
          <a:p>
            <a:pPr marL="400050"/>
            <a:r>
              <a:rPr lang="en-US" b="1" dirty="0" smtClean="0"/>
              <a:t>Recursive Partitioning </a:t>
            </a:r>
            <a:r>
              <a:rPr lang="en-US" dirty="0" smtClean="0"/>
              <a:t>(divide and conquer) is used to split the data into smaller subsets of similar classes.</a:t>
            </a:r>
          </a:p>
          <a:p>
            <a:pPr marL="400050"/>
            <a:r>
              <a:rPr lang="en-US" dirty="0" smtClean="0"/>
              <a:t>Possible terminations: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smtClean="0"/>
              <a:t>All of the examples at that node have the same class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smtClean="0"/>
              <a:t>No remaining features to distinguish the examples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smtClean="0"/>
              <a:t>The tree has grown to the predefined size limit</a:t>
            </a:r>
          </a:p>
        </p:txBody>
      </p:sp>
    </p:spTree>
    <p:extLst>
      <p:ext uri="{BB962C8B-B14F-4D97-AF65-F5344CB8AC3E}">
        <p14:creationId xmlns:p14="http://schemas.microsoft.com/office/powerpoint/2010/main" val="24953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2" y="1590993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167255"/>
            <a:ext cx="4396339" cy="4089083"/>
          </a:xfrm>
        </p:spPr>
        <p:txBody>
          <a:bodyPr/>
          <a:lstStyle/>
          <a:p>
            <a:r>
              <a:rPr lang="en-US" dirty="0" smtClean="0"/>
              <a:t>Classifier that does well on most problems</a:t>
            </a:r>
          </a:p>
          <a:p>
            <a:r>
              <a:rPr lang="en-US" dirty="0" smtClean="0"/>
              <a:t>Learning process can handle numeric or nominal features</a:t>
            </a:r>
          </a:p>
          <a:p>
            <a:r>
              <a:rPr lang="en-US" dirty="0" smtClean="0"/>
              <a:t>Uses only most important features</a:t>
            </a:r>
          </a:p>
          <a:p>
            <a:r>
              <a:rPr lang="en-US" dirty="0" smtClean="0"/>
              <a:t>For small trees, the model is simple to interpret</a:t>
            </a:r>
          </a:p>
          <a:p>
            <a:r>
              <a:rPr lang="en-US" dirty="0" smtClean="0"/>
              <a:t>More efficient than more complex models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499650" y="1590993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2167255"/>
            <a:ext cx="4396339" cy="4089083"/>
          </a:xfrm>
        </p:spPr>
        <p:txBody>
          <a:bodyPr/>
          <a:lstStyle/>
          <a:p>
            <a:r>
              <a:rPr lang="en-US" dirty="0" smtClean="0"/>
              <a:t>Biased toward splits on features having large number of levels</a:t>
            </a:r>
          </a:p>
          <a:p>
            <a:r>
              <a:rPr lang="en-US" dirty="0" smtClean="0"/>
              <a:t>Easy to </a:t>
            </a:r>
            <a:r>
              <a:rPr lang="en-US" dirty="0" err="1" smtClean="0"/>
              <a:t>overfit</a:t>
            </a:r>
            <a:r>
              <a:rPr lang="en-US" dirty="0" smtClean="0"/>
              <a:t> or </a:t>
            </a:r>
            <a:r>
              <a:rPr lang="en-US" dirty="0" err="1" smtClean="0"/>
              <a:t>underfit</a:t>
            </a:r>
            <a:r>
              <a:rPr lang="en-US" dirty="0" smtClean="0"/>
              <a:t> the model</a:t>
            </a:r>
          </a:p>
          <a:p>
            <a:r>
              <a:rPr lang="en-US" dirty="0" smtClean="0"/>
              <a:t>Small changes in training data can result in large changes of decision logic</a:t>
            </a:r>
          </a:p>
          <a:p>
            <a:r>
              <a:rPr lang="en-US" dirty="0" smtClean="0"/>
              <a:t>Large trees become difficult to interpret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221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890"/>
            <a:ext cx="8946541" cy="4535509"/>
          </a:xfrm>
        </p:spPr>
        <p:txBody>
          <a:bodyPr/>
          <a:lstStyle/>
          <a:p>
            <a:r>
              <a:rPr lang="en-US" dirty="0" smtClean="0"/>
              <a:t>As surface that defines a boundary between points plotted in a multidimensional space according to their values.</a:t>
            </a:r>
          </a:p>
          <a:p>
            <a:r>
              <a:rPr lang="en-US" b="1" dirty="0" err="1" smtClean="0"/>
              <a:t>Hyperplane</a:t>
            </a:r>
            <a:r>
              <a:rPr lang="en-US" b="1" dirty="0" smtClean="0"/>
              <a:t> </a:t>
            </a:r>
            <a:r>
              <a:rPr lang="en-US" dirty="0" smtClean="0"/>
              <a:t>is the boundary in the multidimensional space which leads to fairly homogeneous partitions of the data</a:t>
            </a:r>
          </a:p>
          <a:p>
            <a:r>
              <a:rPr lang="en-US" b="1" dirty="0" smtClean="0"/>
              <a:t>Maximum Margin </a:t>
            </a:r>
            <a:r>
              <a:rPr lang="en-US" b="1" dirty="0" err="1" smtClean="0"/>
              <a:t>Hyperplane</a:t>
            </a:r>
            <a:r>
              <a:rPr lang="en-US" b="1" dirty="0" smtClean="0"/>
              <a:t> (MMH) </a:t>
            </a:r>
            <a:r>
              <a:rPr lang="en-US" dirty="0" smtClean="0"/>
              <a:t>creates the greatest separation between two classes</a:t>
            </a:r>
          </a:p>
          <a:p>
            <a:r>
              <a:rPr lang="en-US" b="1" dirty="0" smtClean="0"/>
              <a:t>Support Vectors </a:t>
            </a:r>
            <a:r>
              <a:rPr lang="en-US" dirty="0" smtClean="0"/>
              <a:t>are</a:t>
            </a:r>
            <a:r>
              <a:rPr lang="en-US" b="1" dirty="0" smtClean="0"/>
              <a:t> </a:t>
            </a:r>
            <a:r>
              <a:rPr lang="en-US" dirty="0" smtClean="0"/>
              <a:t>the points from each class that are the closest to the MMH (each class must have at least 1).</a:t>
            </a:r>
          </a:p>
          <a:p>
            <a:r>
              <a:rPr lang="en-US" dirty="0" smtClean="0"/>
              <a:t>Uses the support vectors for classification and generally ignores those points farther from MMH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3" y="1565117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141379"/>
            <a:ext cx="4396339" cy="4114959"/>
          </a:xfrm>
        </p:spPr>
        <p:txBody>
          <a:bodyPr/>
          <a:lstStyle/>
          <a:p>
            <a:r>
              <a:rPr lang="en-US" dirty="0" smtClean="0"/>
              <a:t>Can be used for classification or numeric prediction</a:t>
            </a:r>
          </a:p>
          <a:p>
            <a:endParaRPr lang="en-US" dirty="0" smtClean="0"/>
          </a:p>
          <a:p>
            <a:r>
              <a:rPr lang="en-US" dirty="0" smtClean="0"/>
              <a:t>Not overly influenced by noisy </a:t>
            </a:r>
            <a:r>
              <a:rPr lang="en-US" smtClean="0"/>
              <a:t>(meaningless)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Easier to use than Neural Networks</a:t>
            </a:r>
          </a:p>
          <a:p>
            <a:endParaRPr lang="en-US" dirty="0" smtClean="0"/>
          </a:p>
          <a:p>
            <a:r>
              <a:rPr lang="en-US" dirty="0" smtClean="0"/>
              <a:t>Recent increase in popularity for its accuracy in data mining competitions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54495" y="1565117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2141379"/>
            <a:ext cx="4396339" cy="4114959"/>
          </a:xfrm>
        </p:spPr>
        <p:txBody>
          <a:bodyPr/>
          <a:lstStyle/>
          <a:p>
            <a:r>
              <a:rPr lang="en-US" dirty="0" smtClean="0"/>
              <a:t>Finding best model requires testing various combinations or parameters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low to train, especially if the input has a large number of features</a:t>
            </a:r>
          </a:p>
          <a:p>
            <a:endParaRPr lang="en-US" dirty="0" smtClean="0"/>
          </a:p>
          <a:p>
            <a:r>
              <a:rPr lang="en-US" dirty="0" smtClean="0"/>
              <a:t>Results in a complex black box model that is difficult (if not impossible) to interpret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4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why regression works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Week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spreadsheet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week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shell command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Linear Regression, KNN, Decision Trees, SVM’s</a:t>
            </a:r>
          </a:p>
        </p:txBody>
      </p:sp>
    </p:spTree>
    <p:extLst>
      <p:ext uri="{BB962C8B-B14F-4D97-AF65-F5344CB8AC3E}">
        <p14:creationId xmlns:p14="http://schemas.microsoft.com/office/powerpoint/2010/main" val="48548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223"/>
            <a:ext cx="8946541" cy="4677176"/>
          </a:xfrm>
        </p:spPr>
        <p:txBody>
          <a:bodyPr/>
          <a:lstStyle/>
          <a:p>
            <a:r>
              <a:rPr lang="en-US" dirty="0" smtClean="0"/>
              <a:t>Way of specifying the relationship between the dependent variable (the value to be predicted) and one or more independent variables.</a:t>
            </a:r>
          </a:p>
          <a:p>
            <a:endParaRPr lang="en-US" dirty="0" smtClean="0"/>
          </a:p>
          <a:p>
            <a:r>
              <a:rPr lang="en-US" b="1" dirty="0" smtClean="0"/>
              <a:t>Multiple linear regression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using more than 1 independent variable.</a:t>
            </a:r>
          </a:p>
          <a:p>
            <a:endParaRPr lang="en-US" dirty="0" smtClean="0"/>
          </a:p>
          <a:p>
            <a:r>
              <a:rPr lang="en-US" b="1" dirty="0" smtClean="0"/>
              <a:t>Correlation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 number indicating how closely the relationship of 2 variables follows a straight line (Pearson’s Correlation Coefficient)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2" y="1420397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996659"/>
            <a:ext cx="4396339" cy="4259679"/>
          </a:xfrm>
        </p:spPr>
        <p:txBody>
          <a:bodyPr/>
          <a:lstStyle/>
          <a:p>
            <a:r>
              <a:rPr lang="en-US" dirty="0" smtClean="0"/>
              <a:t>Most common approach for modeling numeric data (many to choose from)</a:t>
            </a:r>
          </a:p>
          <a:p>
            <a:endParaRPr lang="en-US" dirty="0" smtClean="0"/>
          </a:p>
          <a:p>
            <a:r>
              <a:rPr lang="en-US" dirty="0" smtClean="0"/>
              <a:t>Can be adapted to model almost any data</a:t>
            </a:r>
          </a:p>
          <a:p>
            <a:endParaRPr lang="en-US" dirty="0" smtClean="0"/>
          </a:p>
          <a:p>
            <a:r>
              <a:rPr lang="en-US" dirty="0" smtClean="0"/>
              <a:t>Provides the estimates of the correlations between the independent and dependent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54494" y="1420397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1996659"/>
            <a:ext cx="4396339" cy="42596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Makes assumptions about the data</a:t>
            </a:r>
          </a:p>
          <a:p>
            <a:endParaRPr lang="en-US" dirty="0" smtClean="0"/>
          </a:p>
          <a:p>
            <a:r>
              <a:rPr lang="en-US" dirty="0" smtClean="0"/>
              <a:t>The model’s form must be specified in advance</a:t>
            </a:r>
          </a:p>
          <a:p>
            <a:endParaRPr lang="en-US" dirty="0" smtClean="0"/>
          </a:p>
          <a:p>
            <a:r>
              <a:rPr lang="en-US" dirty="0" smtClean="0"/>
              <a:t>Does not handle missing data well</a:t>
            </a:r>
          </a:p>
          <a:p>
            <a:endParaRPr lang="en-US" dirty="0" smtClean="0"/>
          </a:p>
          <a:p>
            <a:r>
              <a:rPr lang="en-US" dirty="0" smtClean="0"/>
              <a:t>Only works with numeric inputs</a:t>
            </a:r>
          </a:p>
          <a:p>
            <a:endParaRPr lang="en-US" dirty="0" smtClean="0"/>
          </a:p>
          <a:p>
            <a:r>
              <a:rPr lang="en-US" dirty="0" smtClean="0"/>
              <a:t>Requires some knowledge of statistics to understand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1327</TotalTime>
  <Words>781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3</vt:lpstr>
      <vt:lpstr>Ion</vt:lpstr>
      <vt:lpstr>Cody Hock</vt:lpstr>
      <vt:lpstr>Idea</vt:lpstr>
      <vt:lpstr>Components</vt:lpstr>
      <vt:lpstr>Getting Data</vt:lpstr>
      <vt:lpstr>PHP to MySQL</vt:lpstr>
      <vt:lpstr>Demo</vt:lpstr>
      <vt:lpstr>R</vt:lpstr>
      <vt:lpstr>Linear Regression </vt:lpstr>
      <vt:lpstr>Linear Regression (in R)</vt:lpstr>
      <vt:lpstr>Linear Regression with different inputs</vt:lpstr>
      <vt:lpstr>PowerPoint Presentation</vt:lpstr>
      <vt:lpstr>PowerPoint Presentation</vt:lpstr>
      <vt:lpstr>K-Nearest Neighbors</vt:lpstr>
      <vt:lpstr>K-Nearest Neighbors (in R)</vt:lpstr>
      <vt:lpstr>K-Nearest Neighbors</vt:lpstr>
      <vt:lpstr>PowerPoint Presentation</vt:lpstr>
      <vt:lpstr>PowerPoint Presentation</vt:lpstr>
      <vt:lpstr>Decision Trees</vt:lpstr>
      <vt:lpstr>Decision Trees (in R)</vt:lpstr>
      <vt:lpstr>Decision Trees</vt:lpstr>
      <vt:lpstr>Support Vector Machines</vt:lpstr>
      <vt:lpstr>Support Vector Machines (in R)</vt:lpstr>
      <vt:lpstr>Support Vector Machines</vt:lpstr>
      <vt:lpstr>My 4 methods</vt:lpstr>
      <vt:lpstr>2014 Week 14</vt:lpstr>
      <vt:lpstr>R 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Hock</dc:title>
  <dc:creator>yourid</dc:creator>
  <cp:lastModifiedBy>yourid</cp:lastModifiedBy>
  <cp:revision>37</cp:revision>
  <dcterms:created xsi:type="dcterms:W3CDTF">2014-12-06T23:59:44Z</dcterms:created>
  <dcterms:modified xsi:type="dcterms:W3CDTF">2014-12-08T01:33:25Z</dcterms:modified>
</cp:coreProperties>
</file>