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64" r:id="rId10"/>
    <p:sldId id="279" r:id="rId11"/>
    <p:sldId id="280" r:id="rId12"/>
    <p:sldId id="276" r:id="rId13"/>
    <p:sldId id="265" r:id="rId14"/>
    <p:sldId id="266" r:id="rId15"/>
    <p:sldId id="281" r:id="rId16"/>
    <p:sldId id="282" r:id="rId17"/>
    <p:sldId id="277" r:id="rId18"/>
    <p:sldId id="267" r:id="rId19"/>
    <p:sldId id="284" r:id="rId20"/>
    <p:sldId id="268" r:id="rId21"/>
    <p:sldId id="283" r:id="rId22"/>
    <p:sldId id="278" r:id="rId23"/>
    <p:sldId id="269" r:id="rId24"/>
    <p:sldId id="270" r:id="rId25"/>
    <p:sldId id="285" r:id="rId26"/>
    <p:sldId id="271" r:id="rId27"/>
    <p:sldId id="272" r:id="rId28"/>
    <p:sldId id="273" r:id="rId29"/>
    <p:sldId id="286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35.24.22.215:8787/auth-sign-i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Cody Hock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Senior Project presentation</a:t>
            </a:r>
          </a:p>
          <a:p>
            <a:r>
              <a:rPr lang="en-US" sz="1600" dirty="0" smtClean="0"/>
              <a:t>Fall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7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0"/>
            <a:ext cx="6419850" cy="8245942"/>
          </a:xfrm>
        </p:spPr>
      </p:pic>
    </p:spTree>
    <p:extLst>
      <p:ext uri="{BB962C8B-B14F-4D97-AF65-F5344CB8AC3E}">
        <p14:creationId xmlns:p14="http://schemas.microsoft.com/office/powerpoint/2010/main" val="22518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9" r="-7639"/>
          <a:stretch/>
        </p:blipFill>
        <p:spPr>
          <a:xfrm>
            <a:off x="2143125" y="276255"/>
            <a:ext cx="7905750" cy="5802760"/>
          </a:xfrm>
        </p:spPr>
      </p:pic>
      <p:sp>
        <p:nvSpPr>
          <p:cNvPr id="3" name="TextBox 2"/>
          <p:cNvSpPr txBox="1"/>
          <p:nvPr/>
        </p:nvSpPr>
        <p:spPr>
          <a:xfrm>
            <a:off x="5006599" y="625547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74.06%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51528"/>
            <a:ext cx="8946541" cy="4728692"/>
          </a:xfrm>
        </p:spPr>
        <p:txBody>
          <a:bodyPr/>
          <a:lstStyle/>
          <a:p>
            <a:r>
              <a:rPr lang="en-US" dirty="0" smtClean="0"/>
              <a:t>Classifiers are defined by the characteristic of classifying unlabeled examples by assigning them to the class of the most similar labeled (K) examples.</a:t>
            </a:r>
          </a:p>
          <a:p>
            <a:endParaRPr lang="en-US" dirty="0" smtClean="0"/>
          </a:p>
          <a:p>
            <a:r>
              <a:rPr lang="en-US" dirty="0" smtClean="0"/>
              <a:t>“If a concept is difficult to define, but you know it when you see it, then nearest neighbors must be appropriate.” ~ Brett Lantz</a:t>
            </a:r>
          </a:p>
          <a:p>
            <a:endParaRPr lang="en-US" dirty="0"/>
          </a:p>
          <a:p>
            <a:r>
              <a:rPr lang="en-US" dirty="0" smtClean="0"/>
              <a:t>Identifies “K” records in the training data that are most similar and assigns to the class of the majority of the neighbors.</a:t>
            </a:r>
          </a:p>
          <a:p>
            <a:endParaRPr lang="en-US" dirty="0" smtClean="0"/>
          </a:p>
          <a:p>
            <a:r>
              <a:rPr lang="en-US" dirty="0" smtClean="0"/>
              <a:t>In general, it is not well suited for identifying a boundary.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134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331076"/>
            <a:ext cx="4396339" cy="3925262"/>
          </a:xfrm>
        </p:spPr>
        <p:txBody>
          <a:bodyPr/>
          <a:lstStyle/>
          <a:p>
            <a:r>
              <a:rPr lang="en-US" dirty="0" smtClean="0"/>
              <a:t>Simple and effective</a:t>
            </a:r>
          </a:p>
          <a:p>
            <a:endParaRPr lang="en-US" dirty="0"/>
          </a:p>
          <a:p>
            <a:r>
              <a:rPr lang="en-US" dirty="0" smtClean="0"/>
              <a:t>No assumptions about the underlying data distribution</a:t>
            </a:r>
          </a:p>
          <a:p>
            <a:endParaRPr lang="en-US" dirty="0"/>
          </a:p>
          <a:p>
            <a:r>
              <a:rPr lang="en-US" dirty="0" smtClean="0"/>
              <a:t>Fast training phase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331076"/>
            <a:ext cx="4396339" cy="3925262"/>
          </a:xfrm>
        </p:spPr>
        <p:txBody>
          <a:bodyPr/>
          <a:lstStyle/>
          <a:p>
            <a:r>
              <a:rPr lang="en-US" dirty="0" smtClean="0"/>
              <a:t>Does not produce a readable model – limits ability to find relationships among features</a:t>
            </a:r>
          </a:p>
          <a:p>
            <a:endParaRPr lang="en-US" dirty="0"/>
          </a:p>
          <a:p>
            <a:r>
              <a:rPr lang="en-US" dirty="0" smtClean="0"/>
              <a:t>Slow classification phase</a:t>
            </a:r>
          </a:p>
          <a:p>
            <a:endParaRPr lang="en-US" dirty="0"/>
          </a:p>
          <a:p>
            <a:r>
              <a:rPr lang="en-US" dirty="0" smtClean="0"/>
              <a:t>Requires large amount of memory</a:t>
            </a:r>
          </a:p>
          <a:p>
            <a:endParaRPr lang="en-US" dirty="0"/>
          </a:p>
          <a:p>
            <a:r>
              <a:rPr lang="en-US" dirty="0" smtClean="0"/>
              <a:t>Non numeric and missing data require additional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6220"/>
              </p:ext>
            </p:extLst>
          </p:nvPr>
        </p:nvGraphicFramePr>
        <p:xfrm>
          <a:off x="3329095" y="2869441"/>
          <a:ext cx="5533811" cy="245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7816" y="2306472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Accuracy: 71.99% with k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1" y="452718"/>
            <a:ext cx="5486401" cy="5643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8"/>
            <a:ext cx="5462336" cy="564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060" y="61195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71.99%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0167" y="609600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71.43%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9"/>
            <a:ext cx="5462336" cy="5643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4771" y="63041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(Approx. 2x amount of variables)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143000" y="1058779"/>
            <a:ext cx="4331368" cy="4138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04858" y="1070811"/>
            <a:ext cx="4319337" cy="412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313"/>
            <a:ext cx="9628856" cy="5073823"/>
          </a:xfrm>
        </p:spPr>
        <p:txBody>
          <a:bodyPr/>
          <a:lstStyle/>
          <a:p>
            <a:r>
              <a:rPr lang="en-US" dirty="0" smtClean="0"/>
              <a:t>Builds a model in the form of a tree”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Comprises a series of logical decisions with </a:t>
            </a:r>
            <a:r>
              <a:rPr lang="en-US" b="1" dirty="0"/>
              <a:t>D</a:t>
            </a:r>
            <a:r>
              <a:rPr lang="en-US" b="1" dirty="0" smtClean="0"/>
              <a:t>ecision </a:t>
            </a:r>
            <a:r>
              <a:rPr lang="en-US" b="1" dirty="0"/>
              <a:t>N</a:t>
            </a:r>
            <a:r>
              <a:rPr lang="en-US" b="1" dirty="0" smtClean="0"/>
              <a:t>odes </a:t>
            </a:r>
            <a:r>
              <a:rPr lang="en-US" dirty="0" smtClean="0"/>
              <a:t>that indicate a decision to be made on that attribute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Branches </a:t>
            </a:r>
            <a:r>
              <a:rPr lang="en-US" dirty="0" smtClean="0"/>
              <a:t>split from decision nodes indicating the decision’s choice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Leaf Nodes </a:t>
            </a:r>
            <a:r>
              <a:rPr lang="en-US" dirty="0" smtClean="0"/>
              <a:t>denote the result following the combination of decisions</a:t>
            </a:r>
            <a:endParaRPr lang="en-US" dirty="0"/>
          </a:p>
          <a:p>
            <a:pPr marL="400050"/>
            <a:r>
              <a:rPr lang="en-US" dirty="0" smtClean="0"/>
              <a:t>A decision tree is essentially a flow chart to follow.</a:t>
            </a:r>
          </a:p>
          <a:p>
            <a:pPr marL="400050"/>
            <a:r>
              <a:rPr lang="en-US" b="1" dirty="0" smtClean="0"/>
              <a:t>Recursive Partitioning </a:t>
            </a:r>
            <a:r>
              <a:rPr lang="en-US" dirty="0" smtClean="0"/>
              <a:t>(divide and conquer) is used to split the data into smaller subsets of similar classes.</a:t>
            </a:r>
          </a:p>
          <a:p>
            <a:pPr marL="400050"/>
            <a:r>
              <a:rPr lang="en-US" dirty="0" smtClean="0"/>
              <a:t>Possible terminations: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All of the examples at that node have the same class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No remaining features to distinguish the examples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The tree has grown to the predefined size limit</a:t>
            </a:r>
          </a:p>
        </p:txBody>
      </p:sp>
    </p:spTree>
    <p:extLst>
      <p:ext uri="{BB962C8B-B14F-4D97-AF65-F5344CB8AC3E}">
        <p14:creationId xmlns:p14="http://schemas.microsoft.com/office/powerpoint/2010/main" val="24953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590993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67255"/>
            <a:ext cx="4396339" cy="4089083"/>
          </a:xfrm>
        </p:spPr>
        <p:txBody>
          <a:bodyPr/>
          <a:lstStyle/>
          <a:p>
            <a:r>
              <a:rPr lang="en-US" dirty="0" smtClean="0"/>
              <a:t>Classifier that does well on most problems</a:t>
            </a:r>
          </a:p>
          <a:p>
            <a:r>
              <a:rPr lang="en-US" dirty="0" smtClean="0"/>
              <a:t>Learning process can handle numeric or nominal features</a:t>
            </a:r>
          </a:p>
          <a:p>
            <a:r>
              <a:rPr lang="en-US" dirty="0" smtClean="0"/>
              <a:t>Uses only most important features</a:t>
            </a:r>
          </a:p>
          <a:p>
            <a:r>
              <a:rPr lang="en-US" dirty="0" smtClean="0"/>
              <a:t>For small trees, the model is simple to interpret</a:t>
            </a:r>
          </a:p>
          <a:p>
            <a:r>
              <a:rPr lang="en-US" dirty="0" smtClean="0"/>
              <a:t>More efficient than more complex models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499650" y="1590993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67255"/>
            <a:ext cx="4396339" cy="4089083"/>
          </a:xfrm>
        </p:spPr>
        <p:txBody>
          <a:bodyPr/>
          <a:lstStyle/>
          <a:p>
            <a:r>
              <a:rPr lang="en-US" dirty="0" smtClean="0"/>
              <a:t>Biased toward splits on features having large number of levels</a:t>
            </a:r>
          </a:p>
          <a:p>
            <a:r>
              <a:rPr lang="en-US" dirty="0" smtClean="0"/>
              <a:t>Easy to </a:t>
            </a:r>
            <a:r>
              <a:rPr lang="en-US" dirty="0" err="1" smtClean="0"/>
              <a:t>overfit</a:t>
            </a:r>
            <a:r>
              <a:rPr lang="en-US" dirty="0" smtClean="0"/>
              <a:t> or </a:t>
            </a:r>
            <a:r>
              <a:rPr lang="en-US" dirty="0" err="1" smtClean="0"/>
              <a:t>underfit</a:t>
            </a:r>
            <a:r>
              <a:rPr lang="en-US" dirty="0" smtClean="0"/>
              <a:t> the model</a:t>
            </a:r>
          </a:p>
          <a:p>
            <a:r>
              <a:rPr lang="en-US" dirty="0" smtClean="0"/>
              <a:t>Small changes in training data can result in large changes of decision logic</a:t>
            </a:r>
          </a:p>
          <a:p>
            <a:r>
              <a:rPr lang="en-US" dirty="0" smtClean="0"/>
              <a:t>Large trees become difficult to interpret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67668"/>
              </p:ext>
            </p:extLst>
          </p:nvPr>
        </p:nvGraphicFramePr>
        <p:xfrm>
          <a:off x="3329095" y="2934797"/>
          <a:ext cx="5533811" cy="245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0152" y="2209848"/>
            <a:ext cx="4791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 </a:t>
            </a:r>
            <a:r>
              <a:rPr lang="en-US" sz="2400" dirty="0" smtClean="0"/>
              <a:t>70.49% </a:t>
            </a:r>
            <a:r>
              <a:rPr lang="en-US" sz="2400" dirty="0"/>
              <a:t>with </a:t>
            </a:r>
            <a:r>
              <a:rPr lang="en-US" sz="2400" dirty="0" smtClean="0"/>
              <a:t>trials </a:t>
            </a:r>
            <a:r>
              <a:rPr lang="en-US" sz="2400" dirty="0"/>
              <a:t>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NFL Predictions </a:t>
            </a:r>
            <a:br>
              <a:rPr lang="en-US" dirty="0" smtClean="0"/>
            </a:br>
            <a:r>
              <a:rPr lang="en-US" sz="2800" dirty="0" smtClean="0"/>
              <a:t>Using R </a:t>
            </a:r>
            <a:r>
              <a:rPr lang="en-US" sz="2800" dirty="0"/>
              <a:t>M</a:t>
            </a:r>
            <a:r>
              <a:rPr lang="en-US" sz="2800" dirty="0" smtClean="0"/>
              <a:t>achine Learning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project was to gather NFL statistics and use them to develop a way to predict the outcomes of future NFL games.</a:t>
            </a:r>
          </a:p>
          <a:p>
            <a:endParaRPr lang="en-US" sz="2800" dirty="0" smtClean="0"/>
          </a:p>
          <a:p>
            <a:r>
              <a:rPr lang="en-US" sz="2800" dirty="0" smtClean="0"/>
              <a:t>Review each component and then predict this weeks games!!!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82" y="1275009"/>
            <a:ext cx="4610636" cy="6490952"/>
          </a:xfrm>
        </p:spPr>
      </p:pic>
    </p:spTree>
    <p:extLst>
      <p:ext uri="{BB962C8B-B14F-4D97-AF65-F5344CB8AC3E}">
        <p14:creationId xmlns:p14="http://schemas.microsoft.com/office/powerpoint/2010/main" val="258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452718"/>
            <a:ext cx="7212169" cy="5432927"/>
          </a:xfrm>
        </p:spPr>
      </p:pic>
      <p:sp>
        <p:nvSpPr>
          <p:cNvPr id="5" name="Rectangle 4"/>
          <p:cNvSpPr/>
          <p:nvPr/>
        </p:nvSpPr>
        <p:spPr>
          <a:xfrm>
            <a:off x="3361386" y="1017431"/>
            <a:ext cx="5692462" cy="4005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6599" y="608102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70.49%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1706"/>
            <a:ext cx="9821362" cy="48366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surface that defines a boundary between points plotted in a multidimensional space according to their values.</a:t>
            </a:r>
          </a:p>
          <a:p>
            <a:endParaRPr lang="en-US" dirty="0" smtClean="0"/>
          </a:p>
          <a:p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is the boundary in the multidimensional space which leads to fairly homogeneous partitions of the data.</a:t>
            </a:r>
          </a:p>
          <a:p>
            <a:endParaRPr lang="en-US" dirty="0" smtClean="0"/>
          </a:p>
          <a:p>
            <a:r>
              <a:rPr lang="en-US" b="1" dirty="0" smtClean="0"/>
              <a:t>Maximum Margin </a:t>
            </a:r>
            <a:r>
              <a:rPr lang="en-US" b="1" dirty="0" err="1" smtClean="0"/>
              <a:t>Hyperplane</a:t>
            </a:r>
            <a:r>
              <a:rPr lang="en-US" b="1" dirty="0" smtClean="0"/>
              <a:t> (MMH) </a:t>
            </a:r>
            <a:r>
              <a:rPr lang="en-US" dirty="0" smtClean="0"/>
              <a:t>creates the greatest separation between two classes.</a:t>
            </a:r>
          </a:p>
          <a:p>
            <a:endParaRPr lang="en-US" dirty="0" smtClean="0"/>
          </a:p>
          <a:p>
            <a:r>
              <a:rPr lang="en-US" b="1" dirty="0" smtClean="0"/>
              <a:t>Support Vectors </a:t>
            </a:r>
            <a:r>
              <a:rPr lang="en-US" dirty="0" smtClean="0"/>
              <a:t>are</a:t>
            </a:r>
            <a:r>
              <a:rPr lang="en-US" b="1" dirty="0" smtClean="0"/>
              <a:t> </a:t>
            </a:r>
            <a:r>
              <a:rPr lang="en-US" dirty="0" smtClean="0"/>
              <a:t>the points from each class that are the closest to the MMH (each class must have at least 1).</a:t>
            </a:r>
          </a:p>
          <a:p>
            <a:endParaRPr lang="en-US" dirty="0" smtClean="0"/>
          </a:p>
          <a:p>
            <a:r>
              <a:rPr lang="en-US" dirty="0" smtClean="0"/>
              <a:t>Uses the support vectors for classification and generally ignores those points farther from MMH.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3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41379"/>
            <a:ext cx="4396339" cy="4114959"/>
          </a:xfrm>
        </p:spPr>
        <p:txBody>
          <a:bodyPr/>
          <a:lstStyle/>
          <a:p>
            <a:r>
              <a:rPr lang="en-US" dirty="0" smtClean="0"/>
              <a:t>Can be used for classification or numeric prediction</a:t>
            </a:r>
          </a:p>
          <a:p>
            <a:endParaRPr lang="en-US" dirty="0" smtClean="0"/>
          </a:p>
          <a:p>
            <a:r>
              <a:rPr lang="en-US" dirty="0" smtClean="0"/>
              <a:t>Not overly influenced by noisy </a:t>
            </a:r>
            <a:r>
              <a:rPr lang="en-US" smtClean="0"/>
              <a:t>(meaningless)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Easier to use than Neural Networks</a:t>
            </a:r>
          </a:p>
          <a:p>
            <a:endParaRPr lang="en-US" dirty="0" smtClean="0"/>
          </a:p>
          <a:p>
            <a:r>
              <a:rPr lang="en-US" dirty="0" smtClean="0"/>
              <a:t>Recent increase in popularity for its accuracy in data mining competitions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5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41379"/>
            <a:ext cx="4396339" cy="4114959"/>
          </a:xfrm>
        </p:spPr>
        <p:txBody>
          <a:bodyPr/>
          <a:lstStyle/>
          <a:p>
            <a:r>
              <a:rPr lang="en-US" dirty="0" smtClean="0"/>
              <a:t>Finding best model requires testing various combinations or parameters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low to train, especially if the input has a large number of features</a:t>
            </a:r>
          </a:p>
          <a:p>
            <a:endParaRPr lang="en-US" dirty="0" smtClean="0"/>
          </a:p>
          <a:p>
            <a:r>
              <a:rPr lang="en-US" dirty="0" smtClean="0"/>
              <a:t>Results in a complex black box model that is difficult (if not impossible)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Mappings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620254"/>
            <a:ext cx="9484477" cy="4628146"/>
          </a:xfrm>
        </p:spPr>
        <p:txBody>
          <a:bodyPr/>
          <a:lstStyle/>
          <a:p>
            <a:r>
              <a:rPr lang="en-US" dirty="0" err="1" smtClean="0"/>
              <a:t>Rfbbdot</a:t>
            </a:r>
            <a:r>
              <a:rPr lang="en-US" dirty="0" smtClean="0"/>
              <a:t> (Radial Basis – distance from origin): </a:t>
            </a:r>
          </a:p>
          <a:p>
            <a:pPr lvl="1"/>
            <a:r>
              <a:rPr lang="en-US" dirty="0" smtClean="0"/>
              <a:t>73.12%</a:t>
            </a:r>
          </a:p>
          <a:p>
            <a:endParaRPr lang="en-US" dirty="0" smtClean="0"/>
          </a:p>
          <a:p>
            <a:r>
              <a:rPr lang="en-US" dirty="0" err="1" smtClean="0"/>
              <a:t>Polydot</a:t>
            </a:r>
            <a:r>
              <a:rPr lang="en-US" dirty="0" smtClean="0"/>
              <a:t> (Polynomial):</a:t>
            </a:r>
          </a:p>
          <a:p>
            <a:pPr lvl="1"/>
            <a:r>
              <a:rPr lang="en-US" dirty="0" smtClean="0"/>
              <a:t> 73.12%</a:t>
            </a:r>
          </a:p>
          <a:p>
            <a:endParaRPr lang="en-US" dirty="0" smtClean="0"/>
          </a:p>
          <a:p>
            <a:r>
              <a:rPr lang="en-US" dirty="0" err="1" smtClean="0"/>
              <a:t>Tanhdot</a:t>
            </a:r>
            <a:r>
              <a:rPr lang="en-US" dirty="0" smtClean="0"/>
              <a:t> (Hyperbolic </a:t>
            </a:r>
            <a:r>
              <a:rPr lang="en-US" dirty="0" err="1" smtClean="0"/>
              <a:t>Tangentsigmoid</a:t>
            </a:r>
            <a:r>
              <a:rPr lang="en-US" dirty="0" smtClean="0"/>
              <a:t> – having an “S” shape curve): </a:t>
            </a:r>
          </a:p>
          <a:p>
            <a:pPr lvl="1"/>
            <a:r>
              <a:rPr lang="en-US" dirty="0" smtClean="0"/>
              <a:t>73.31%</a:t>
            </a:r>
          </a:p>
          <a:p>
            <a:endParaRPr lang="en-US" dirty="0" smtClean="0"/>
          </a:p>
          <a:p>
            <a:r>
              <a:rPr lang="en-US" dirty="0" err="1" smtClean="0"/>
              <a:t>Vanilladot</a:t>
            </a:r>
            <a:r>
              <a:rPr lang="en-US" dirty="0" smtClean="0"/>
              <a:t> (Linear): </a:t>
            </a:r>
          </a:p>
          <a:p>
            <a:pPr lvl="1"/>
            <a:r>
              <a:rPr lang="en-US" dirty="0" smtClean="0"/>
              <a:t>73.31%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24" y="304800"/>
            <a:ext cx="7446353" cy="5759116"/>
          </a:xfrm>
        </p:spPr>
      </p:pic>
      <p:sp>
        <p:nvSpPr>
          <p:cNvPr id="5" name="TextBox 4"/>
          <p:cNvSpPr txBox="1"/>
          <p:nvPr/>
        </p:nvSpPr>
        <p:spPr>
          <a:xfrm>
            <a:off x="4638710" y="6211834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Accuracy: 73.31%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in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Team: 118-89-1</a:t>
            </a:r>
          </a:p>
          <a:p>
            <a:r>
              <a:rPr lang="en-US" dirty="0" smtClean="0"/>
              <a:t>Microsoft Cortana: 135-73</a:t>
            </a:r>
          </a:p>
          <a:p>
            <a:r>
              <a:rPr lang="en-US" dirty="0" smtClean="0"/>
              <a:t>ESPN’s </a:t>
            </a:r>
            <a:r>
              <a:rPr lang="en-US" dirty="0" err="1" smtClean="0"/>
              <a:t>Cris</a:t>
            </a:r>
            <a:r>
              <a:rPr lang="en-US" dirty="0" smtClean="0"/>
              <a:t> Carter: 145-63*</a:t>
            </a:r>
          </a:p>
          <a:p>
            <a:r>
              <a:rPr lang="en-US" dirty="0" smtClean="0"/>
              <a:t>My Linear Regression: 146-62*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336471"/>
              </p:ext>
            </p:extLst>
          </p:nvPr>
        </p:nvGraphicFramePr>
        <p:xfrm>
          <a:off x="336885" y="274638"/>
          <a:ext cx="8361946" cy="630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497"/>
                <a:gridCol w="1732497"/>
                <a:gridCol w="1732497"/>
                <a:gridCol w="975027"/>
                <a:gridCol w="1129467"/>
                <a:gridCol w="1059961"/>
              </a:tblGrid>
              <a:tr h="33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Away Team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Home Team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Vegas Line (MGM Mirage)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Predicted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Payout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Dallas Cowboys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Chicago Bears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Cowboys 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Pittsburgh Steelers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Cincinnati Bengals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Bengals 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St. Louis Rams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Washington Redskins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Rams 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New York Giants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Tennessee Titans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Giants 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Carolina Panthers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New Orleans Saints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Saints 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New York Jets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Minnesota Vikings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Vikings 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Baltimore Ravens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Miami Dolphins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Dolphins 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Indianapolis Colts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Cleveland Browns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Colts 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Tampa Bay Buccaneers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Detroit Lions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Lions 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Houston Texans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Jacksonville Jaguars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Texans 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Buffalo Bills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Denver Broncos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Broncos 9.0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Kansas City Chiefs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Arizona Cardinals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Chiefs 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Seattle Seahawks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Philadelphia Eagles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Seahawks 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San Francisco 49ers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Oakland Raiders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49ers 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New England Patriots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San Diego Chargers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Patriots 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Atlanta Falcons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Gotham City Packers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Packers 13.0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Liberation San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Liberation Sans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47747" y="231810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Win/Loss</a:t>
            </a:r>
            <a:endParaRPr lang="en-US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047747" y="371776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Spread</a:t>
            </a:r>
            <a:endParaRPr lang="en-US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220870" y="29955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11-5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272166" y="43951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7-9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R-Studio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49" y="285291"/>
            <a:ext cx="9404723" cy="140053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009733"/>
              </p:ext>
            </p:extLst>
          </p:nvPr>
        </p:nvGraphicFramePr>
        <p:xfrm>
          <a:off x="2251657" y="5685683"/>
          <a:ext cx="7688687" cy="6883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37429"/>
                <a:gridCol w="1537429"/>
                <a:gridCol w="1538200"/>
                <a:gridCol w="1537429"/>
                <a:gridCol w="1538200"/>
              </a:tblGrid>
              <a:tr h="276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276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rial Narrow" panose="020B0606020202030204" pitchFamily="34" charset="0"/>
                        </a:rPr>
                        <a:t>52 - 60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r>
                        <a:rPr lang="en-US" sz="1800" baseline="0" dirty="0" smtClean="0">
                          <a:effectLst/>
                          <a:latin typeface="Arial Narrow" panose="020B0606020202030204" pitchFamily="34" charset="0"/>
                        </a:rPr>
                        <a:t> - 51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 Narrow" panose="020B0606020202030204" pitchFamily="34" charset="0"/>
                        </a:rPr>
                        <a:t>38</a:t>
                      </a:r>
                      <a:r>
                        <a:rPr lang="en-US" sz="1800" baseline="0" dirty="0" smtClean="0">
                          <a:effectLst/>
                          <a:latin typeface="Arial Narrow" panose="020B0606020202030204" pitchFamily="34" charset="0"/>
                        </a:rPr>
                        <a:t> - 44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 Narrow" panose="020B0606020202030204" pitchFamily="34" charset="0"/>
                        </a:rPr>
                        <a:t>31 - 37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 Narrow" panose="020B060602020203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38364"/>
              </p:ext>
            </p:extLst>
          </p:nvPr>
        </p:nvGraphicFramePr>
        <p:xfrm>
          <a:off x="1635617" y="1342961"/>
          <a:ext cx="8920766" cy="399245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5884"/>
                <a:gridCol w="1354882"/>
              </a:tblGrid>
              <a:tr h="387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Feature</a:t>
                      </a:r>
                      <a:endParaRPr lang="en-US" sz="1600" b="1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Points</a:t>
                      </a:r>
                      <a:endParaRPr lang="en-US" sz="1600" b="1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</a:rPr>
                        <a:t>Program can index multiple pages for data collection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</a:rPr>
                        <a:t>Regular Expressions gather the data required for the </a:t>
                      </a: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project (this is the foundation</a:t>
                      </a:r>
                      <a:r>
                        <a:rPr lang="en-US" sz="1600" b="0" baseline="0" dirty="0" smtClean="0">
                          <a:effectLst/>
                          <a:latin typeface="Arial Narrow" panose="020B0606020202030204" pitchFamily="34" charset="0"/>
                        </a:rPr>
                        <a:t> of the project</a:t>
                      </a: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</a:rPr>
                        <a:t>Program can parse the results from each Regex into a .csv file for use later on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</a:rPr>
                        <a:t>Refactoring </a:t>
                      </a: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code in PHP (1 per method)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C# program can parse all of the separate .csv files into the two that are needed for each year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Create and manage my own MySQL database (1 database, 2 tables)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Can load the .csv files into the proper tables in my NFL database (1 per table)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Points</a:t>
                      </a:r>
                      <a:r>
                        <a:rPr lang="en-US" sz="1600" b="0" baseline="0" dirty="0" smtClean="0">
                          <a:effectLst/>
                          <a:latin typeface="Arial Narrow" panose="020B0606020202030204" pitchFamily="34" charset="0"/>
                        </a:rPr>
                        <a:t> reserved for R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Arial Narrow" panose="020B0606020202030204" pitchFamily="34" charset="0"/>
                        </a:rPr>
                        <a:t>25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7482"/>
            <a:ext cx="8946541" cy="5033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Scraping webpages with regex for NFL stats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Sending output of this to .csv files</a:t>
            </a:r>
          </a:p>
          <a:p>
            <a:r>
              <a:rPr lang="en-US" dirty="0" smtClean="0"/>
              <a:t>MySQL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C# to combine smaller regex outputs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Load resulting .csv files into a DB</a:t>
            </a:r>
          </a:p>
          <a:p>
            <a:r>
              <a:rPr lang="en-US" dirty="0" smtClean="0"/>
              <a:t>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Getting the data from MySQL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Formatting proper data to be used in different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Linear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 Nearest Neighbors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Decision Trees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10139944" cy="4780207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Wikipedia</a:t>
            </a:r>
            <a:endParaRPr lang="en-US" dirty="0"/>
          </a:p>
          <a:p>
            <a:pPr lvl="0"/>
            <a:r>
              <a:rPr lang="en-US" i="1" dirty="0"/>
              <a:t>Stack Overflow</a:t>
            </a:r>
            <a:endParaRPr lang="en-US" dirty="0"/>
          </a:p>
          <a:p>
            <a:pPr lvl="0"/>
            <a:r>
              <a:rPr lang="en-US" i="1" dirty="0"/>
              <a:t>Sean Forman, President, Sport Reference LLC</a:t>
            </a:r>
            <a:endParaRPr lang="en-US" dirty="0"/>
          </a:p>
          <a:p>
            <a:pPr lvl="0"/>
            <a:r>
              <a:rPr lang="en-US" i="1" dirty="0"/>
              <a:t>Michigan Technological University CRAN (Comprehensive R Archive Network)</a:t>
            </a:r>
            <a:endParaRPr lang="en-US" dirty="0"/>
          </a:p>
          <a:p>
            <a:pPr lvl="0"/>
            <a:r>
              <a:rPr lang="en-US" i="1" dirty="0"/>
              <a:t>The University of Toronto CRAN (Comprehensive R Archive Network)</a:t>
            </a:r>
            <a:endParaRPr lang="en-US" dirty="0"/>
          </a:p>
          <a:p>
            <a:pPr lvl="0"/>
            <a:r>
              <a:rPr lang="en-US" i="1" dirty="0"/>
              <a:t>Brett Lantz, author, </a:t>
            </a:r>
            <a:r>
              <a:rPr lang="en-US" i="1" u="sng" dirty="0"/>
              <a:t>Machine Learning with R</a:t>
            </a:r>
            <a:endParaRPr lang="en-US" dirty="0"/>
          </a:p>
          <a:p>
            <a:pPr lvl="0"/>
            <a:r>
              <a:rPr lang="en-US" i="1" dirty="0"/>
              <a:t>Jared P. Lander, author, </a:t>
            </a:r>
            <a:r>
              <a:rPr lang="en-US" i="1" u="sng" dirty="0"/>
              <a:t>R for Everyone</a:t>
            </a:r>
            <a:endParaRPr lang="en-US" dirty="0"/>
          </a:p>
          <a:p>
            <a:pPr lvl="0"/>
            <a:r>
              <a:rPr lang="en-US" i="1" dirty="0"/>
              <a:t>Microsoft Cortana, NFL Predictor</a:t>
            </a:r>
            <a:endParaRPr lang="en-US" dirty="0"/>
          </a:p>
          <a:p>
            <a:pPr lvl="0"/>
            <a:r>
              <a:rPr lang="en-US" i="1" dirty="0"/>
              <a:t>MGM Mirage, NFL Odds</a:t>
            </a:r>
            <a:endParaRPr lang="en-US" dirty="0"/>
          </a:p>
          <a:p>
            <a:pPr lvl="0"/>
            <a:r>
              <a:rPr lang="en-US" i="1" dirty="0"/>
              <a:t>ESPN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-877931" y="-735117"/>
            <a:ext cx="877931" cy="90347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45" y="2464781"/>
            <a:ext cx="1904990" cy="9359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“year”_rushing.csv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7145" y="1334787"/>
            <a:ext cx="1904990" cy="1012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“year”_passdef.csv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7145" y="5736793"/>
            <a:ext cx="1904990" cy="89740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“year”_rushdef.csv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7145" y="217906"/>
            <a:ext cx="1904990" cy="10271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“year”_kick.csv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7145" y="3546505"/>
            <a:ext cx="1904990" cy="9393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“year”_wins.csv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7145" y="4610048"/>
            <a:ext cx="1904990" cy="9874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“year”_passing.csv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14734" y="1334787"/>
            <a:ext cx="2163650" cy="14005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“year”.csv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60100" y="1334787"/>
            <a:ext cx="2163650" cy="14005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“year”_scores.csv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89564" y="2635480"/>
            <a:ext cx="2047741" cy="15304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Build.cs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641463" y="7334781"/>
            <a:ext cx="8946541" cy="4195481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12135" y="928048"/>
            <a:ext cx="1081441" cy="1707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12135" y="2035052"/>
            <a:ext cx="977429" cy="7089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</p:cNvCxnSpPr>
          <p:nvPr/>
        </p:nvCxnSpPr>
        <p:spPr>
          <a:xfrm>
            <a:off x="2112135" y="2932745"/>
            <a:ext cx="933585" cy="302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</p:cNvCxnSpPr>
          <p:nvPr/>
        </p:nvCxnSpPr>
        <p:spPr>
          <a:xfrm flipV="1">
            <a:off x="2112135" y="3632175"/>
            <a:ext cx="977429" cy="384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12135" y="4054295"/>
            <a:ext cx="933585" cy="8881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12135" y="4204032"/>
            <a:ext cx="1081441" cy="18053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37305" y="2260355"/>
            <a:ext cx="977429" cy="4836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7929349" y="3400709"/>
            <a:ext cx="1978926" cy="2674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MySQL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6519" y="2635480"/>
            <a:ext cx="719295" cy="765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44000" y="2635480"/>
            <a:ext cx="395785" cy="765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Linear Regression, KNN, Decision Trees, SVM’s</a:t>
            </a:r>
          </a:p>
          <a:p>
            <a:r>
              <a:rPr lang="en-US" dirty="0" smtClean="0"/>
              <a:t>2000-2011 as training set</a:t>
            </a:r>
          </a:p>
          <a:p>
            <a:r>
              <a:rPr lang="en-US" dirty="0" smtClean="0"/>
              <a:t>2012-2013 as testing set</a:t>
            </a:r>
          </a:p>
        </p:txBody>
      </p:sp>
    </p:spTree>
    <p:extLst>
      <p:ext uri="{BB962C8B-B14F-4D97-AF65-F5344CB8AC3E}">
        <p14:creationId xmlns:p14="http://schemas.microsoft.com/office/powerpoint/2010/main" val="485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3"/>
            <a:ext cx="8946541" cy="4677176"/>
          </a:xfrm>
        </p:spPr>
        <p:txBody>
          <a:bodyPr/>
          <a:lstStyle/>
          <a:p>
            <a:r>
              <a:rPr lang="en-US" dirty="0" smtClean="0"/>
              <a:t>Way of specifying the relationship between the dependent variable (the value to be predicted) and one or more independent variables.</a:t>
            </a:r>
          </a:p>
          <a:p>
            <a:endParaRPr lang="en-US" dirty="0" smtClean="0"/>
          </a:p>
          <a:p>
            <a:r>
              <a:rPr lang="en-US" b="1" dirty="0" smtClean="0"/>
              <a:t>Multiple linear regression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using more than 1 independent variable.</a:t>
            </a:r>
          </a:p>
          <a:p>
            <a:endParaRPr lang="en-US" dirty="0" smtClean="0"/>
          </a:p>
          <a:p>
            <a:r>
              <a:rPr lang="en-US" b="1" dirty="0" smtClean="0"/>
              <a:t>Correlation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number indicating how closely the relationship of 2 variables follows a straight line (Pearson’s Correlation Coefficient).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42039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996659"/>
            <a:ext cx="4396339" cy="4259679"/>
          </a:xfrm>
        </p:spPr>
        <p:txBody>
          <a:bodyPr/>
          <a:lstStyle/>
          <a:p>
            <a:r>
              <a:rPr lang="en-US" dirty="0" smtClean="0"/>
              <a:t>Most common approach for modeling numeric data (many to choose from)</a:t>
            </a:r>
          </a:p>
          <a:p>
            <a:endParaRPr lang="en-US" dirty="0" smtClean="0"/>
          </a:p>
          <a:p>
            <a:r>
              <a:rPr lang="en-US" dirty="0" smtClean="0"/>
              <a:t>Can be adapted to model almost any data</a:t>
            </a:r>
          </a:p>
          <a:p>
            <a:endParaRPr lang="en-US" dirty="0" smtClean="0"/>
          </a:p>
          <a:p>
            <a:r>
              <a:rPr lang="en-US" dirty="0" smtClean="0"/>
              <a:t>Provides the estimates of the correlations between the independent and dependent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42039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1996659"/>
            <a:ext cx="4396339" cy="4259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assumptions about the data</a:t>
            </a:r>
          </a:p>
          <a:p>
            <a:endParaRPr lang="en-US" dirty="0" smtClean="0"/>
          </a:p>
          <a:p>
            <a:r>
              <a:rPr lang="en-US" dirty="0" smtClean="0"/>
              <a:t>The model’s form must be specified in advance</a:t>
            </a:r>
          </a:p>
          <a:p>
            <a:endParaRPr lang="en-US" dirty="0" smtClean="0"/>
          </a:p>
          <a:p>
            <a:r>
              <a:rPr lang="en-US" dirty="0" smtClean="0"/>
              <a:t>Does not handle missing data well</a:t>
            </a:r>
          </a:p>
          <a:p>
            <a:endParaRPr lang="en-US" dirty="0" smtClean="0"/>
          </a:p>
          <a:p>
            <a:r>
              <a:rPr lang="en-US" dirty="0" smtClean="0"/>
              <a:t>Only works with numeric inputs</a:t>
            </a:r>
          </a:p>
          <a:p>
            <a:endParaRPr lang="en-US" dirty="0" smtClean="0"/>
          </a:p>
          <a:p>
            <a:r>
              <a:rPr lang="en-US" dirty="0" smtClean="0"/>
              <a:t>Requires some knowledge of statistics to understand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Regression with different inputs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43050"/>
            <a:ext cx="8946541" cy="4705349"/>
          </a:xfrm>
        </p:spPr>
        <p:txBody>
          <a:bodyPr numCol="2"/>
          <a:lstStyle/>
          <a:p>
            <a:r>
              <a:rPr lang="en-US" sz="2800" dirty="0" smtClean="0"/>
              <a:t>Special Teams: 68.8%</a:t>
            </a:r>
          </a:p>
          <a:p>
            <a:r>
              <a:rPr lang="en-US" sz="2800" dirty="0" smtClean="0"/>
              <a:t>Defensive Stats: 71.8%</a:t>
            </a:r>
          </a:p>
          <a:p>
            <a:r>
              <a:rPr lang="en-US" sz="2800" dirty="0" smtClean="0"/>
              <a:t>PPG Stats: 71.43% </a:t>
            </a:r>
          </a:p>
          <a:p>
            <a:r>
              <a:rPr lang="en-US" sz="2800" dirty="0" smtClean="0"/>
              <a:t>QB Stats: 71.05%</a:t>
            </a:r>
          </a:p>
          <a:p>
            <a:r>
              <a:rPr lang="en-US" sz="2800" dirty="0" smtClean="0"/>
              <a:t>Rushing Stats: 71.99%</a:t>
            </a:r>
          </a:p>
          <a:p>
            <a:r>
              <a:rPr lang="en-US" sz="2800" dirty="0" smtClean="0"/>
              <a:t>Turnovers: 59.59%</a:t>
            </a:r>
          </a:p>
          <a:p>
            <a:r>
              <a:rPr lang="en-US" sz="2800" dirty="0" smtClean="0"/>
              <a:t>Combining: 74.06%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1565</TotalTime>
  <Words>1388</Words>
  <Application>Microsoft Office PowerPoint</Application>
  <PresentationFormat>Widescreen</PresentationFormat>
  <Paragraphs>350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Calibri</vt:lpstr>
      <vt:lpstr>Century Gothic</vt:lpstr>
      <vt:lpstr>Droid Sans Fallback</vt:lpstr>
      <vt:lpstr>FreeSans</vt:lpstr>
      <vt:lpstr>Liberation Sans</vt:lpstr>
      <vt:lpstr>Wingdings</vt:lpstr>
      <vt:lpstr>Wingdings 3</vt:lpstr>
      <vt:lpstr>Ion</vt:lpstr>
      <vt:lpstr>Cody Hock</vt:lpstr>
      <vt:lpstr>NFL Predictions  Using R Machine Learning algorithms</vt:lpstr>
      <vt:lpstr>Components</vt:lpstr>
      <vt:lpstr>PowerPoint Presentation</vt:lpstr>
      <vt:lpstr>Demo</vt:lpstr>
      <vt:lpstr>R</vt:lpstr>
      <vt:lpstr>Linear Regression </vt:lpstr>
      <vt:lpstr>Linear Regression (in R)</vt:lpstr>
      <vt:lpstr>Linear Regression with different inputs</vt:lpstr>
      <vt:lpstr>PowerPoint Presentation</vt:lpstr>
      <vt:lpstr>PowerPoint Presentation</vt:lpstr>
      <vt:lpstr>K-Nearest Neighbors</vt:lpstr>
      <vt:lpstr>K-Nearest Neighbors (in R)</vt:lpstr>
      <vt:lpstr>K-Nearest Neighbors</vt:lpstr>
      <vt:lpstr>PowerPoint Presentation</vt:lpstr>
      <vt:lpstr>PowerPoint Presentation</vt:lpstr>
      <vt:lpstr>Decision Trees</vt:lpstr>
      <vt:lpstr>Decision Trees (in R)</vt:lpstr>
      <vt:lpstr>Decision Trees</vt:lpstr>
      <vt:lpstr>Decision Trees</vt:lpstr>
      <vt:lpstr>PowerPoint Presentation</vt:lpstr>
      <vt:lpstr>Support Vector Machines</vt:lpstr>
      <vt:lpstr>Support Vector Machines (in R)</vt:lpstr>
      <vt:lpstr>SVM Mappings</vt:lpstr>
      <vt:lpstr>PowerPoint Presentation</vt:lpstr>
      <vt:lpstr>Comparisons in 2014</vt:lpstr>
      <vt:lpstr>PowerPoint Presentation</vt:lpstr>
      <vt:lpstr>R Demo</vt:lpstr>
      <vt:lpstr>Grading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Hock</dc:title>
  <dc:creator>yourid</dc:creator>
  <cp:lastModifiedBy>yourid</cp:lastModifiedBy>
  <cp:revision>90</cp:revision>
  <dcterms:created xsi:type="dcterms:W3CDTF">2014-12-06T23:59:44Z</dcterms:created>
  <dcterms:modified xsi:type="dcterms:W3CDTF">2014-12-09T22:07:22Z</dcterms:modified>
</cp:coreProperties>
</file>