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  <p:sldMasterId id="2147483671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9" autoAdjust="0"/>
    <p:restoredTop sz="94660"/>
  </p:normalViewPr>
  <p:slideViewPr>
    <p:cSldViewPr snapToGrid="0">
      <p:cViewPr>
        <p:scale>
          <a:sx n="75" d="100"/>
          <a:sy n="75" d="100"/>
        </p:scale>
        <p:origin x="-749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b2fa08f5_2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122b2fa08f5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2b2fa08f5_2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122b2fa08f5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2b2fa08f5_2_1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122b2fa08f5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2b2fa08f5_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2b2fa08f5_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2b2fa08f5_2_1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122b2fa08f5_2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2b2fa08f5_2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122b2fa08f5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b2fa08f5_2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122b2fa08f5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b2fa08f5_2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122b2fa08f5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2b2fa08f5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22b2fa08f5_2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22b2fa08f5_2_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b2fa08f5_2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122b2fa08f5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2b2fa08f5_2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22b2fa08f5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2b2fa08f5_2_1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122b2fa08f5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2b2fa08f5_2_1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122b2fa08f5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ctrTitle"/>
          </p:nvPr>
        </p:nvSpPr>
        <p:spPr>
          <a:xfrm>
            <a:off x="2216763" y="861883"/>
            <a:ext cx="5096934" cy="1982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R="0" lvl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3200"/>
              <a:buFont typeface="Roboto"/>
              <a:buNone/>
              <a:defRPr sz="3200" b="1" i="0" u="none" strike="noStrike" cap="none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ubTitle" idx="1"/>
          </p:nvPr>
        </p:nvSpPr>
        <p:spPr>
          <a:xfrm>
            <a:off x="2216762" y="2844801"/>
            <a:ext cx="5096935" cy="1263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Clr>
                <a:srgbClr val="857437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5743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285750" y="911614"/>
            <a:ext cx="8572500" cy="316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285750" y="408085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2344616" y="4080851"/>
            <a:ext cx="445623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6800850" y="408085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285750" y="150541"/>
            <a:ext cx="8572500" cy="761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285750" y="150541"/>
            <a:ext cx="8572500" cy="761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284286" y="911612"/>
            <a:ext cx="4211515" cy="31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2"/>
          </p:nvPr>
        </p:nvSpPr>
        <p:spPr>
          <a:xfrm>
            <a:off x="4648200" y="911612"/>
            <a:ext cx="4210050" cy="31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dt" idx="10"/>
          </p:nvPr>
        </p:nvSpPr>
        <p:spPr>
          <a:xfrm>
            <a:off x="285750" y="408085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ftr" idx="11"/>
          </p:nvPr>
        </p:nvSpPr>
        <p:spPr>
          <a:xfrm>
            <a:off x="2344616" y="4080851"/>
            <a:ext cx="445623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6800850" y="408085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285751" y="926335"/>
            <a:ext cx="4213225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2"/>
          </p:nvPr>
        </p:nvSpPr>
        <p:spPr>
          <a:xfrm>
            <a:off x="285751" y="1558994"/>
            <a:ext cx="4213225" cy="2521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3"/>
          </p:nvPr>
        </p:nvSpPr>
        <p:spPr>
          <a:xfrm>
            <a:off x="4629150" y="926335"/>
            <a:ext cx="422910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4"/>
          </p:nvPr>
        </p:nvSpPr>
        <p:spPr>
          <a:xfrm>
            <a:off x="4629150" y="1558994"/>
            <a:ext cx="4229100" cy="2521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dt" idx="10"/>
          </p:nvPr>
        </p:nvSpPr>
        <p:spPr>
          <a:xfrm>
            <a:off x="285750" y="408085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2344616" y="4080851"/>
            <a:ext cx="445623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6800850" y="408085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285750" y="150541"/>
            <a:ext cx="8572500" cy="761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285750" y="150541"/>
            <a:ext cx="8572500" cy="761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dt" idx="10"/>
          </p:nvPr>
        </p:nvSpPr>
        <p:spPr>
          <a:xfrm>
            <a:off x="285750" y="408085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ftr" idx="11"/>
          </p:nvPr>
        </p:nvSpPr>
        <p:spPr>
          <a:xfrm>
            <a:off x="2344616" y="4080851"/>
            <a:ext cx="445623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6800850" y="408085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dt" idx="10"/>
          </p:nvPr>
        </p:nvSpPr>
        <p:spPr>
          <a:xfrm>
            <a:off x="285750" y="408085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ftr" idx="11"/>
          </p:nvPr>
        </p:nvSpPr>
        <p:spPr>
          <a:xfrm>
            <a:off x="2344616" y="4080851"/>
            <a:ext cx="445623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sldNum" idx="12"/>
          </p:nvPr>
        </p:nvSpPr>
        <p:spPr>
          <a:xfrm>
            <a:off x="6800850" y="408085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285751" y="342900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2400"/>
              <a:buFont typeface="Roboto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1"/>
          </p:nvPr>
        </p:nvSpPr>
        <p:spPr>
          <a:xfrm>
            <a:off x="3235326" y="342901"/>
            <a:ext cx="5622925" cy="405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2"/>
          </p:nvPr>
        </p:nvSpPr>
        <p:spPr>
          <a:xfrm>
            <a:off x="285751" y="1706137"/>
            <a:ext cx="2949575" cy="2695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dt" idx="10"/>
          </p:nvPr>
        </p:nvSpPr>
        <p:spPr>
          <a:xfrm>
            <a:off x="285750" y="408085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ftr" idx="11"/>
          </p:nvPr>
        </p:nvSpPr>
        <p:spPr>
          <a:xfrm>
            <a:off x="2344616" y="4080851"/>
            <a:ext cx="445623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ldNum" idx="12"/>
          </p:nvPr>
        </p:nvSpPr>
        <p:spPr>
          <a:xfrm>
            <a:off x="6800850" y="408085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>
            <a:off x="285751" y="342900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2400"/>
              <a:buFont typeface="Roboto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2"/>
          <p:cNvSpPr>
            <a:spLocks noGrp="1"/>
          </p:cNvSpPr>
          <p:nvPr>
            <p:ph type="pic" idx="2"/>
          </p:nvPr>
        </p:nvSpPr>
        <p:spPr>
          <a:xfrm>
            <a:off x="3235326" y="342901"/>
            <a:ext cx="5622925" cy="373795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22"/>
          <p:cNvSpPr txBox="1">
            <a:spLocks noGrp="1"/>
          </p:cNvSpPr>
          <p:nvPr>
            <p:ph type="body" idx="1"/>
          </p:nvPr>
        </p:nvSpPr>
        <p:spPr>
          <a:xfrm>
            <a:off x="285751" y="1706138"/>
            <a:ext cx="2949575" cy="2374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dt" idx="10"/>
          </p:nvPr>
        </p:nvSpPr>
        <p:spPr>
          <a:xfrm>
            <a:off x="285750" y="408085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ftr" idx="11"/>
          </p:nvPr>
        </p:nvSpPr>
        <p:spPr>
          <a:xfrm>
            <a:off x="2344616" y="4080851"/>
            <a:ext cx="445623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6800850" y="408085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>
            <a:spLocks noGrp="1"/>
          </p:cNvSpPr>
          <p:nvPr>
            <p:ph type="title"/>
          </p:nvPr>
        </p:nvSpPr>
        <p:spPr>
          <a:xfrm>
            <a:off x="285750" y="150541"/>
            <a:ext cx="8572500" cy="761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body" idx="1"/>
          </p:nvPr>
        </p:nvSpPr>
        <p:spPr>
          <a:xfrm rot="5400000">
            <a:off x="2987381" y="-1790017"/>
            <a:ext cx="3169237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dt" idx="10"/>
          </p:nvPr>
        </p:nvSpPr>
        <p:spPr>
          <a:xfrm>
            <a:off x="285750" y="408085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ftr" idx="11"/>
          </p:nvPr>
        </p:nvSpPr>
        <p:spPr>
          <a:xfrm>
            <a:off x="2344616" y="4080851"/>
            <a:ext cx="445623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ldNum" idx="12"/>
          </p:nvPr>
        </p:nvSpPr>
        <p:spPr>
          <a:xfrm>
            <a:off x="6800850" y="408085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xfrm rot="5400000">
            <a:off x="5692974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body" idx="1"/>
          </p:nvPr>
        </p:nvSpPr>
        <p:spPr>
          <a:xfrm rot="5400000">
            <a:off x="1406724" y="-847130"/>
            <a:ext cx="4358879" cy="660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dt" idx="10"/>
          </p:nvPr>
        </p:nvSpPr>
        <p:spPr>
          <a:xfrm>
            <a:off x="285750" y="408085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ftr" idx="11"/>
          </p:nvPr>
        </p:nvSpPr>
        <p:spPr>
          <a:xfrm>
            <a:off x="2344616" y="4080851"/>
            <a:ext cx="445623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sldNum" idx="12"/>
          </p:nvPr>
        </p:nvSpPr>
        <p:spPr>
          <a:xfrm>
            <a:off x="6800850" y="408085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285750" y="150541"/>
            <a:ext cx="8572500" cy="761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2700"/>
              <a:buFont typeface="Roboto"/>
              <a:buNone/>
              <a:defRPr sz="2700" b="1" i="0" u="none" strike="noStrike" cap="none">
                <a:solidFill>
                  <a:srgbClr val="A7934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285750" y="911614"/>
            <a:ext cx="8572500" cy="316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dt" idx="10"/>
          </p:nvPr>
        </p:nvSpPr>
        <p:spPr>
          <a:xfrm>
            <a:off x="285750" y="408085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ftr" idx="11"/>
          </p:nvPr>
        </p:nvSpPr>
        <p:spPr>
          <a:xfrm>
            <a:off x="2344616" y="4080851"/>
            <a:ext cx="445623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6800850" y="408085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BF00115009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>
            <a:spLocks noGrp="1"/>
          </p:cNvSpPr>
          <p:nvPr>
            <p:ph type="ctrTitle"/>
          </p:nvPr>
        </p:nvSpPr>
        <p:spPr>
          <a:xfrm>
            <a:off x="1138393" y="1145893"/>
            <a:ext cx="6354502" cy="1586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3200"/>
              <a:buFont typeface="Roboto"/>
              <a:buNone/>
            </a:pPr>
            <a:r>
              <a:rPr lang="fr" sz="300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Combination and Benchmark of RL Models</a:t>
            </a:r>
            <a:endParaRPr dirty="0"/>
          </a:p>
        </p:txBody>
      </p:sp>
      <p:sp>
        <p:nvSpPr>
          <p:cNvPr id="122" name="Google Shape;122;p25"/>
          <p:cNvSpPr txBox="1">
            <a:spLocks noGrp="1"/>
          </p:cNvSpPr>
          <p:nvPr>
            <p:ph type="subTitle" idx="1"/>
          </p:nvPr>
        </p:nvSpPr>
        <p:spPr>
          <a:xfrm>
            <a:off x="2249138" y="2935041"/>
            <a:ext cx="5097000" cy="12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7437"/>
              </a:buClr>
              <a:buSzPts val="1400"/>
              <a:buNone/>
            </a:pPr>
            <a:r>
              <a:rPr lang="fr" sz="1500">
                <a:solidFill>
                  <a:srgbClr val="857437"/>
                </a:solidFill>
                <a:latin typeface="Roboto"/>
                <a:ea typeface="Roboto"/>
                <a:cs typeface="Roboto"/>
                <a:sym typeface="Roboto"/>
              </a:rPr>
              <a:t>Dane Wang, C</a:t>
            </a:r>
            <a:r>
              <a:rPr lang="fr" sz="1500"/>
              <a:t>ody</a:t>
            </a:r>
            <a:r>
              <a:rPr lang="fr" sz="1500">
                <a:solidFill>
                  <a:srgbClr val="857437"/>
                </a:solidFill>
                <a:latin typeface="Roboto"/>
                <a:ea typeface="Roboto"/>
                <a:cs typeface="Roboto"/>
                <a:sym typeface="Roboto"/>
              </a:rPr>
              <a:t> Houff, Etienne Sudre</a:t>
            </a:r>
            <a:endParaRPr sz="1500">
              <a:solidFill>
                <a:srgbClr val="85743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57437"/>
              </a:buClr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/>
          </p:nvPr>
        </p:nvSpPr>
        <p:spPr>
          <a:xfrm>
            <a:off x="285750" y="150541"/>
            <a:ext cx="8572500" cy="761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2700"/>
              <a:buFont typeface="Roboto"/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Result</a:t>
            </a:r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body" idx="1"/>
          </p:nvPr>
        </p:nvSpPr>
        <p:spPr>
          <a:xfrm>
            <a:off x="285750" y="911614"/>
            <a:ext cx="8572500" cy="316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ts val="2100"/>
              <a:buNone/>
            </a:pPr>
            <a:endParaRPr>
              <a:solidFill>
                <a:srgbClr val="003057"/>
              </a:solidFill>
            </a:endParaRPr>
          </a:p>
        </p:txBody>
      </p:sp>
      <p:pic>
        <p:nvPicPr>
          <p:cNvPr id="188" name="Google Shape;18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192" y="767990"/>
            <a:ext cx="3681018" cy="2760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71791" y="531076"/>
            <a:ext cx="3681017" cy="2760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33873" y="2150158"/>
            <a:ext cx="3676253" cy="2757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>
            <a:spLocks noGrp="1"/>
          </p:cNvSpPr>
          <p:nvPr>
            <p:ph type="title"/>
          </p:nvPr>
        </p:nvSpPr>
        <p:spPr>
          <a:xfrm>
            <a:off x="285750" y="150541"/>
            <a:ext cx="8572500" cy="761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2700"/>
              <a:buFont typeface="Roboto"/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Conclusion</a:t>
            </a:r>
            <a:endParaRPr/>
          </a:p>
        </p:txBody>
      </p:sp>
      <p:sp>
        <p:nvSpPr>
          <p:cNvPr id="196" name="Google Shape;196;p35"/>
          <p:cNvSpPr txBox="1">
            <a:spLocks noGrp="1"/>
          </p:cNvSpPr>
          <p:nvPr>
            <p:ph type="body" idx="1"/>
          </p:nvPr>
        </p:nvSpPr>
        <p:spPr>
          <a:xfrm>
            <a:off x="285750" y="911614"/>
            <a:ext cx="8572500" cy="316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2100"/>
              <a:buChar char="•"/>
            </a:pPr>
            <a:r>
              <a:rPr lang="fr"/>
              <a:t>Multi-step DQN works really well in the early state or a relatively simple environment.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ts val="2100"/>
              <a:buChar char="•"/>
            </a:pPr>
            <a:r>
              <a:rPr lang="fr"/>
              <a:t>Dueling DQN’s and DDQN’s performance may be limited with our test environment.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ts val="2100"/>
              <a:buChar char="•"/>
            </a:pPr>
            <a:r>
              <a:rPr lang="fr"/>
              <a:t>Noisy Nets would help create a smooth learning curve, especially after the convergence.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>
            <a:spLocks noGrp="1"/>
          </p:cNvSpPr>
          <p:nvPr>
            <p:ph type="body" idx="1"/>
          </p:nvPr>
        </p:nvSpPr>
        <p:spPr>
          <a:xfrm>
            <a:off x="1840200" y="2289896"/>
            <a:ext cx="5463600" cy="56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fr" sz="4000" b="1"/>
              <a:t>Thanks For Listening</a:t>
            </a:r>
            <a:endParaRPr sz="40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>
            <a:spLocks noGrp="1"/>
          </p:cNvSpPr>
          <p:nvPr>
            <p:ph type="title"/>
          </p:nvPr>
        </p:nvSpPr>
        <p:spPr>
          <a:xfrm>
            <a:off x="285750" y="150541"/>
            <a:ext cx="8572500" cy="761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2700"/>
              <a:buFont typeface="Roboto"/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References</a:t>
            </a:r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body" idx="1"/>
          </p:nvPr>
        </p:nvSpPr>
        <p:spPr>
          <a:xfrm>
            <a:off x="365750" y="911600"/>
            <a:ext cx="8262900" cy="4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63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21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/>
              <a:t>[1] M. Hessel et al., "Rainbow: Combining Improvements in Deep Reinforcement Learning." arXiv preprint arXiv:1710.02298, 2017.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/>
              <a:t>[2] ML - Wang, Ziyu, et al. "Dueling network architectures for deep reinforcement learning." arXiv preprint arXiv:1511.06581 (2015).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/>
              <a:t>[3] Sutton, R.S. Learning to predict by the methods of temporal differences. Mach Learn 3, 9–44 (1988). </a:t>
            </a:r>
            <a:r>
              <a:rPr lang="fr" u="sng">
                <a:solidFill>
                  <a:schemeClr val="hlink"/>
                </a:solidFill>
                <a:hlinkClick r:id="rId3"/>
              </a:rPr>
              <a:t>https://doi.org/10.1007/BF00115009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/>
              <a:t>[4] M. Fortunato et al., "Noisy networks for exploration", Proc. Int. Conf. Learn. Represent., pp. 1-18, 2018.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ts val="2100"/>
              <a:buNone/>
            </a:pPr>
            <a:r>
              <a:rPr lang="fr"/>
              <a:t>   </a:t>
            </a:r>
            <a:endParaRPr>
              <a:solidFill>
                <a:srgbClr val="003057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ts val="2100"/>
              <a:buNone/>
            </a:pPr>
            <a:endParaRPr>
              <a:solidFill>
                <a:srgbClr val="00305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>
            <a:spLocks noGrp="1"/>
          </p:cNvSpPr>
          <p:nvPr>
            <p:ph type="title"/>
          </p:nvPr>
        </p:nvSpPr>
        <p:spPr>
          <a:xfrm>
            <a:off x="285750" y="150541"/>
            <a:ext cx="8572500" cy="761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2700"/>
              <a:buFont typeface="Roboto"/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Motivation</a:t>
            </a:r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body" idx="1"/>
          </p:nvPr>
        </p:nvSpPr>
        <p:spPr>
          <a:xfrm>
            <a:off x="0" y="975088"/>
            <a:ext cx="3518400" cy="3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1900"/>
              <a:buChar char="•"/>
            </a:pPr>
            <a:r>
              <a:rPr lang="fr" sz="1900">
                <a:solidFill>
                  <a:srgbClr val="003057"/>
                </a:solidFill>
              </a:rPr>
              <a:t>Deep Reinforcement Learning has </a:t>
            </a:r>
            <a:r>
              <a:rPr lang="fr" sz="1900"/>
              <a:t>grown in</a:t>
            </a:r>
            <a:r>
              <a:rPr lang="fr" sz="1900">
                <a:solidFill>
                  <a:srgbClr val="003057"/>
                </a:solidFill>
              </a:rPr>
              <a:t> popula</a:t>
            </a:r>
            <a:r>
              <a:rPr lang="fr" sz="1900"/>
              <a:t>rity and so has the number of new </a:t>
            </a:r>
            <a:r>
              <a:rPr lang="fr" sz="1900">
                <a:solidFill>
                  <a:srgbClr val="003057"/>
                </a:solidFill>
              </a:rPr>
              <a:t>algorithms</a:t>
            </a:r>
            <a:endParaRPr sz="1900">
              <a:solidFill>
                <a:srgbClr val="003057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1778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fr" sz="1900"/>
              <a:t>We want to study and test some classic and advanced algorithms and then create our own intelligent agents based on existing state of the art models.</a:t>
            </a:r>
            <a:endParaRPr sz="1900"/>
          </a:p>
        </p:txBody>
      </p:sp>
      <p:pic>
        <p:nvPicPr>
          <p:cNvPr id="129" name="Google Shape;12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6588" y="367498"/>
            <a:ext cx="5229123" cy="4231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>
            <a:spLocks noGrp="1"/>
          </p:cNvSpPr>
          <p:nvPr>
            <p:ph type="title"/>
          </p:nvPr>
        </p:nvSpPr>
        <p:spPr>
          <a:xfrm>
            <a:off x="285750" y="150541"/>
            <a:ext cx="8572500" cy="761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2700"/>
              <a:buFont typeface="Roboto"/>
              <a:buNone/>
            </a:pPr>
            <a:r>
              <a:rPr lang="fr" b="1" dirty="0">
                <a:latin typeface="Roboto"/>
                <a:ea typeface="Roboto"/>
                <a:cs typeface="Roboto"/>
                <a:sym typeface="Roboto"/>
              </a:rPr>
              <a:t>Existing Algorithms Benchmark</a:t>
            </a:r>
            <a:endParaRPr dirty="0"/>
          </a:p>
        </p:txBody>
      </p:sp>
      <p:sp>
        <p:nvSpPr>
          <p:cNvPr id="135" name="Google Shape;135;p27"/>
          <p:cNvSpPr txBox="1">
            <a:spLocks noGrp="1"/>
          </p:cNvSpPr>
          <p:nvPr>
            <p:ph type="body" idx="1"/>
          </p:nvPr>
        </p:nvSpPr>
        <p:spPr>
          <a:xfrm>
            <a:off x="285750" y="911613"/>
            <a:ext cx="4016087" cy="362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2100"/>
              <a:buChar char="•"/>
            </a:pPr>
            <a:r>
              <a:rPr lang="fr" dirty="0">
                <a:solidFill>
                  <a:srgbClr val="003057"/>
                </a:solidFill>
              </a:rPr>
              <a:t>Compare base Deep Reinforcement algorithms with cutting-edge algorithms</a:t>
            </a:r>
            <a:endParaRPr dirty="0">
              <a:solidFill>
                <a:srgbClr val="003057"/>
              </a:solidFill>
            </a:endParaRPr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ts val="2100"/>
              <a:buChar char="•"/>
            </a:pPr>
            <a:r>
              <a:rPr lang="fr" dirty="0">
                <a:solidFill>
                  <a:srgbClr val="003057"/>
                </a:solidFill>
              </a:rPr>
              <a:t>Evaluate the performance based on the score of </a:t>
            </a:r>
            <a:r>
              <a:rPr lang="fr" dirty="0"/>
              <a:t>S</a:t>
            </a:r>
            <a:r>
              <a:rPr lang="fr" dirty="0">
                <a:solidFill>
                  <a:srgbClr val="003057"/>
                </a:solidFill>
              </a:rPr>
              <a:t>pace </a:t>
            </a:r>
            <a:r>
              <a:rPr lang="fr" dirty="0"/>
              <a:t>I</a:t>
            </a:r>
            <a:r>
              <a:rPr lang="fr" dirty="0">
                <a:solidFill>
                  <a:srgbClr val="003057"/>
                </a:solidFill>
              </a:rPr>
              <a:t>nvaders</a:t>
            </a:r>
            <a:endParaRPr dirty="0"/>
          </a:p>
        </p:txBody>
      </p:sp>
      <p:pic>
        <p:nvPicPr>
          <p:cNvPr id="136" name="Google Shape;13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8525" y="2696526"/>
            <a:ext cx="2148502" cy="22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788670"/>
            <a:ext cx="4430683" cy="3323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285750" y="150541"/>
            <a:ext cx="8572500" cy="761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2700"/>
              <a:buFont typeface="Roboto"/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Rainbow </a:t>
            </a:r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body" idx="1"/>
          </p:nvPr>
        </p:nvSpPr>
        <p:spPr>
          <a:xfrm>
            <a:off x="285750" y="911614"/>
            <a:ext cx="4776701" cy="3826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5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ct val="56031"/>
              <a:buNone/>
            </a:pPr>
            <a:r>
              <a:rPr lang="fr" sz="3747"/>
              <a:t>Algorithm combines 6 Improvements in Deep Reinforcement Learning and outperforms all base DQN models. [1]</a:t>
            </a:r>
            <a:endParaRPr sz="3747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ct val="56031"/>
              <a:buNone/>
            </a:pPr>
            <a:endParaRPr sz="3747"/>
          </a:p>
          <a:p>
            <a:pPr marL="177800" lvl="0" indent="-16899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ct val="100000"/>
              <a:buChar char="•"/>
            </a:pPr>
            <a:r>
              <a:rPr lang="fr" sz="3747"/>
              <a:t>Double DQN</a:t>
            </a:r>
            <a:endParaRPr sz="3747"/>
          </a:p>
          <a:p>
            <a:pPr marL="177800" lvl="0" indent="-16899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ct val="100000"/>
              <a:buChar char="•"/>
            </a:pPr>
            <a:r>
              <a:rPr lang="fr" sz="3747"/>
              <a:t>Dueling DQN</a:t>
            </a:r>
            <a:endParaRPr sz="3747"/>
          </a:p>
          <a:p>
            <a:pPr marL="177800" lvl="0" indent="-16899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ct val="100000"/>
              <a:buChar char="•"/>
            </a:pPr>
            <a:r>
              <a:rPr lang="fr" sz="3747"/>
              <a:t>Multi-step DQN</a:t>
            </a:r>
            <a:endParaRPr sz="3747"/>
          </a:p>
          <a:p>
            <a:pPr marL="177800" lvl="0" indent="-16899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ct val="100000"/>
              <a:buChar char="•"/>
            </a:pPr>
            <a:r>
              <a:rPr lang="fr" sz="3747"/>
              <a:t>Prioritized Replay DQN</a:t>
            </a:r>
            <a:endParaRPr sz="3747"/>
          </a:p>
          <a:p>
            <a:pPr marL="177800" lvl="0" indent="-16899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ct val="100000"/>
              <a:buChar char="•"/>
            </a:pPr>
            <a:r>
              <a:rPr lang="fr" sz="3747"/>
              <a:t>Distributional DQN</a:t>
            </a:r>
            <a:endParaRPr sz="3747"/>
          </a:p>
          <a:p>
            <a:pPr marL="177800" lvl="0" indent="-16899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ct val="100000"/>
              <a:buChar char="•"/>
            </a:pPr>
            <a:r>
              <a:rPr lang="fr" sz="3747"/>
              <a:t>Noisy Nets DQN</a:t>
            </a:r>
            <a:endParaRPr sz="3747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ct val="1000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ct val="100000"/>
              <a:buNone/>
            </a:pPr>
            <a:endParaRPr>
              <a:solidFill>
                <a:srgbClr val="003057"/>
              </a:solidFill>
            </a:endParaRPr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ct val="100000"/>
              <a:buNone/>
            </a:pPr>
            <a:endParaRPr>
              <a:solidFill>
                <a:srgbClr val="003057"/>
              </a:solidFill>
            </a:endParaRPr>
          </a:p>
          <a:p>
            <a:pPr marL="863600" lvl="2" indent="-76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ct val="100000"/>
              <a:buNone/>
            </a:pPr>
            <a:endParaRPr>
              <a:solidFill>
                <a:srgbClr val="003057"/>
              </a:solidFill>
            </a:endParaRPr>
          </a:p>
        </p:txBody>
      </p:sp>
      <p:pic>
        <p:nvPicPr>
          <p:cNvPr id="144" name="Google Shape;144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61888" y="783667"/>
            <a:ext cx="3729508" cy="3576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285750" y="150541"/>
            <a:ext cx="8572500" cy="761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2700"/>
              <a:buFont typeface="Roboto"/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Improvements in Deep Reinforcement Learning  </a:t>
            </a:r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285749" y="911588"/>
            <a:ext cx="8742000" cy="3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77500" lnSpcReduction="10000"/>
          </a:bodyPr>
          <a:lstStyle/>
          <a:p>
            <a:pPr marL="177800" lvl="0" indent="-63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ct val="100000"/>
              <a:buNone/>
            </a:pPr>
            <a:endParaRPr>
              <a:solidFill>
                <a:srgbClr val="003057"/>
              </a:solidFill>
            </a:endParaRPr>
          </a:p>
          <a:p>
            <a:pPr marL="177800" lvl="0" indent="-16684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ct val="100000"/>
              <a:buChar char="•"/>
            </a:pPr>
            <a:r>
              <a:rPr lang="fr">
                <a:solidFill>
                  <a:srgbClr val="003057"/>
                </a:solidFill>
              </a:rPr>
              <a:t>Double DQN - Decouple the value estimation and action selection process</a:t>
            </a:r>
            <a:endParaRPr/>
          </a:p>
          <a:p>
            <a:pPr marL="177800" lvl="0" indent="-63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ct val="100000"/>
              <a:buNone/>
            </a:pPr>
            <a:endParaRPr>
              <a:solidFill>
                <a:srgbClr val="003057"/>
              </a:solidFill>
            </a:endParaRPr>
          </a:p>
          <a:p>
            <a:pPr marL="177800" lvl="0" indent="-16684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ct val="100000"/>
              <a:buChar char="•"/>
            </a:pPr>
            <a:r>
              <a:rPr lang="fr">
                <a:solidFill>
                  <a:srgbClr val="003057"/>
                </a:solidFill>
              </a:rPr>
              <a:t>Dueling DQN - Split Q value into two parts V (depend on state) and A (depend on action) [</a:t>
            </a:r>
            <a:r>
              <a:rPr lang="fr"/>
              <a:t>2</a:t>
            </a:r>
            <a:r>
              <a:rPr lang="fr">
                <a:solidFill>
                  <a:srgbClr val="003057"/>
                </a:solidFill>
              </a:rPr>
              <a:t>]</a:t>
            </a:r>
            <a:endParaRPr/>
          </a:p>
          <a:p>
            <a:pPr marL="177800" lvl="0" indent="-63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ct val="100000"/>
              <a:buNone/>
            </a:pPr>
            <a:endParaRPr>
              <a:solidFill>
                <a:srgbClr val="003057"/>
              </a:solidFill>
            </a:endParaRPr>
          </a:p>
          <a:p>
            <a:pPr marL="177800" lvl="0" indent="-16684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ct val="100000"/>
              <a:buChar char="•"/>
            </a:pPr>
            <a:r>
              <a:rPr lang="fr">
                <a:solidFill>
                  <a:srgbClr val="003057"/>
                </a:solidFill>
              </a:rPr>
              <a:t>Multi-step DQN - Consider future N step when calculating the loss [</a:t>
            </a:r>
            <a:r>
              <a:rPr lang="fr"/>
              <a:t>3</a:t>
            </a:r>
            <a:r>
              <a:rPr lang="fr">
                <a:solidFill>
                  <a:srgbClr val="003057"/>
                </a:solidFill>
              </a:rPr>
              <a:t>]</a:t>
            </a:r>
            <a:endParaRPr/>
          </a:p>
          <a:p>
            <a:pPr marL="177800" lvl="0" indent="-63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ct val="100000"/>
              <a:buNone/>
            </a:pPr>
            <a:endParaRPr>
              <a:solidFill>
                <a:srgbClr val="003057"/>
              </a:solidFill>
            </a:endParaRPr>
          </a:p>
          <a:p>
            <a:pPr marL="177800" lvl="0" indent="-16684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ct val="100000"/>
              <a:buChar char="•"/>
            </a:pPr>
            <a:r>
              <a:rPr lang="fr">
                <a:solidFill>
                  <a:srgbClr val="003057"/>
                </a:solidFill>
              </a:rPr>
              <a:t>Prioritized Replay - Store past predictions and reuse them by priority for learning</a:t>
            </a:r>
            <a:endParaRPr/>
          </a:p>
          <a:p>
            <a:pPr marL="177800" lvl="0" indent="-63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ct val="100000"/>
              <a:buNone/>
            </a:pPr>
            <a:endParaRPr>
              <a:solidFill>
                <a:srgbClr val="003057"/>
              </a:solidFill>
            </a:endParaRPr>
          </a:p>
          <a:p>
            <a:pPr marL="177800" lvl="0" indent="-16684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ct val="100000"/>
              <a:buChar char="•"/>
            </a:pPr>
            <a:r>
              <a:rPr lang="fr">
                <a:solidFill>
                  <a:srgbClr val="003057"/>
                </a:solidFill>
              </a:rPr>
              <a:t>Distributional DQN - Return the distribution of Q value instead of the expected value</a:t>
            </a:r>
            <a:endParaRPr/>
          </a:p>
          <a:p>
            <a:pPr marL="177800" lvl="0" indent="-63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ct val="100000"/>
              <a:buNone/>
            </a:pPr>
            <a:endParaRPr>
              <a:solidFill>
                <a:srgbClr val="003057"/>
              </a:solidFill>
            </a:endParaRPr>
          </a:p>
          <a:p>
            <a:pPr marL="177800" lvl="0" indent="-16684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ct val="100000"/>
              <a:buChar char="•"/>
            </a:pPr>
            <a:r>
              <a:rPr lang="fr">
                <a:solidFill>
                  <a:srgbClr val="003057"/>
                </a:solidFill>
              </a:rPr>
              <a:t>Noisy Nets DQN - Add noise to Neural network for exploration instead of ε-greedy exploration [</a:t>
            </a:r>
            <a:r>
              <a:rPr lang="fr"/>
              <a:t>4</a:t>
            </a:r>
            <a:r>
              <a:rPr lang="fr">
                <a:solidFill>
                  <a:srgbClr val="003057"/>
                </a:solidFill>
              </a:rPr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0"/>
          <p:cNvPicPr preferRelativeResize="0"/>
          <p:nvPr/>
        </p:nvPicPr>
        <p:blipFill rotWithShape="1">
          <a:blip r:embed="rId3">
            <a:alphaModFix/>
          </a:blip>
          <a:srcRect b="26583"/>
          <a:stretch/>
        </p:blipFill>
        <p:spPr>
          <a:xfrm>
            <a:off x="5512130" y="2431475"/>
            <a:ext cx="4061670" cy="271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285750" y="150541"/>
            <a:ext cx="8572500" cy="761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2700"/>
              <a:buFont typeface="Roboto"/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Customized Agents</a:t>
            </a:r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1"/>
          </p:nvPr>
        </p:nvSpPr>
        <p:spPr>
          <a:xfrm>
            <a:off x="285750" y="911614"/>
            <a:ext cx="8572500" cy="316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1778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ct val="100000"/>
              <a:buNone/>
            </a:pPr>
            <a:endParaRPr/>
          </a:p>
          <a:p>
            <a:pPr marL="177800" lvl="0" indent="-17414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ct val="100000"/>
              <a:buChar char="•"/>
            </a:pPr>
            <a:r>
              <a:rPr lang="fr"/>
              <a:t>DDQN, Dueling DQN, Multi-Step DQN are chosen for Customized Agents</a:t>
            </a:r>
            <a:endParaRPr/>
          </a:p>
          <a:p>
            <a:pPr marL="177800" lvl="0" indent="-17414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ct val="100000"/>
              <a:buChar char="•"/>
            </a:pPr>
            <a:r>
              <a:rPr lang="fr"/>
              <a:t>Combine two out of these three algorithms and test them on Cartpole </a:t>
            </a:r>
            <a:endParaRPr/>
          </a:p>
          <a:p>
            <a:pPr marL="177800" lvl="0" indent="-17414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ct val="100000"/>
              <a:buChar char="•"/>
            </a:pPr>
            <a:r>
              <a:rPr lang="fr"/>
              <a:t>DDQN</a:t>
            </a:r>
            <a:endParaRPr/>
          </a:p>
          <a:p>
            <a:pPr marL="520700" lvl="1" indent="-18192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ct val="100000"/>
              <a:buChar char="•"/>
            </a:pPr>
            <a:r>
              <a:rPr lang="fr"/>
              <a:t>How it select action with Q network and predicate Q value with target network</a:t>
            </a:r>
            <a:endParaRPr/>
          </a:p>
          <a:p>
            <a:pPr marL="177800" lvl="0" indent="-17414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ct val="100000"/>
              <a:buChar char="•"/>
            </a:pPr>
            <a:r>
              <a:rPr lang="fr"/>
              <a:t>Dueling DQN</a:t>
            </a:r>
            <a:endParaRPr/>
          </a:p>
          <a:p>
            <a:pPr marL="520700" lvl="1" indent="-18192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ct val="100000"/>
              <a:buChar char="•"/>
            </a:pPr>
            <a:r>
              <a:rPr lang="fr"/>
              <a:t>How it calculate V and A with Its network structure</a:t>
            </a:r>
            <a:endParaRPr/>
          </a:p>
          <a:p>
            <a:pPr marL="177800" lvl="0" indent="-17414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ct val="100000"/>
              <a:buChar char="•"/>
            </a:pPr>
            <a:r>
              <a:rPr lang="fr"/>
              <a:t>Multi-Step DQN</a:t>
            </a:r>
            <a:endParaRPr/>
          </a:p>
          <a:p>
            <a:pPr marL="520700" lvl="1" indent="-18192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3057"/>
              </a:buClr>
              <a:buSzPct val="100000"/>
              <a:buChar char="•"/>
            </a:pPr>
            <a:r>
              <a:rPr lang="fr"/>
              <a:t>How it calculate loss based on several steps ahead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ct val="100000"/>
              <a:buNone/>
            </a:pPr>
            <a:r>
              <a:rPr lang="fr"/>
              <a:t>	</a:t>
            </a:r>
            <a:endParaRPr/>
          </a:p>
          <a:p>
            <a:pPr marL="177800" lvl="0" indent="-50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ct val="100000"/>
              <a:buNone/>
            </a:pPr>
            <a:endParaRPr>
              <a:solidFill>
                <a:srgbClr val="003057"/>
              </a:solidFill>
            </a:endParaRPr>
          </a:p>
        </p:txBody>
      </p:sp>
      <p:pic>
        <p:nvPicPr>
          <p:cNvPr id="159" name="Google Shape;15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4190" y="3578233"/>
            <a:ext cx="1964531" cy="1307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>
            <a:spLocks noGrp="1"/>
          </p:cNvSpPr>
          <p:nvPr>
            <p:ph type="title"/>
          </p:nvPr>
        </p:nvSpPr>
        <p:spPr>
          <a:xfrm>
            <a:off x="285750" y="150541"/>
            <a:ext cx="8572500" cy="761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2700"/>
              <a:buFont typeface="Roboto"/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Result</a:t>
            </a:r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1"/>
          </p:nvPr>
        </p:nvSpPr>
        <p:spPr>
          <a:xfrm>
            <a:off x="285750" y="911614"/>
            <a:ext cx="4649932" cy="316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2100"/>
              <a:buNone/>
            </a:pP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ts val="2100"/>
              <a:buChar char="•"/>
            </a:pPr>
            <a:r>
              <a:rPr lang="fr">
                <a:solidFill>
                  <a:srgbClr val="003057"/>
                </a:solidFill>
              </a:rPr>
              <a:t>Rainbow has the smoothest and most stable learning curve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ts val="2100"/>
              <a:buChar char="•"/>
            </a:pPr>
            <a:r>
              <a:rPr lang="fr">
                <a:solidFill>
                  <a:srgbClr val="003057"/>
                </a:solidFill>
              </a:rPr>
              <a:t>Multi-step DQN has the quickest rise but still has some variation after it converges.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ts val="2100"/>
              <a:buChar char="•"/>
            </a:pPr>
            <a:r>
              <a:rPr lang="fr">
                <a:solidFill>
                  <a:srgbClr val="003057"/>
                </a:solidFill>
              </a:rPr>
              <a:t>Other three algorithms didn’t converge within the given frames.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ts val="2100"/>
              <a:buNone/>
            </a:pPr>
            <a:endParaRPr>
              <a:solidFill>
                <a:srgbClr val="003057"/>
              </a:solidFill>
            </a:endParaRPr>
          </a:p>
        </p:txBody>
      </p:sp>
      <p:pic>
        <p:nvPicPr>
          <p:cNvPr id="166" name="Google Shape;16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1016" y="1062650"/>
            <a:ext cx="4024271" cy="3018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>
            <a:spLocks noGrp="1"/>
          </p:cNvSpPr>
          <p:nvPr>
            <p:ph type="title"/>
          </p:nvPr>
        </p:nvSpPr>
        <p:spPr>
          <a:xfrm>
            <a:off x="285750" y="150541"/>
            <a:ext cx="8572500" cy="761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2700"/>
              <a:buFont typeface="Roboto"/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Result</a:t>
            </a:r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>
            <a:off x="59375" y="987126"/>
            <a:ext cx="4415100" cy="3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2100"/>
              <a:buNone/>
            </a:pPr>
            <a:endParaRPr/>
          </a:p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fr" sz="1400" b="0" i="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Both agents includes Multi-step DQN has a quick learning speed</a:t>
            </a:r>
            <a:endParaRPr/>
          </a:p>
          <a:p>
            <a:pPr marL="177800" lvl="0" indent="-1778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fr" sz="1400" b="0" i="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None of customized agents is as stable as Rainbow after the convergence. 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ts val="2100"/>
              <a:buNone/>
            </a:pPr>
            <a:endParaRPr>
              <a:solidFill>
                <a:srgbClr val="003057"/>
              </a:solidFill>
            </a:endParaRPr>
          </a:p>
        </p:txBody>
      </p:sp>
      <p:pic>
        <p:nvPicPr>
          <p:cNvPr id="173" name="Google Shape;173;p32"/>
          <p:cNvPicPr preferRelativeResize="0"/>
          <p:nvPr/>
        </p:nvPicPr>
        <p:blipFill rotWithShape="1">
          <a:blip r:embed="rId3">
            <a:alphaModFix/>
          </a:blip>
          <a:srcRect r="49924"/>
          <a:stretch/>
        </p:blipFill>
        <p:spPr>
          <a:xfrm>
            <a:off x="4728903" y="785553"/>
            <a:ext cx="4181878" cy="3482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2"/>
          <p:cNvPicPr preferRelativeResize="0"/>
          <p:nvPr/>
        </p:nvPicPr>
        <p:blipFill rotWithShape="1">
          <a:blip r:embed="rId4">
            <a:alphaModFix/>
          </a:blip>
          <a:srcRect r="2036"/>
          <a:stretch/>
        </p:blipFill>
        <p:spPr>
          <a:xfrm>
            <a:off x="4474469" y="656951"/>
            <a:ext cx="4669531" cy="357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title"/>
          </p:nvPr>
        </p:nvSpPr>
        <p:spPr>
          <a:xfrm>
            <a:off x="285750" y="150541"/>
            <a:ext cx="8572500" cy="761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2700"/>
              <a:buFont typeface="Roboto"/>
              <a:buNone/>
            </a:pPr>
            <a:r>
              <a:rPr lang="fr" b="1">
                <a:latin typeface="Roboto"/>
                <a:ea typeface="Roboto"/>
                <a:cs typeface="Roboto"/>
                <a:sym typeface="Roboto"/>
              </a:rPr>
              <a:t>Result</a:t>
            </a:r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body" idx="1"/>
          </p:nvPr>
        </p:nvSpPr>
        <p:spPr>
          <a:xfrm>
            <a:off x="285750" y="911614"/>
            <a:ext cx="4415097" cy="316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2100"/>
              <a:buNone/>
            </a:pPr>
            <a:endParaRPr/>
          </a:p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fr" sz="1400" b="0" i="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Both agents includes Multi-step DQN has a quick learning speed</a:t>
            </a:r>
            <a:endParaRPr/>
          </a:p>
          <a:p>
            <a:pPr marL="177800" lvl="0" indent="-1778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fr" sz="1400" b="0" i="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None of customized agents is as stable as Rainbow after the convergence. 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ts val="2100"/>
              <a:buNone/>
            </a:pP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3057"/>
              </a:buClr>
              <a:buSzPts val="2100"/>
              <a:buNone/>
            </a:pPr>
            <a:endParaRPr>
              <a:solidFill>
                <a:srgbClr val="003057"/>
              </a:solidFill>
            </a:endParaRPr>
          </a:p>
        </p:txBody>
      </p:sp>
      <p:pic>
        <p:nvPicPr>
          <p:cNvPr id="181" name="Google Shape;181;p33"/>
          <p:cNvPicPr preferRelativeResize="0"/>
          <p:nvPr/>
        </p:nvPicPr>
        <p:blipFill rotWithShape="1">
          <a:blip r:embed="rId3">
            <a:alphaModFix/>
          </a:blip>
          <a:srcRect r="49924"/>
          <a:stretch/>
        </p:blipFill>
        <p:spPr>
          <a:xfrm>
            <a:off x="4728903" y="785553"/>
            <a:ext cx="4181878" cy="3482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533</Words>
  <Application>Microsoft Office PowerPoint</Application>
  <PresentationFormat>On-screen Show (16:9)</PresentationFormat>
  <Paragraphs>71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Roboto</vt:lpstr>
      <vt:lpstr>Arial</vt:lpstr>
      <vt:lpstr>Simple Light</vt:lpstr>
      <vt:lpstr>Custom Design</vt:lpstr>
      <vt:lpstr>1_Custom Design</vt:lpstr>
      <vt:lpstr>Combination and Benchmark of RL Models</vt:lpstr>
      <vt:lpstr>Motivation</vt:lpstr>
      <vt:lpstr>Existing Algorithms Benchmark</vt:lpstr>
      <vt:lpstr>Rainbow </vt:lpstr>
      <vt:lpstr>Improvements in Deep Reinforcement Learning  </vt:lpstr>
      <vt:lpstr>Customized Agents</vt:lpstr>
      <vt:lpstr>Result</vt:lpstr>
      <vt:lpstr>Result</vt:lpstr>
      <vt:lpstr>Result</vt:lpstr>
      <vt:lpstr>Result</vt:lpstr>
      <vt:lpstr>Conclusion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 and Benchmark of RL Models</dc:title>
  <dc:creator>cody houff</dc:creator>
  <cp:lastModifiedBy>cody houff</cp:lastModifiedBy>
  <cp:revision>2</cp:revision>
  <dcterms:modified xsi:type="dcterms:W3CDTF">2022-09-26T17:10:28Z</dcterms:modified>
</cp:coreProperties>
</file>