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regular.fntdata"/><Relationship Id="rId14" Type="http://schemas.openxmlformats.org/officeDocument/2006/relationships/slide" Target="slides/slide10.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3997" cy="5143500"/>
          </a:xfrm>
          <a:prstGeom prst="rect">
            <a:avLst/>
          </a:prstGeom>
          <a:noFill/>
          <a:ln>
            <a:noFill/>
          </a:ln>
        </p:spPr>
      </p:pic>
      <p:sp>
        <p:nvSpPr>
          <p:cNvPr id="55" name="Shape 55"/>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Team Cloud Orchestra</a:t>
            </a:r>
          </a:p>
          <a:p>
            <a:pPr lvl="0" algn="l">
              <a:spcBef>
                <a:spcPts val="0"/>
              </a:spcBef>
              <a:buNone/>
            </a:pPr>
            <a:r>
              <a:t/>
            </a:r>
            <a:endParaRPr>
              <a:latin typeface="Courier New"/>
              <a:ea typeface="Courier New"/>
              <a:cs typeface="Courier New"/>
              <a:sym typeface="Courier New"/>
            </a:endParaRPr>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Courier New"/>
                <a:ea typeface="Courier New"/>
                <a:cs typeface="Courier New"/>
                <a:sym typeface="Courier New"/>
              </a:rPr>
              <a:t>Intel Cloud Orchestration Networking</a:t>
            </a:r>
          </a:p>
          <a:p>
            <a:pPr lvl="0">
              <a:spcBef>
                <a:spcPts val="0"/>
              </a:spcBef>
              <a:buNone/>
            </a:pPr>
            <a:r>
              <a:rPr lang="en" sz="1400">
                <a:solidFill>
                  <a:srgbClr val="000000"/>
                </a:solidFill>
                <a:latin typeface="Courier New"/>
                <a:ea typeface="Courier New"/>
                <a:cs typeface="Courier New"/>
                <a:sym typeface="Courier New"/>
              </a:rPr>
              <a:t> Team 51</a:t>
            </a:r>
          </a:p>
          <a:p>
            <a:pPr lvl="0">
              <a:spcBef>
                <a:spcPts val="0"/>
              </a:spcBef>
              <a:buNone/>
            </a:pPr>
            <a:r>
              <a:rPr lang="en" sz="1400">
                <a:solidFill>
                  <a:srgbClr val="000000"/>
                </a:solidFill>
                <a:latin typeface="Courier New"/>
                <a:ea typeface="Courier New"/>
                <a:cs typeface="Courier New"/>
                <a:sym typeface="Courier New"/>
              </a:rPr>
              <a:t>Cody Malick, Garrett Smith, Matthew Johnson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
              <a:t>Fin</a:t>
            </a:r>
          </a:p>
        </p:txBody>
      </p:sp>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Table of Contents</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Helvetica Neue"/>
              <a:buAutoNum type="arabicPeriod"/>
            </a:pPr>
            <a:r>
              <a:rPr lang="en">
                <a:latin typeface="Helvetica Neue"/>
                <a:ea typeface="Helvetica Neue"/>
                <a:cs typeface="Helvetica Neue"/>
                <a:sym typeface="Helvetica Neue"/>
              </a:rPr>
              <a:t>What is Ciao?</a:t>
            </a:r>
          </a:p>
          <a:p>
            <a:pPr indent="-228600" lvl="0" marL="457200" rtl="0">
              <a:spcBef>
                <a:spcPts val="0"/>
              </a:spcBef>
              <a:buFont typeface="Helvetica Neue"/>
              <a:buAutoNum type="arabicPeriod"/>
            </a:pPr>
            <a:r>
              <a:rPr lang="en">
                <a:latin typeface="Helvetica Neue"/>
                <a:ea typeface="Helvetica Neue"/>
                <a:cs typeface="Helvetica Neue"/>
                <a:sym typeface="Helvetica Neue"/>
              </a:rPr>
              <a:t>What is the Problem?</a:t>
            </a:r>
          </a:p>
          <a:p>
            <a:pPr indent="-228600" lvl="0" marL="457200" rtl="0">
              <a:spcBef>
                <a:spcPts val="0"/>
              </a:spcBef>
              <a:buFont typeface="Helvetica Neue"/>
              <a:buAutoNum type="arabicPeriod"/>
            </a:pPr>
            <a:r>
              <a:rPr lang="en">
                <a:latin typeface="Helvetica Neue"/>
                <a:ea typeface="Helvetica Neue"/>
                <a:cs typeface="Helvetica Neue"/>
                <a:sym typeface="Helvetica Neue"/>
              </a:rPr>
              <a:t>Is there a solution?</a:t>
            </a:r>
          </a:p>
          <a:p>
            <a:pPr indent="-228600" lvl="0" marL="457200" rtl="0">
              <a:spcBef>
                <a:spcPts val="0"/>
              </a:spcBef>
              <a:buFont typeface="Helvetica Neue"/>
              <a:buAutoNum type="arabicPeriod"/>
            </a:pPr>
            <a:r>
              <a:rPr lang="en">
                <a:latin typeface="Helvetica Neue"/>
                <a:ea typeface="Helvetica Neue"/>
                <a:cs typeface="Helvetica Neue"/>
                <a:sym typeface="Helvetica Neue"/>
              </a:rPr>
              <a:t>Project Goals</a:t>
            </a:r>
          </a:p>
          <a:p>
            <a:pPr indent="-228600" lvl="0" marL="457200" rtl="0">
              <a:spcBef>
                <a:spcPts val="0"/>
              </a:spcBef>
              <a:buFont typeface="Helvetica Neue"/>
              <a:buAutoNum type="arabicPeriod"/>
            </a:pPr>
            <a:r>
              <a:rPr lang="en">
                <a:latin typeface="Helvetica Neue"/>
                <a:ea typeface="Helvetica Neue"/>
                <a:cs typeface="Helvetica Neue"/>
                <a:sym typeface="Helvetica Neue"/>
              </a:rPr>
              <a:t>Overview of Current Progress</a:t>
            </a:r>
          </a:p>
          <a:p>
            <a:pPr indent="-228600" lvl="0" marL="457200" rtl="0">
              <a:spcBef>
                <a:spcPts val="0"/>
              </a:spcBef>
              <a:buFont typeface="Helvetica Neue"/>
              <a:buAutoNum type="arabicPeriod"/>
            </a:pPr>
            <a:r>
              <a:rPr lang="en">
                <a:latin typeface="Helvetica Neue"/>
                <a:ea typeface="Helvetica Neue"/>
                <a:cs typeface="Helvetica Neue"/>
                <a:sym typeface="Helvetica Neue"/>
              </a:rPr>
              <a:t>Major Issues</a:t>
            </a:r>
          </a:p>
          <a:p>
            <a:pPr indent="-228600" lvl="0" marL="457200" rtl="0">
              <a:spcBef>
                <a:spcPts val="0"/>
              </a:spcBef>
              <a:buFont typeface="Helvetica Neue"/>
              <a:buAutoNum type="arabicPeriod"/>
            </a:pPr>
            <a:r>
              <a:rPr lang="en">
                <a:latin typeface="Helvetica Neue"/>
                <a:ea typeface="Helvetica Neue"/>
                <a:cs typeface="Helvetica Neue"/>
                <a:sym typeface="Helvetica Neue"/>
              </a:rPr>
              <a:t>Code Review</a:t>
            </a:r>
          </a:p>
        </p:txBody>
      </p:sp>
      <p:sp>
        <p:nvSpPr>
          <p:cNvPr id="63" name="Shape 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Ciao?</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Ciao (Cloud Integrated Advanced Orchestrator) is a cloud orchestration system developed by Intel. A cloud orchestration system manages the allocation and use of resources in a cloud environment, such as compute cycles, networks, and storage. Ciao provides an easy to deploy, secure, scalable system which handles virtual machines (VMs), containers, and bare metals apps as generic workloads.</a:t>
            </a:r>
          </a:p>
        </p:txBody>
      </p:sp>
      <p:sp>
        <p:nvSpPr>
          <p:cNvPr id="70" name="Shape 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the Problem</a:t>
            </a:r>
            <a:r>
              <a:rPr lang="en"/>
              <a:t>?</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Ciao uses standard Linux networking tools and network objects managed by the Linux kernel to create and manage software defined networks for VMs . The current implementation is not compatible with new areas of innovation in networking technologies.</a:t>
            </a:r>
          </a:p>
        </p:txBody>
      </p:sp>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Is there a solution?</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Our proposed solution is to explore implementing network creation and management in Ciao using Open vSwitch (OVS). OVS is a software implementation of a multilayer network switch that supports many standard network interfaces and protocols, with Virtual Extensible LAN (VxLAN) and Network Virtualization using Generic Routing Encapsulation (NVGRE) being the technologies of primary interest. With these technologies, OVS is used to dynamically create bridges and tunnel endpoints between nodes in the cluster being managed by Ciao.</a:t>
            </a:r>
          </a:p>
          <a:p>
            <a:pPr lvl="0" rtl="0">
              <a:spcBef>
                <a:spcPts val="0"/>
              </a:spcBef>
              <a:buNone/>
            </a:pPr>
            <a:r>
              <a:t/>
            </a:r>
            <a:endParaRPr/>
          </a:p>
        </p:txBody>
      </p:sp>
      <p:sp>
        <p:nvSpPr>
          <p:cNvPr id="84" name="Shape 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Goals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Our goals to explore the integration of Open vSwitch into Ciao were the following</a:t>
            </a:r>
          </a:p>
          <a:p>
            <a:pPr indent="-228600" lvl="0" marL="457200" rtl="0">
              <a:spcBef>
                <a:spcPts val="0"/>
              </a:spcBef>
              <a:buChar char="●"/>
            </a:pPr>
            <a:r>
              <a:rPr lang="en"/>
              <a:t>Switch Ciao Linux bridge implementation to OVS bridge implementation</a:t>
            </a:r>
          </a:p>
          <a:p>
            <a:pPr indent="-228600" lvl="0" marL="457200" rtl="0">
              <a:spcBef>
                <a:spcPts val="0"/>
              </a:spcBef>
              <a:buChar char="●"/>
            </a:pPr>
            <a:r>
              <a:rPr lang="en"/>
              <a:t>Switch Ciao Linux GRE tunnel creation to OVS GRE tunnel creation</a:t>
            </a:r>
          </a:p>
          <a:p>
            <a:pPr indent="-228600" lvl="0" marL="457200" rtl="0">
              <a:spcBef>
                <a:spcPts val="0"/>
              </a:spcBef>
              <a:buChar char="●"/>
            </a:pPr>
            <a:r>
              <a:rPr lang="en"/>
              <a:t>Analyse varied competing routing encapsulation </a:t>
            </a:r>
            <a:r>
              <a:rPr lang="en"/>
              <a:t>technologies</a:t>
            </a:r>
            <a:r>
              <a:rPr lang="en"/>
              <a:t> to determine which protocol provides the best performance for Ciao</a:t>
            </a:r>
          </a:p>
          <a:p>
            <a:pPr indent="-228600" lvl="0" marL="457200">
              <a:spcBef>
                <a:spcPts val="0"/>
              </a:spcBef>
              <a:buChar char="●"/>
            </a:pPr>
            <a:r>
              <a:rPr lang="en"/>
              <a:t>Start using chosen protocol</a:t>
            </a:r>
          </a:p>
        </p:txBody>
      </p:sp>
      <p:sp>
        <p:nvSpPr>
          <p:cNvPr id="91" name="Shape 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Overview of Current Progress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are able to create a network using Open vSwitch in Ciao. First, bridges are created on the CNCI (controller node) and compute node, then they are connected with OVS GRE tunnel endpoints.</a:t>
            </a:r>
          </a:p>
          <a:p>
            <a:pPr lvl="0">
              <a:spcBef>
                <a:spcPts val="0"/>
              </a:spcBef>
              <a:buNone/>
            </a:pPr>
            <a:r>
              <a:rPr lang="en"/>
              <a:t>We can currently create an instance in ciao-down, the Ciao testing VM. The compute node these instances sit on are pingable, but ssh connections are refused.</a:t>
            </a:r>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Major Issue</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We are currently able to ping created compute nodes, but are unable to ssh into them. </a:t>
            </a:r>
            <a:r>
              <a:rPr lang="en"/>
              <a:t>This could be an issue with MTU (maximum transmission unit) size disparities between ciao-launcher and the CNCI and compute-node.</a:t>
            </a:r>
          </a:p>
          <a:p>
            <a:pPr lvl="0" rtl="0">
              <a:spcBef>
                <a:spcPts val="0"/>
              </a:spcBef>
              <a:buClr>
                <a:schemeClr val="dk1"/>
              </a:buClr>
              <a:buSzPct val="61111"/>
              <a:buFont typeface="Arial"/>
              <a:buNone/>
            </a:pPr>
            <a:r>
              <a:rPr lang="en"/>
              <a:t>Manually reducing the MTU size within ciao-down has not yielded better results.</a:t>
            </a:r>
          </a:p>
          <a:p>
            <a:pPr lvl="0">
              <a:spcBef>
                <a:spcPts val="0"/>
              </a:spcBef>
              <a:buClr>
                <a:schemeClr val="dk1"/>
              </a:buClr>
              <a:buSzPct val="61111"/>
              <a:buFont typeface="Arial"/>
              <a:buNone/>
            </a:pPr>
            <a:r>
              <a:rPr lang="en"/>
              <a:t>Our code is currently under review by a networking expert at Intel to see if any Open vSwitch configuration errors are present.</a:t>
            </a:r>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Code Review</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Enjoy!</a:t>
            </a:r>
          </a:p>
        </p:txBody>
      </p:sp>
      <p:sp>
        <p:nvSpPr>
          <p:cNvPr id="112" name="Shape 1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