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dvent Pro SemiBold"/>
      <p:regular r:id="rId17"/>
      <p:bold r:id="rId18"/>
    </p:embeddedFont>
    <p:embeddedFont>
      <p:font typeface="Fira Sans Extra Condensed Medium"/>
      <p:regular r:id="rId19"/>
      <p:bold r:id="rId20"/>
      <p:italic r:id="rId21"/>
      <p:boldItalic r:id="rId22"/>
    </p:embeddedFont>
    <p:embeddedFont>
      <p:font typeface="Fira Sans Condensed Medium"/>
      <p:regular r:id="rId23"/>
      <p:bold r:id="rId24"/>
      <p:italic r:id="rId25"/>
      <p:boldItalic r:id="rId26"/>
    </p:embeddedFont>
    <p:embeddedFont>
      <p:font typeface="Maven Pro"/>
      <p:regular r:id="rId27"/>
      <p:bold r:id="rId28"/>
    </p:embeddedFont>
    <p:embeddedFont>
      <p:font typeface="Share Tech"/>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FiraSansCondensedMedium-bold.fntdata"/><Relationship Id="rId23" Type="http://schemas.openxmlformats.org/officeDocument/2006/relationships/font" Target="fonts/FiraSans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boldItalic.fntdata"/><Relationship Id="rId25" Type="http://schemas.openxmlformats.org/officeDocument/2006/relationships/font" Target="fonts/FiraSansCondensedMedium-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hareTech-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dventProSemiBold-regular.fntdata"/><Relationship Id="rId16" Type="http://schemas.openxmlformats.org/officeDocument/2006/relationships/slide" Target="slides/slide12.xml"/><Relationship Id="rId19" Type="http://schemas.openxmlformats.org/officeDocument/2006/relationships/font" Target="fonts/FiraSansExtraCondensedMedium-regular.fntdata"/><Relationship Id="rId18" Type="http://schemas.openxmlformats.org/officeDocument/2006/relationships/font" Target="fonts/AdventPr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d65bae40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d65bae40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d65bae4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d65bae4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d65bae40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d65bae40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d65bae40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d65bae40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drive.google.com/file/d/1qzfD1Tn5qJZRlZgj9sa9YRJB9aQMJoHf/view"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plit.com/@codycodingcodes/CSCI-212-FINAL-EXAM#final/final.c" TargetMode="External"/><Relationship Id="rId4" Type="http://schemas.openxmlformats.org/officeDocument/2006/relationships/image" Target="../media/image10.png"/><Relationship Id="rId5" Type="http://schemas.openxmlformats.org/officeDocument/2006/relationships/hyperlink" Target="https://replit.com/@codycodingcodes/CSCI-212-FINAL-EXAM#final/final.c" TargetMode="External"/><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google.com/file/d/1H0y_HN66uJ8lK_Ct4Nhhn4zG882sqtHcxHI9CYjh4qc/view" TargetMode="External"/><Relationship Id="rId4" Type="http://schemas.openxmlformats.org/officeDocument/2006/relationships/image" Target="../media/image1.png"/><Relationship Id="rId5" Type="http://schemas.openxmlformats.org/officeDocument/2006/relationships/hyperlink" Target="https://drive.google.com/file/d/14aXl4ql4Z0gRvCu2yEURz3hJ_DiLgbJa/view?usp=sharing" TargetMode="External"/><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drive.google.com/file/d/1zaUEQaKh8HuyvzHgGiYlUUnSZf5m6od4/view"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jJOYM7LmCkD39QmpfdzQgq9mQxOJMu9J/view"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drive.google.com/file/d/10ZlmctTAyeSl94Aw30t7IM6p5EOR0_KJ/view"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544900" y="2401488"/>
            <a:ext cx="4054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GROUP #3</a:t>
            </a:r>
            <a:endParaRPr/>
          </a:p>
          <a:p>
            <a:pPr indent="0" lvl="0" marL="0" rtl="0" algn="ctr">
              <a:spcBef>
                <a:spcPts val="0"/>
              </a:spcBef>
              <a:spcAft>
                <a:spcPts val="0"/>
              </a:spcAft>
              <a:buNone/>
            </a:pPr>
            <a:r>
              <a:rPr lang="en"/>
              <a:t>Adam Amer, Timothy Liu, </a:t>
            </a:r>
            <a:endParaRPr/>
          </a:p>
          <a:p>
            <a:pPr indent="0" lvl="0" marL="0" rtl="0" algn="ctr">
              <a:spcBef>
                <a:spcPts val="0"/>
              </a:spcBef>
              <a:spcAft>
                <a:spcPts val="0"/>
              </a:spcAft>
              <a:buNone/>
            </a:pPr>
            <a:r>
              <a:rPr lang="en"/>
              <a:t>Cody McKinney, and Nathan White</a:t>
            </a:r>
            <a:endParaRPr/>
          </a:p>
        </p:txBody>
      </p:sp>
      <p:sp>
        <p:nvSpPr>
          <p:cNvPr id="431" name="Google Shape;431;p23"/>
          <p:cNvSpPr txBox="1"/>
          <p:nvPr>
            <p:ph type="ctrTitle"/>
          </p:nvPr>
        </p:nvSpPr>
        <p:spPr>
          <a:xfrm>
            <a:off x="1561650" y="5774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CSCI 212</a:t>
            </a:r>
            <a:endParaRPr/>
          </a:p>
          <a:p>
            <a:pPr indent="0" lvl="0" marL="0" rtl="0" algn="ctr">
              <a:spcBef>
                <a:spcPts val="0"/>
              </a:spcBef>
              <a:spcAft>
                <a:spcPts val="0"/>
              </a:spcAft>
              <a:buNone/>
            </a:pPr>
            <a:r>
              <a:rPr lang="en"/>
              <a:t>FINAL EXAM</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Following a Controlled Robot</a:t>
            </a:r>
            <a:endParaRPr/>
          </a:p>
        </p:txBody>
      </p:sp>
      <p:pic>
        <p:nvPicPr>
          <p:cNvPr id="578" name="Google Shape;578;p32" title="IMG_0765.mov">
            <a:hlinkClick r:id="rId3"/>
          </p:cNvPr>
          <p:cNvPicPr preferRelativeResize="0"/>
          <p:nvPr/>
        </p:nvPicPr>
        <p:blipFill>
          <a:blip r:embed="rId4">
            <a:alphaModFix/>
          </a:blip>
          <a:stretch>
            <a:fillRect/>
          </a:stretch>
        </p:blipFill>
        <p:spPr>
          <a:xfrm>
            <a:off x="1150463" y="1141875"/>
            <a:ext cx="6843066" cy="3849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3"/>
          <p:cNvSpPr txBox="1"/>
          <p:nvPr>
            <p:ph type="ctrTitle"/>
          </p:nvPr>
        </p:nvSpPr>
        <p:spPr>
          <a:xfrm>
            <a:off x="978573" y="1742775"/>
            <a:ext cx="30744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3"/>
                </a:solidFill>
              </a:rPr>
              <a:t>Source Code</a:t>
            </a:r>
            <a:endParaRPr>
              <a:solidFill>
                <a:schemeClr val="accent3"/>
              </a:solidFill>
            </a:endParaRPr>
          </a:p>
        </p:txBody>
      </p:sp>
      <p:sp>
        <p:nvSpPr>
          <p:cNvPr id="584" name="Google Shape;584;p33"/>
          <p:cNvSpPr/>
          <p:nvPr/>
        </p:nvSpPr>
        <p:spPr>
          <a:xfrm>
            <a:off x="7999876" y="48596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5" name="Google Shape;585;p33"/>
          <p:cNvSpPr/>
          <p:nvPr/>
        </p:nvSpPr>
        <p:spPr>
          <a:xfrm>
            <a:off x="-1285150" y="48596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33">
            <a:hlinkClick r:id="rId3"/>
          </p:cNvPr>
          <p:cNvPicPr preferRelativeResize="0"/>
          <p:nvPr/>
        </p:nvPicPr>
        <p:blipFill>
          <a:blip r:embed="rId4">
            <a:alphaModFix/>
          </a:blip>
          <a:stretch>
            <a:fillRect/>
          </a:stretch>
        </p:blipFill>
        <p:spPr>
          <a:xfrm>
            <a:off x="1579038" y="2971247"/>
            <a:ext cx="1513512" cy="1589525"/>
          </a:xfrm>
          <a:prstGeom prst="rect">
            <a:avLst/>
          </a:prstGeom>
          <a:noFill/>
          <a:ln>
            <a:noFill/>
          </a:ln>
        </p:spPr>
      </p:pic>
      <p:pic>
        <p:nvPicPr>
          <p:cNvPr id="587" name="Google Shape;587;p33">
            <a:hlinkClick r:id="rId5"/>
          </p:cNvPr>
          <p:cNvPicPr preferRelativeResize="0"/>
          <p:nvPr/>
        </p:nvPicPr>
        <p:blipFill>
          <a:blip r:embed="rId6">
            <a:alphaModFix/>
          </a:blip>
          <a:stretch>
            <a:fillRect/>
          </a:stretch>
        </p:blipFill>
        <p:spPr>
          <a:xfrm>
            <a:off x="4242325" y="48446"/>
            <a:ext cx="3771850" cy="504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4"/>
          <p:cNvSpPr txBox="1"/>
          <p:nvPr>
            <p:ph type="title"/>
          </p:nvPr>
        </p:nvSpPr>
        <p:spPr>
          <a:xfrm>
            <a:off x="2037000" y="19292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 </a:t>
            </a:r>
            <a:r>
              <a:rPr lang="en" sz="6000">
                <a:solidFill>
                  <a:schemeClr val="accent3"/>
                </a:solidFill>
              </a:rPr>
              <a:t>PROFESSOR</a:t>
            </a:r>
            <a:br>
              <a:rPr lang="en" sz="6000">
                <a:solidFill>
                  <a:schemeClr val="accent3"/>
                </a:solidFill>
              </a:rPr>
            </a:br>
            <a:r>
              <a:rPr lang="en" sz="6000">
                <a:solidFill>
                  <a:schemeClr val="accent3"/>
                </a:solidFill>
              </a:rPr>
              <a:t>&amp;</a:t>
            </a:r>
            <a:br>
              <a:rPr lang="en" sz="6000">
                <a:solidFill>
                  <a:schemeClr val="accent3"/>
                </a:solidFill>
              </a:rPr>
            </a:br>
            <a:r>
              <a:rPr lang="en" sz="6000">
                <a:solidFill>
                  <a:schemeClr val="accent3"/>
                </a:solidFill>
              </a:rPr>
              <a:t>CLASS</a:t>
            </a:r>
            <a:endParaRPr sz="49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TABLE OF CONTENTS</a:t>
            </a:r>
            <a:endParaRPr>
              <a:solidFill>
                <a:schemeClr val="accent3"/>
              </a:solidFill>
            </a:endParaRPr>
          </a:p>
        </p:txBody>
      </p:sp>
      <p:sp>
        <p:nvSpPr>
          <p:cNvPr id="462" name="Google Shape;462;p24"/>
          <p:cNvSpPr/>
          <p:nvPr/>
        </p:nvSpPr>
        <p:spPr>
          <a:xfrm>
            <a:off x="7677725" y="1736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txBox="1"/>
          <p:nvPr/>
        </p:nvSpPr>
        <p:spPr>
          <a:xfrm>
            <a:off x="927150" y="1232700"/>
            <a:ext cx="7203900" cy="2678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INTRODUCTION</a:t>
            </a:r>
            <a:endParaRPr sz="1800">
              <a:solidFill>
                <a:schemeClr val="lt1"/>
              </a:solidFill>
              <a:latin typeface="Maven Pro"/>
              <a:ea typeface="Maven Pro"/>
              <a:cs typeface="Maven Pro"/>
              <a:sym typeface="Maven Pro"/>
            </a:endParaRPr>
          </a:p>
          <a:p>
            <a:pPr indent="-342900" lvl="0" marL="457200" rtl="0" algn="l">
              <a:lnSpc>
                <a:spcPct val="2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OUR GOAL</a:t>
            </a:r>
            <a:endParaRPr sz="1800">
              <a:solidFill>
                <a:schemeClr val="lt1"/>
              </a:solidFill>
              <a:latin typeface="Maven Pro"/>
              <a:ea typeface="Maven Pro"/>
              <a:cs typeface="Maven Pro"/>
              <a:sym typeface="Maven Pro"/>
            </a:endParaRPr>
          </a:p>
          <a:p>
            <a:pPr indent="-342900" lvl="0" marL="457200" rtl="0" algn="l">
              <a:lnSpc>
                <a:spcPct val="2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ICD and ADD</a:t>
            </a:r>
            <a:endParaRPr sz="1800">
              <a:solidFill>
                <a:schemeClr val="lt1"/>
              </a:solidFill>
              <a:latin typeface="Maven Pro"/>
              <a:ea typeface="Maven Pro"/>
              <a:cs typeface="Maven Pro"/>
              <a:sym typeface="Maven Pro"/>
            </a:endParaRPr>
          </a:p>
          <a:p>
            <a:pPr indent="-342900" lvl="0" marL="457200" rtl="0" algn="l">
              <a:lnSpc>
                <a:spcPct val="2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RESULTS and DATA</a:t>
            </a:r>
            <a:endParaRPr sz="1800">
              <a:solidFill>
                <a:schemeClr val="lt1"/>
              </a:solidFill>
              <a:latin typeface="Maven Pro"/>
              <a:ea typeface="Maven Pro"/>
              <a:cs typeface="Maven Pro"/>
              <a:sym typeface="Maven Pro"/>
            </a:endParaRPr>
          </a:p>
          <a:p>
            <a:pPr indent="-342900" lvl="0" marL="457200" rtl="0" algn="l">
              <a:lnSpc>
                <a:spcPct val="200000"/>
              </a:lnSpc>
              <a:spcBef>
                <a:spcPts val="0"/>
              </a:spcBef>
              <a:spcAft>
                <a:spcPts val="0"/>
              </a:spcAft>
              <a:buClr>
                <a:schemeClr val="lt1"/>
              </a:buClr>
              <a:buSzPts val="1800"/>
              <a:buFont typeface="Maven Pro"/>
              <a:buAutoNum type="arabicPeriod"/>
            </a:pPr>
            <a:r>
              <a:rPr lang="en" sz="1800">
                <a:solidFill>
                  <a:schemeClr val="lt1"/>
                </a:solidFill>
                <a:latin typeface="Maven Pro"/>
                <a:ea typeface="Maven Pro"/>
                <a:cs typeface="Maven Pro"/>
                <a:sym typeface="Maven Pro"/>
              </a:rPr>
              <a:t>SOURCE CODE</a:t>
            </a:r>
            <a:endParaRPr sz="1800">
              <a:solidFill>
                <a:schemeClr val="lt1"/>
              </a:solidFill>
              <a:latin typeface="Maven Pro"/>
              <a:ea typeface="Maven Pro"/>
              <a:cs typeface="Maven Pro"/>
              <a:sym typeface="Maven Pro"/>
            </a:endParaRPr>
          </a:p>
        </p:txBody>
      </p:sp>
      <p:pic>
        <p:nvPicPr>
          <p:cNvPr id="464" name="Google Shape;464;p24"/>
          <p:cNvPicPr preferRelativeResize="0"/>
          <p:nvPr/>
        </p:nvPicPr>
        <p:blipFill>
          <a:blip r:embed="rId3">
            <a:alphaModFix/>
          </a:blip>
          <a:stretch>
            <a:fillRect/>
          </a:stretch>
        </p:blipFill>
        <p:spPr>
          <a:xfrm>
            <a:off x="4685125" y="698500"/>
            <a:ext cx="3022650" cy="395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ph idx="1" type="body"/>
          </p:nvPr>
        </p:nvSpPr>
        <p:spPr>
          <a:xfrm>
            <a:off x="2980150" y="1057250"/>
            <a:ext cx="54840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470" name="Google Shape;470;p25"/>
          <p:cNvSpPr txBox="1"/>
          <p:nvPr>
            <p:ph type="ctrTitle"/>
          </p:nvPr>
        </p:nvSpPr>
        <p:spPr>
          <a:xfrm>
            <a:off x="390725" y="168850"/>
            <a:ext cx="491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Introduction and contributions</a:t>
            </a:r>
            <a:endParaRPr>
              <a:solidFill>
                <a:schemeClr val="accent3"/>
              </a:solidFill>
            </a:endParaRPr>
          </a:p>
        </p:txBody>
      </p:sp>
      <p:pic>
        <p:nvPicPr>
          <p:cNvPr id="471" name="Google Shape;471;p25"/>
          <p:cNvPicPr preferRelativeResize="0"/>
          <p:nvPr/>
        </p:nvPicPr>
        <p:blipFill>
          <a:blip r:embed="rId3">
            <a:alphaModFix/>
          </a:blip>
          <a:stretch>
            <a:fillRect/>
          </a:stretch>
        </p:blipFill>
        <p:spPr>
          <a:xfrm>
            <a:off x="618825" y="4050850"/>
            <a:ext cx="2234024" cy="758725"/>
          </a:xfrm>
          <a:prstGeom prst="rect">
            <a:avLst/>
          </a:prstGeom>
          <a:noFill/>
          <a:ln>
            <a:noFill/>
          </a:ln>
        </p:spPr>
      </p:pic>
      <p:sp>
        <p:nvSpPr>
          <p:cNvPr id="472" name="Google Shape;472;p25"/>
          <p:cNvSpPr txBox="1"/>
          <p:nvPr/>
        </p:nvSpPr>
        <p:spPr>
          <a:xfrm>
            <a:off x="3109900" y="3898450"/>
            <a:ext cx="5224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Implemented the measure distance method and created a multithreading process to handle and receive input at the same time from the user. Responsible for design and structure of all methods for our final code.</a:t>
            </a:r>
            <a:endParaRPr>
              <a:solidFill>
                <a:schemeClr val="lt1"/>
              </a:solidFill>
              <a:latin typeface="Maven Pro"/>
              <a:ea typeface="Maven Pro"/>
              <a:cs typeface="Maven Pro"/>
              <a:sym typeface="Maven Pro"/>
            </a:endParaRPr>
          </a:p>
        </p:txBody>
      </p:sp>
      <p:pic>
        <p:nvPicPr>
          <p:cNvPr id="473" name="Google Shape;473;p25"/>
          <p:cNvPicPr preferRelativeResize="0"/>
          <p:nvPr/>
        </p:nvPicPr>
        <p:blipFill rotWithShape="1">
          <a:blip r:embed="rId4">
            <a:alphaModFix/>
          </a:blip>
          <a:srcRect b="0" l="0" r="0" t="5042"/>
          <a:stretch/>
        </p:blipFill>
        <p:spPr>
          <a:xfrm>
            <a:off x="870775" y="2974925"/>
            <a:ext cx="1847850" cy="832125"/>
          </a:xfrm>
          <a:prstGeom prst="rect">
            <a:avLst/>
          </a:prstGeom>
          <a:noFill/>
          <a:ln>
            <a:noFill/>
          </a:ln>
        </p:spPr>
      </p:pic>
      <p:sp>
        <p:nvSpPr>
          <p:cNvPr id="474" name="Google Shape;474;p25"/>
          <p:cNvSpPr txBox="1"/>
          <p:nvPr/>
        </p:nvSpPr>
        <p:spPr>
          <a:xfrm>
            <a:off x="3118600" y="2918100"/>
            <a:ext cx="5207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Drafted the original code for obstacle avoid and follow and wrote the </a:t>
            </a:r>
            <a:r>
              <a:rPr lang="en">
                <a:solidFill>
                  <a:schemeClr val="lt1"/>
                </a:solidFill>
                <a:latin typeface="Maven Pro"/>
                <a:ea typeface="Maven Pro"/>
                <a:cs typeface="Maven Pro"/>
                <a:sym typeface="Maven Pro"/>
              </a:rPr>
              <a:t>increase and decrease speed methods in assembly. Wrote the ICD and ADD for the final report. </a:t>
            </a:r>
            <a:endParaRPr>
              <a:solidFill>
                <a:schemeClr val="lt1"/>
              </a:solidFill>
              <a:latin typeface="Maven Pro"/>
              <a:ea typeface="Maven Pro"/>
              <a:cs typeface="Maven Pro"/>
              <a:sym typeface="Maven Pro"/>
            </a:endParaRPr>
          </a:p>
        </p:txBody>
      </p:sp>
      <p:pic>
        <p:nvPicPr>
          <p:cNvPr id="475" name="Google Shape;475;p25"/>
          <p:cNvPicPr preferRelativeResize="0"/>
          <p:nvPr/>
        </p:nvPicPr>
        <p:blipFill rotWithShape="1">
          <a:blip r:embed="rId5">
            <a:alphaModFix/>
          </a:blip>
          <a:srcRect b="0" l="0" r="0" t="4012"/>
          <a:stretch/>
        </p:blipFill>
        <p:spPr>
          <a:xfrm>
            <a:off x="457200" y="1022825"/>
            <a:ext cx="2675350" cy="798775"/>
          </a:xfrm>
          <a:prstGeom prst="rect">
            <a:avLst/>
          </a:prstGeom>
          <a:noFill/>
          <a:ln>
            <a:noFill/>
          </a:ln>
        </p:spPr>
      </p:pic>
      <p:sp>
        <p:nvSpPr>
          <p:cNvPr id="476" name="Google Shape;476;p25"/>
          <p:cNvSpPr txBox="1"/>
          <p:nvPr/>
        </p:nvSpPr>
        <p:spPr>
          <a:xfrm>
            <a:off x="3156750" y="1022825"/>
            <a:ext cx="5224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Documentation and testing. Helped with code and logic for the leader bot. Mostly focused on Lab 6 material and understanding the svm model.</a:t>
            </a:r>
            <a:endParaRPr>
              <a:solidFill>
                <a:schemeClr val="lt1"/>
              </a:solidFill>
              <a:latin typeface="Maven Pro"/>
              <a:ea typeface="Maven Pro"/>
              <a:cs typeface="Maven Pro"/>
              <a:sym typeface="Maven Pro"/>
            </a:endParaRPr>
          </a:p>
        </p:txBody>
      </p:sp>
      <p:sp>
        <p:nvSpPr>
          <p:cNvPr id="477" name="Google Shape;477;p25"/>
          <p:cNvSpPr txBox="1"/>
          <p:nvPr/>
        </p:nvSpPr>
        <p:spPr>
          <a:xfrm>
            <a:off x="1643850" y="1452300"/>
            <a:ext cx="13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Adam Amer</a:t>
            </a:r>
            <a:endParaRPr sz="1200">
              <a:solidFill>
                <a:schemeClr val="lt1"/>
              </a:solidFill>
              <a:latin typeface="Maven Pro"/>
              <a:ea typeface="Maven Pro"/>
              <a:cs typeface="Maven Pro"/>
              <a:sym typeface="Maven Pro"/>
            </a:endParaRPr>
          </a:p>
        </p:txBody>
      </p:sp>
      <p:sp>
        <p:nvSpPr>
          <p:cNvPr id="478" name="Google Shape;478;p25"/>
          <p:cNvSpPr txBox="1"/>
          <p:nvPr/>
        </p:nvSpPr>
        <p:spPr>
          <a:xfrm>
            <a:off x="1037525" y="559250"/>
            <a:ext cx="329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As well as discord contact information.</a:t>
            </a:r>
            <a:endParaRPr sz="1200">
              <a:solidFill>
                <a:schemeClr val="lt1"/>
              </a:solidFill>
              <a:latin typeface="Maven Pro"/>
              <a:ea typeface="Maven Pro"/>
              <a:cs typeface="Maven Pro"/>
              <a:sym typeface="Maven Pro"/>
            </a:endParaRPr>
          </a:p>
        </p:txBody>
      </p:sp>
      <p:sp>
        <p:nvSpPr>
          <p:cNvPr id="479" name="Google Shape;479;p25"/>
          <p:cNvSpPr txBox="1"/>
          <p:nvPr/>
        </p:nvSpPr>
        <p:spPr>
          <a:xfrm>
            <a:off x="1785450" y="3380100"/>
            <a:ext cx="98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McKinney</a:t>
            </a:r>
            <a:endParaRPr sz="1200">
              <a:solidFill>
                <a:schemeClr val="lt1"/>
              </a:solidFill>
              <a:latin typeface="Maven Pro"/>
              <a:ea typeface="Maven Pro"/>
              <a:cs typeface="Maven Pro"/>
              <a:sym typeface="Maven Pro"/>
            </a:endParaRPr>
          </a:p>
        </p:txBody>
      </p:sp>
      <p:pic>
        <p:nvPicPr>
          <p:cNvPr id="480" name="Google Shape;480;p25"/>
          <p:cNvPicPr preferRelativeResize="0"/>
          <p:nvPr/>
        </p:nvPicPr>
        <p:blipFill>
          <a:blip r:embed="rId6">
            <a:alphaModFix/>
          </a:blip>
          <a:stretch>
            <a:fillRect/>
          </a:stretch>
        </p:blipFill>
        <p:spPr>
          <a:xfrm>
            <a:off x="968225" y="2039250"/>
            <a:ext cx="1652953" cy="718025"/>
          </a:xfrm>
          <a:prstGeom prst="rect">
            <a:avLst/>
          </a:prstGeom>
          <a:noFill/>
          <a:ln>
            <a:noFill/>
          </a:ln>
        </p:spPr>
      </p:pic>
      <p:sp>
        <p:nvSpPr>
          <p:cNvPr id="481" name="Google Shape;481;p25"/>
          <p:cNvSpPr txBox="1"/>
          <p:nvPr/>
        </p:nvSpPr>
        <p:spPr>
          <a:xfrm>
            <a:off x="3156750" y="1948400"/>
            <a:ext cx="5000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Helped with the implementation and algorithm for the follow bot. Responsible for collecting results and testing the various methods.</a:t>
            </a:r>
            <a:endParaRPr>
              <a:solidFill>
                <a:schemeClr val="lt1"/>
              </a:solidFill>
              <a:latin typeface="Maven Pro"/>
              <a:ea typeface="Maven Pro"/>
              <a:cs typeface="Maven Pro"/>
              <a:sym typeface="Maven Pro"/>
            </a:endParaRPr>
          </a:p>
        </p:txBody>
      </p:sp>
      <p:sp>
        <p:nvSpPr>
          <p:cNvPr id="482" name="Google Shape;482;p25"/>
          <p:cNvSpPr txBox="1"/>
          <p:nvPr/>
        </p:nvSpPr>
        <p:spPr>
          <a:xfrm>
            <a:off x="1695000" y="2423850"/>
            <a:ext cx="95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Maven Pro"/>
                <a:ea typeface="Maven Pro"/>
                <a:cs typeface="Maven Pro"/>
                <a:sym typeface="Maven Pro"/>
              </a:rPr>
              <a:t>Timothy Liu</a:t>
            </a:r>
            <a:endParaRPr sz="11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txBox="1"/>
          <p:nvPr>
            <p:ph idx="1" type="body"/>
          </p:nvPr>
        </p:nvSpPr>
        <p:spPr>
          <a:xfrm>
            <a:off x="508450" y="1031625"/>
            <a:ext cx="3884400" cy="3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from the given leader and follower bot attributes we really strived to create a program that would allow the user to turn on obstacle avoid, or follow, and allow the bot to roam until the user wished to turn it off. This was achieved by Nathan creating threads to handle and </a:t>
            </a:r>
            <a:r>
              <a:rPr lang="en"/>
              <a:t>receive</a:t>
            </a:r>
            <a:r>
              <a:rPr lang="en"/>
              <a:t> input at the same time.</a:t>
            </a:r>
            <a:endParaRPr/>
          </a:p>
        </p:txBody>
      </p:sp>
      <p:sp>
        <p:nvSpPr>
          <p:cNvPr id="488" name="Google Shape;488;p2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OUR GOAL</a:t>
            </a:r>
            <a:endParaRPr>
              <a:solidFill>
                <a:schemeClr val="accent3"/>
              </a:solidFill>
            </a:endParaRPr>
          </a:p>
        </p:txBody>
      </p:sp>
      <p:grpSp>
        <p:nvGrpSpPr>
          <p:cNvPr id="489" name="Google Shape;489;p26"/>
          <p:cNvGrpSpPr/>
          <p:nvPr/>
        </p:nvGrpSpPr>
        <p:grpSpPr>
          <a:xfrm>
            <a:off x="4834661" y="989482"/>
            <a:ext cx="2851442" cy="3213988"/>
            <a:chOff x="2501950" y="1507050"/>
            <a:chExt cx="2392350" cy="2696525"/>
          </a:xfrm>
        </p:grpSpPr>
        <p:sp>
          <p:nvSpPr>
            <p:cNvPr id="490" name="Google Shape;490;p26"/>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26"/>
          <p:cNvGrpSpPr/>
          <p:nvPr/>
        </p:nvGrpSpPr>
        <p:grpSpPr>
          <a:xfrm>
            <a:off x="7686104" y="-476250"/>
            <a:ext cx="2291257" cy="2922300"/>
            <a:chOff x="4882900" y="-64350"/>
            <a:chExt cx="2493750" cy="2922300"/>
          </a:xfrm>
        </p:grpSpPr>
        <p:sp>
          <p:nvSpPr>
            <p:cNvPr id="510" name="Google Shape;510;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6"/>
          <p:cNvGrpSpPr/>
          <p:nvPr/>
        </p:nvGrpSpPr>
        <p:grpSpPr>
          <a:xfrm>
            <a:off x="5516665" y="1839223"/>
            <a:ext cx="1722865" cy="1465063"/>
            <a:chOff x="6599718" y="2068734"/>
            <a:chExt cx="940737" cy="721067"/>
          </a:xfrm>
        </p:grpSpPr>
        <p:sp>
          <p:nvSpPr>
            <p:cNvPr id="516" name="Google Shape;516;p26"/>
            <p:cNvSpPr/>
            <p:nvPr/>
          </p:nvSpPr>
          <p:spPr>
            <a:xfrm>
              <a:off x="7138953" y="2569473"/>
              <a:ext cx="366935" cy="115933"/>
            </a:xfrm>
            <a:custGeom>
              <a:rect b="b" l="l" r="r" t="t"/>
              <a:pathLst>
                <a:path extrusionOk="0" fill="none" h="33338" w="105517">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650497" y="2579172"/>
              <a:ext cx="346397" cy="118079"/>
            </a:xfrm>
            <a:custGeom>
              <a:rect b="b" l="l" r="r" t="t"/>
              <a:pathLst>
                <a:path extrusionOk="0" fill="none" h="33955" w="99611">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7236268" y="2370428"/>
              <a:ext cx="304187" cy="115978"/>
            </a:xfrm>
            <a:custGeom>
              <a:rect b="b" l="l" r="r" t="t"/>
              <a:pathLst>
                <a:path extrusionOk="0" fill="none" h="33351" w="87473">
                  <a:moveTo>
                    <a:pt x="15181" y="0"/>
                  </a:moveTo>
                  <a:cubicBezTo>
                    <a:pt x="12114" y="11913"/>
                    <a:pt x="6975" y="23210"/>
                    <a:pt x="1" y="33350"/>
                  </a:cubicBezTo>
                  <a:lnTo>
                    <a:pt x="87472" y="33350"/>
                  </a:lnTo>
                  <a:lnTo>
                    <a:pt x="87472" y="0"/>
                  </a:lnTo>
                  <a:close/>
                </a:path>
              </a:pathLst>
            </a:custGeom>
            <a:no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7252744" y="2161243"/>
              <a:ext cx="271454" cy="115982"/>
            </a:xfrm>
            <a:custGeom>
              <a:rect b="b" l="l" r="r" t="t"/>
              <a:pathLst>
                <a:path extrusionOk="0" fill="none" h="33352" w="78060">
                  <a:moveTo>
                    <a:pt x="0" y="1"/>
                  </a:moveTo>
                  <a:cubicBezTo>
                    <a:pt x="7288" y="9714"/>
                    <a:pt x="11762" y="21250"/>
                    <a:pt x="12918" y="33351"/>
                  </a:cubicBezTo>
                  <a:lnTo>
                    <a:pt x="78060" y="33351"/>
                  </a:lnTo>
                  <a:lnTo>
                    <a:pt x="78060" y="1"/>
                  </a:lnTo>
                  <a:close/>
                </a:path>
              </a:pathLst>
            </a:custGeom>
            <a:no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599718" y="2199610"/>
              <a:ext cx="260051" cy="115978"/>
            </a:xfrm>
            <a:custGeom>
              <a:rect b="b" l="l" r="r" t="t"/>
              <a:pathLst>
                <a:path extrusionOk="0" fill="none" h="33351" w="74781">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605967" y="2389697"/>
              <a:ext cx="307727" cy="116023"/>
            </a:xfrm>
            <a:custGeom>
              <a:rect b="b" l="l" r="r" t="t"/>
              <a:pathLst>
                <a:path extrusionOk="0" fill="none" h="33364" w="88491">
                  <a:moveTo>
                    <a:pt x="70835" y="1"/>
                  </a:moveTo>
                  <a:lnTo>
                    <a:pt x="1" y="1"/>
                  </a:lnTo>
                  <a:lnTo>
                    <a:pt x="1" y="33363"/>
                  </a:lnTo>
                  <a:lnTo>
                    <a:pt x="88490" y="33363"/>
                  </a:lnTo>
                  <a:cubicBezTo>
                    <a:pt x="80662" y="23386"/>
                    <a:pt x="74680" y="12089"/>
                    <a:pt x="70835" y="1"/>
                  </a:cubicBezTo>
                  <a:close/>
                </a:path>
              </a:pathLst>
            </a:custGeom>
            <a:no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6"/>
            <p:cNvGrpSpPr/>
            <p:nvPr/>
          </p:nvGrpSpPr>
          <p:grpSpPr>
            <a:xfrm>
              <a:off x="6836957" y="2068734"/>
              <a:ext cx="461892" cy="721067"/>
              <a:chOff x="6836957" y="2068734"/>
              <a:chExt cx="461892" cy="721067"/>
            </a:xfrm>
          </p:grpSpPr>
          <p:sp>
            <p:nvSpPr>
              <p:cNvPr id="523" name="Google Shape;523;p26"/>
              <p:cNvSpPr/>
              <p:nvPr/>
            </p:nvSpPr>
            <p:spPr>
              <a:xfrm>
                <a:off x="7080441" y="2287271"/>
                <a:ext cx="187336" cy="123319"/>
              </a:xfrm>
              <a:custGeom>
                <a:rect b="b" l="l" r="r" t="t"/>
                <a:pathLst>
                  <a:path extrusionOk="0" fill="none" h="35462" w="53871">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7080441" y="2105091"/>
                <a:ext cx="182750" cy="157141"/>
              </a:xfrm>
              <a:custGeom>
                <a:rect b="b" l="l" r="r" t="t"/>
                <a:pathLst>
                  <a:path extrusionOk="0" fill="none" h="45188" w="52552">
                    <a:moveTo>
                      <a:pt x="1" y="45188"/>
                    </a:moveTo>
                    <a:lnTo>
                      <a:pt x="52551" y="45188"/>
                    </a:lnTo>
                    <a:cubicBezTo>
                      <a:pt x="47211" y="20458"/>
                      <a:pt x="25899" y="1609"/>
                      <a:pt x="1" y="1"/>
                    </a:cubicBezTo>
                    <a:close/>
                  </a:path>
                </a:pathLst>
              </a:custGeom>
              <a:no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6872702" y="2287006"/>
                <a:ext cx="187378" cy="123364"/>
              </a:xfrm>
              <a:custGeom>
                <a:rect b="b" l="l" r="r" t="t"/>
                <a:pathLst>
                  <a:path extrusionOk="0" fill="none" h="35475" w="53883">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6902504" y="2430686"/>
                <a:ext cx="152902" cy="185984"/>
              </a:xfrm>
              <a:custGeom>
                <a:rect b="b" l="l" r="r" t="t"/>
                <a:pathLst>
                  <a:path extrusionOk="0" fill="none" h="53482" w="43969">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6877289" y="2104831"/>
                <a:ext cx="182791" cy="157141"/>
              </a:xfrm>
              <a:custGeom>
                <a:rect b="b" l="l" r="r" t="t"/>
                <a:pathLst>
                  <a:path extrusionOk="0" fill="none" h="45188" w="52564">
                    <a:moveTo>
                      <a:pt x="52564" y="45187"/>
                    </a:moveTo>
                    <a:lnTo>
                      <a:pt x="52564" y="0"/>
                    </a:lnTo>
                    <a:cubicBezTo>
                      <a:pt x="26653" y="1621"/>
                      <a:pt x="5354" y="20470"/>
                      <a:pt x="1" y="45187"/>
                    </a:cubicBezTo>
                    <a:close/>
                  </a:path>
                </a:pathLst>
              </a:custGeom>
              <a:no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7080441" y="2430686"/>
                <a:ext cx="152860" cy="185938"/>
              </a:xfrm>
              <a:custGeom>
                <a:rect b="b" l="l" r="r" t="t"/>
                <a:pathLst>
                  <a:path extrusionOk="0" fill="none" h="53469" w="43957">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6"/>
              <p:cNvGrpSpPr/>
              <p:nvPr/>
            </p:nvGrpSpPr>
            <p:grpSpPr>
              <a:xfrm>
                <a:off x="6836957" y="2068734"/>
                <a:ext cx="461892" cy="721067"/>
                <a:chOff x="6836957" y="2068734"/>
                <a:chExt cx="461892" cy="721067"/>
              </a:xfrm>
            </p:grpSpPr>
            <p:sp>
              <p:nvSpPr>
                <p:cNvPr id="530" name="Google Shape;530;p26"/>
                <p:cNvSpPr/>
                <p:nvPr/>
              </p:nvSpPr>
              <p:spPr>
                <a:xfrm>
                  <a:off x="6996059" y="2711098"/>
                  <a:ext cx="143729" cy="78703"/>
                </a:xfrm>
                <a:custGeom>
                  <a:rect b="b" l="l" r="r" t="t"/>
                  <a:pathLst>
                    <a:path extrusionOk="0" fill="none" h="22632" w="41331">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6996059" y="2647693"/>
                  <a:ext cx="143683" cy="88753"/>
                </a:xfrm>
                <a:custGeom>
                  <a:rect b="b" l="l" r="r" t="t"/>
                  <a:pathLst>
                    <a:path extrusionOk="0" fill="none" h="25522" w="41318">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6990467" y="2723683"/>
                  <a:ext cx="154870" cy="12721"/>
                </a:xfrm>
                <a:custGeom>
                  <a:rect b="b" l="l" r="r" t="t"/>
                  <a:pathLst>
                    <a:path extrusionOk="0" fill="none" h="3658" w="44535">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6990467" y="2698339"/>
                  <a:ext cx="154870" cy="12762"/>
                </a:xfrm>
                <a:custGeom>
                  <a:rect b="b" l="l" r="r" t="t"/>
                  <a:pathLst>
                    <a:path extrusionOk="0" fill="none" h="3670" w="44535">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6990467" y="2647648"/>
                  <a:ext cx="154870" cy="12762"/>
                </a:xfrm>
                <a:custGeom>
                  <a:rect b="b" l="l" r="r" t="t"/>
                  <a:pathLst>
                    <a:path extrusionOk="0" fill="none" h="3670" w="44535">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6990467" y="2672992"/>
                  <a:ext cx="154870" cy="12766"/>
                </a:xfrm>
                <a:custGeom>
                  <a:rect b="b" l="l" r="r" t="t"/>
                  <a:pathLst>
                    <a:path extrusionOk="0" fill="none" h="3671" w="44535">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6836957" y="2068734"/>
                  <a:ext cx="461892" cy="589756"/>
                </a:xfrm>
                <a:custGeom>
                  <a:rect b="b" l="l" r="r" t="t"/>
                  <a:pathLst>
                    <a:path extrusionOk="0" fill="none" h="169592" w="132823">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cap="flat" cmpd="sng" w="9525">
                  <a:solidFill>
                    <a:srgbClr val="FEFEF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7"/>
          <p:cNvSpPr txBox="1"/>
          <p:nvPr>
            <p:ph idx="4" type="ctrTitle"/>
          </p:nvPr>
        </p:nvSpPr>
        <p:spPr>
          <a:xfrm>
            <a:off x="618825" y="85975"/>
            <a:ext cx="6153600" cy="100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Interface Control Document </a:t>
            </a:r>
            <a:endParaRPr>
              <a:solidFill>
                <a:schemeClr val="accent3"/>
              </a:solidFill>
            </a:endParaRPr>
          </a:p>
          <a:p>
            <a:pPr indent="0" lvl="0" marL="0" rtl="0" algn="l">
              <a:spcBef>
                <a:spcPts val="0"/>
              </a:spcBef>
              <a:spcAft>
                <a:spcPts val="0"/>
              </a:spcAft>
              <a:buNone/>
            </a:pPr>
            <a:r>
              <a:rPr lang="en">
                <a:solidFill>
                  <a:schemeClr val="accent3"/>
                </a:solidFill>
              </a:rPr>
              <a:t>and Algorithm Description Document</a:t>
            </a:r>
            <a:endParaRPr>
              <a:solidFill>
                <a:schemeClr val="accent3"/>
              </a:solidFill>
            </a:endParaRPr>
          </a:p>
        </p:txBody>
      </p:sp>
      <p:cxnSp>
        <p:nvCxnSpPr>
          <p:cNvPr id="542" name="Google Shape;542;p27"/>
          <p:cNvCxnSpPr/>
          <p:nvPr/>
        </p:nvCxnSpPr>
        <p:spPr>
          <a:xfrm>
            <a:off x="113734" y="2316426"/>
            <a:ext cx="2543700" cy="2202000"/>
          </a:xfrm>
          <a:prstGeom prst="bentConnector3">
            <a:avLst>
              <a:gd fmla="val 50000" name="adj1"/>
            </a:avLst>
          </a:prstGeom>
          <a:noFill/>
          <a:ln cap="flat" cmpd="sng" w="9525">
            <a:solidFill>
              <a:schemeClr val="accent2"/>
            </a:solidFill>
            <a:prstDash val="solid"/>
            <a:round/>
            <a:headEnd len="med" w="med" type="none"/>
            <a:tailEnd len="med" w="med" type="none"/>
          </a:ln>
        </p:spPr>
      </p:cxnSp>
      <p:cxnSp>
        <p:nvCxnSpPr>
          <p:cNvPr id="543" name="Google Shape;543;p27"/>
          <p:cNvCxnSpPr/>
          <p:nvPr/>
        </p:nvCxnSpPr>
        <p:spPr>
          <a:xfrm rot="5400000">
            <a:off x="7119591" y="2663225"/>
            <a:ext cx="2563800" cy="1146600"/>
          </a:xfrm>
          <a:prstGeom prst="bentConnector3">
            <a:avLst>
              <a:gd fmla="val 50000" name="adj1"/>
            </a:avLst>
          </a:prstGeom>
          <a:noFill/>
          <a:ln cap="flat" cmpd="sng" w="9525">
            <a:solidFill>
              <a:schemeClr val="accent3"/>
            </a:solidFill>
            <a:prstDash val="solid"/>
            <a:round/>
            <a:headEnd len="med" w="med" type="none"/>
            <a:tailEnd len="med" w="med" type="none"/>
          </a:ln>
        </p:spPr>
      </p:cxnSp>
      <p:sp>
        <p:nvSpPr>
          <p:cNvPr id="544" name="Google Shape;544;p27"/>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6" name="Google Shape;546;p27">
            <a:hlinkClick r:id="rId3"/>
          </p:cNvPr>
          <p:cNvPicPr preferRelativeResize="0"/>
          <p:nvPr/>
        </p:nvPicPr>
        <p:blipFill rotWithShape="1">
          <a:blip r:embed="rId4">
            <a:alphaModFix/>
          </a:blip>
          <a:srcRect b="0" l="0" r="3166" t="0"/>
          <a:stretch/>
        </p:blipFill>
        <p:spPr>
          <a:xfrm>
            <a:off x="1860600" y="1140550"/>
            <a:ext cx="2359225" cy="3203000"/>
          </a:xfrm>
          <a:prstGeom prst="rect">
            <a:avLst/>
          </a:prstGeom>
          <a:noFill/>
          <a:ln>
            <a:noFill/>
          </a:ln>
        </p:spPr>
      </p:pic>
      <p:pic>
        <p:nvPicPr>
          <p:cNvPr id="547" name="Google Shape;547;p27">
            <a:hlinkClick r:id="rId5"/>
          </p:cNvPr>
          <p:cNvPicPr preferRelativeResize="0"/>
          <p:nvPr/>
        </p:nvPicPr>
        <p:blipFill>
          <a:blip r:embed="rId6">
            <a:alphaModFix/>
          </a:blip>
          <a:stretch>
            <a:fillRect/>
          </a:stretch>
        </p:blipFill>
        <p:spPr>
          <a:xfrm>
            <a:off x="4722017" y="1140550"/>
            <a:ext cx="2359236" cy="320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8"/>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Results and Data</a:t>
            </a:r>
            <a:endParaRPr sz="3000">
              <a:solidFill>
                <a:schemeClr val="accent3"/>
              </a:solidFill>
            </a:endParaRPr>
          </a:p>
        </p:txBody>
      </p:sp>
      <p:sp>
        <p:nvSpPr>
          <p:cNvPr id="553" name="Google Shape;553;p28"/>
          <p:cNvSpPr txBox="1"/>
          <p:nvPr/>
        </p:nvSpPr>
        <p:spPr>
          <a:xfrm>
            <a:off x="1084575" y="931550"/>
            <a:ext cx="60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Maven Pro"/>
                <a:ea typeface="Maven Pro"/>
                <a:cs typeface="Maven Pro"/>
                <a:sym typeface="Maven Pro"/>
              </a:rPr>
              <a:t>4 videos</a:t>
            </a:r>
            <a:endParaRPr sz="2200">
              <a:solidFill>
                <a:schemeClr val="lt1"/>
              </a:solidFill>
              <a:latin typeface="Maven Pro"/>
              <a:ea typeface="Maven Pro"/>
              <a:cs typeface="Maven Pro"/>
              <a:sym typeface="Maven Pro"/>
            </a:endParaRPr>
          </a:p>
        </p:txBody>
      </p:sp>
      <p:sp>
        <p:nvSpPr>
          <p:cNvPr id="554" name="Google Shape;554;p28"/>
          <p:cNvSpPr txBox="1"/>
          <p:nvPr/>
        </p:nvSpPr>
        <p:spPr>
          <a:xfrm>
            <a:off x="695675" y="1627825"/>
            <a:ext cx="7520700" cy="20163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All 4 Bots Avoiding an Obstacle</a:t>
            </a:r>
            <a:endParaRPr sz="1700">
              <a:solidFill>
                <a:schemeClr val="lt1"/>
              </a:solidFill>
              <a:latin typeface="Maven Pro"/>
              <a:ea typeface="Maven Pro"/>
              <a:cs typeface="Maven Pro"/>
              <a:sym typeface="Maven Pro"/>
            </a:endParaRPr>
          </a:p>
          <a:p>
            <a:pPr indent="-336550" lvl="0" marL="457200" rtl="0" algn="l">
              <a:lnSpc>
                <a:spcPct val="200000"/>
              </a:lnSpc>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Bots Driving Different Speeds Showcasing Acceleration / Deceleration</a:t>
            </a:r>
            <a:endParaRPr sz="1700">
              <a:solidFill>
                <a:schemeClr val="lt1"/>
              </a:solidFill>
              <a:latin typeface="Maven Pro"/>
              <a:ea typeface="Maven Pro"/>
              <a:cs typeface="Maven Pro"/>
              <a:sym typeface="Maven Pro"/>
            </a:endParaRPr>
          </a:p>
          <a:p>
            <a:pPr indent="-336550" lvl="0" marL="457200" rtl="0" algn="l">
              <a:lnSpc>
                <a:spcPct val="200000"/>
              </a:lnSpc>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Obstacle Avoid and Follower</a:t>
            </a:r>
            <a:endParaRPr sz="1700">
              <a:solidFill>
                <a:schemeClr val="lt1"/>
              </a:solidFill>
              <a:latin typeface="Maven Pro"/>
              <a:ea typeface="Maven Pro"/>
              <a:cs typeface="Maven Pro"/>
              <a:sym typeface="Maven Pro"/>
            </a:endParaRPr>
          </a:p>
          <a:p>
            <a:pPr indent="-336550" lvl="0" marL="457200" rtl="0" algn="l">
              <a:lnSpc>
                <a:spcPct val="200000"/>
              </a:lnSpc>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Follower Bot behind Controlled Bot</a:t>
            </a:r>
            <a:endParaRPr sz="170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 4 of our Robots Avoiding</a:t>
            </a:r>
            <a:endParaRPr/>
          </a:p>
        </p:txBody>
      </p:sp>
      <p:pic>
        <p:nvPicPr>
          <p:cNvPr id="560" name="Google Shape;560;p29" title="IMG_0763.mov">
            <a:hlinkClick r:id="rId3"/>
          </p:cNvPr>
          <p:cNvPicPr preferRelativeResize="0"/>
          <p:nvPr/>
        </p:nvPicPr>
        <p:blipFill>
          <a:blip r:embed="rId4">
            <a:alphaModFix/>
          </a:blip>
          <a:stretch>
            <a:fillRect/>
          </a:stretch>
        </p:blipFill>
        <p:spPr>
          <a:xfrm>
            <a:off x="1150463" y="989475"/>
            <a:ext cx="6843066" cy="3849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Acceleration / Deceleration</a:t>
            </a:r>
            <a:endParaRPr/>
          </a:p>
        </p:txBody>
      </p:sp>
      <p:pic>
        <p:nvPicPr>
          <p:cNvPr id="566" name="Google Shape;566;p30" title="IMG_0764.mov">
            <a:hlinkClick r:id="rId3"/>
          </p:cNvPr>
          <p:cNvPicPr preferRelativeResize="0"/>
          <p:nvPr/>
        </p:nvPicPr>
        <p:blipFill>
          <a:blip r:embed="rId4">
            <a:alphaModFix/>
          </a:blip>
          <a:stretch>
            <a:fillRect/>
          </a:stretch>
        </p:blipFill>
        <p:spPr>
          <a:xfrm>
            <a:off x="1150463" y="1045700"/>
            <a:ext cx="6843066" cy="3849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Leader Avoid and Follower</a:t>
            </a:r>
            <a:endParaRPr/>
          </a:p>
        </p:txBody>
      </p:sp>
      <p:pic>
        <p:nvPicPr>
          <p:cNvPr id="572" name="Google Shape;572;p31" title="IMG_0766.mov">
            <a:hlinkClick r:id="rId3"/>
          </p:cNvPr>
          <p:cNvPicPr preferRelativeResize="0"/>
          <p:nvPr/>
        </p:nvPicPr>
        <p:blipFill>
          <a:blip r:embed="rId4">
            <a:alphaModFix/>
          </a:blip>
          <a:stretch>
            <a:fillRect/>
          </a:stretch>
        </p:blipFill>
        <p:spPr>
          <a:xfrm>
            <a:off x="1150463" y="1065675"/>
            <a:ext cx="6843066" cy="3849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