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64" r:id="rId2"/>
    <p:sldId id="266" r:id="rId3"/>
    <p:sldId id="295" r:id="rId4"/>
    <p:sldId id="292" r:id="rId5"/>
    <p:sldId id="293" r:id="rId6"/>
    <p:sldId id="291" r:id="rId7"/>
    <p:sldId id="294" r:id="rId8"/>
    <p:sldId id="267" r:id="rId9"/>
    <p:sldId id="268" r:id="rId10"/>
    <p:sldId id="304" r:id="rId11"/>
    <p:sldId id="287" r:id="rId12"/>
    <p:sldId id="258" r:id="rId13"/>
    <p:sldId id="296" r:id="rId14"/>
    <p:sldId id="297" r:id="rId15"/>
    <p:sldId id="303" r:id="rId16"/>
    <p:sldId id="298" r:id="rId17"/>
    <p:sldId id="300" r:id="rId18"/>
    <p:sldId id="299" r:id="rId19"/>
    <p:sldId id="301" r:id="rId20"/>
    <p:sldId id="302" r:id="rId21"/>
    <p:sldId id="305" r:id="rId22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E754F-00F5-40D4-BEB3-0411BD2EED14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F443E6-BD6B-4C5A-B73F-ADF867A66237}">
      <dgm:prSet phldrT="[Text]" custT="1"/>
      <dgm:spPr/>
      <dgm:t>
        <a:bodyPr/>
        <a:lstStyle/>
        <a:p>
          <a:r>
            <a:rPr lang="en-US" sz="2000" dirty="0" smtClean="0"/>
            <a:t>Safety Asset</a:t>
          </a:r>
        </a:p>
        <a:p>
          <a:r>
            <a:rPr lang="en-US" sz="1400" dirty="0" smtClean="0"/>
            <a:t>Long-Term U.S. Debt</a:t>
          </a:r>
          <a:endParaRPr lang="en-US" sz="1400" dirty="0"/>
        </a:p>
      </dgm:t>
    </dgm:pt>
    <dgm:pt modelId="{58890700-3A39-4EEC-BDA7-1906ADF8AC0D}" type="parTrans" cxnId="{D2C645C9-3629-4792-907B-41CA04A60EE1}">
      <dgm:prSet/>
      <dgm:spPr/>
      <dgm:t>
        <a:bodyPr/>
        <a:lstStyle/>
        <a:p>
          <a:endParaRPr lang="en-US"/>
        </a:p>
      </dgm:t>
    </dgm:pt>
    <dgm:pt modelId="{6FF0DACA-D43F-4491-9B6A-3FA8FF10C4B6}" type="sibTrans" cxnId="{D2C645C9-3629-4792-907B-41CA04A60EE1}">
      <dgm:prSet/>
      <dgm:spPr/>
      <dgm:t>
        <a:bodyPr/>
        <a:lstStyle/>
        <a:p>
          <a:endParaRPr lang="en-US"/>
        </a:p>
      </dgm:t>
    </dgm:pt>
    <dgm:pt modelId="{27EC117C-C453-425D-922C-D99D22C73364}">
      <dgm:prSet phldrT="[Text]" custT="1"/>
      <dgm:spPr/>
      <dgm:t>
        <a:bodyPr/>
        <a:lstStyle/>
        <a:p>
          <a:r>
            <a:rPr lang="en-US" sz="2000" dirty="0" smtClean="0"/>
            <a:t>Investment Asset</a:t>
          </a:r>
        </a:p>
        <a:p>
          <a:r>
            <a:rPr lang="en-US" sz="1400" dirty="0" smtClean="0"/>
            <a:t>Equities</a:t>
          </a:r>
          <a:endParaRPr lang="en-US" sz="1400" dirty="0"/>
        </a:p>
      </dgm:t>
    </dgm:pt>
    <dgm:pt modelId="{9CBE7DEE-DD9C-4B86-B323-9F5BE49ECE6D}" type="parTrans" cxnId="{A7F992E0-C315-4241-877D-2D8D648FF044}">
      <dgm:prSet/>
      <dgm:spPr/>
      <dgm:t>
        <a:bodyPr/>
        <a:lstStyle/>
        <a:p>
          <a:endParaRPr lang="en-US"/>
        </a:p>
      </dgm:t>
    </dgm:pt>
    <dgm:pt modelId="{7EE3E648-5FA4-4AF0-B3DC-68ECAA5E4017}" type="sibTrans" cxnId="{A7F992E0-C315-4241-877D-2D8D648FF044}">
      <dgm:prSet/>
      <dgm:spPr/>
      <dgm:t>
        <a:bodyPr/>
        <a:lstStyle/>
        <a:p>
          <a:endParaRPr lang="en-US"/>
        </a:p>
      </dgm:t>
    </dgm:pt>
    <dgm:pt modelId="{2E730260-3AE3-402A-9248-2668BB339FD8}" type="pres">
      <dgm:prSet presAssocID="{115E754F-00F5-40D4-BEB3-0411BD2EED14}" presName="Name0" presStyleCnt="0">
        <dgm:presLayoutVars>
          <dgm:chMax val="2"/>
          <dgm:chPref val="2"/>
          <dgm:animLvl val="lvl"/>
        </dgm:presLayoutVars>
      </dgm:prSet>
      <dgm:spPr/>
    </dgm:pt>
    <dgm:pt modelId="{CA20BCFF-C599-4676-8A2C-7BB7EE0996E3}" type="pres">
      <dgm:prSet presAssocID="{115E754F-00F5-40D4-BEB3-0411BD2EED14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BCC1A-FEFC-4EF4-AE3D-D01C5625C0D7}" type="pres">
      <dgm:prSet presAssocID="{115E754F-00F5-40D4-BEB3-0411BD2EED14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17BB9591-535F-4F5E-9AFA-F0FA7E61B973}" type="pres">
      <dgm:prSet presAssocID="{115E754F-00F5-40D4-BEB3-0411BD2EED14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545E7-430A-43F8-9FA1-42C8D1A6CDA9}" type="pres">
      <dgm:prSet presAssocID="{115E754F-00F5-40D4-BEB3-0411BD2EED14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86C6BB-FF80-4FD2-95E7-AFE93ED5D3E2}" type="pres">
      <dgm:prSet presAssocID="{115E754F-00F5-40D4-BEB3-0411BD2EED14}" presName="TopArrow" presStyleLbl="node1" presStyleIdx="0" presStyleCnt="2"/>
      <dgm:spPr/>
    </dgm:pt>
    <dgm:pt modelId="{05E14162-128B-436D-8E2A-453DDC606E01}" type="pres">
      <dgm:prSet presAssocID="{115E754F-00F5-40D4-BEB3-0411BD2EED14}" presName="BottomArrow" presStyleLbl="node1" presStyleIdx="1" presStyleCnt="2"/>
      <dgm:spPr/>
    </dgm:pt>
  </dgm:ptLst>
  <dgm:cxnLst>
    <dgm:cxn modelId="{170DEC2F-250F-4CA8-904A-9ADFC1197789}" type="presOf" srcId="{115E754F-00F5-40D4-BEB3-0411BD2EED14}" destId="{2E730260-3AE3-402A-9248-2668BB339FD8}" srcOrd="0" destOrd="0" presId="urn:microsoft.com/office/officeart/2009/layout/ReverseList"/>
    <dgm:cxn modelId="{A7F992E0-C315-4241-877D-2D8D648FF044}" srcId="{115E754F-00F5-40D4-BEB3-0411BD2EED14}" destId="{27EC117C-C453-425D-922C-D99D22C73364}" srcOrd="1" destOrd="0" parTransId="{9CBE7DEE-DD9C-4B86-B323-9F5BE49ECE6D}" sibTransId="{7EE3E648-5FA4-4AF0-B3DC-68ECAA5E4017}"/>
    <dgm:cxn modelId="{3E7613D3-7BE9-49C9-AA18-9F0819E5DB10}" type="presOf" srcId="{89F443E6-BD6B-4C5A-B73F-ADF867A66237}" destId="{F19BCC1A-FEFC-4EF4-AE3D-D01C5625C0D7}" srcOrd="1" destOrd="0" presId="urn:microsoft.com/office/officeart/2009/layout/ReverseList"/>
    <dgm:cxn modelId="{5510E877-7CC9-47BD-8708-11AB1F9E92AA}" type="presOf" srcId="{27EC117C-C453-425D-922C-D99D22C73364}" destId="{17BB9591-535F-4F5E-9AFA-F0FA7E61B973}" srcOrd="0" destOrd="0" presId="urn:microsoft.com/office/officeart/2009/layout/ReverseList"/>
    <dgm:cxn modelId="{D2C645C9-3629-4792-907B-41CA04A60EE1}" srcId="{115E754F-00F5-40D4-BEB3-0411BD2EED14}" destId="{89F443E6-BD6B-4C5A-B73F-ADF867A66237}" srcOrd="0" destOrd="0" parTransId="{58890700-3A39-4EEC-BDA7-1906ADF8AC0D}" sibTransId="{6FF0DACA-D43F-4491-9B6A-3FA8FF10C4B6}"/>
    <dgm:cxn modelId="{CAF1A453-6C46-4646-985D-849D76C94A2B}" type="presOf" srcId="{89F443E6-BD6B-4C5A-B73F-ADF867A66237}" destId="{CA20BCFF-C599-4676-8A2C-7BB7EE0996E3}" srcOrd="0" destOrd="0" presId="urn:microsoft.com/office/officeart/2009/layout/ReverseList"/>
    <dgm:cxn modelId="{757EAE2D-551B-46C7-BB50-0527F98EC4CB}" type="presOf" srcId="{27EC117C-C453-425D-922C-D99D22C73364}" destId="{B9A545E7-430A-43F8-9FA1-42C8D1A6CDA9}" srcOrd="1" destOrd="0" presId="urn:microsoft.com/office/officeart/2009/layout/ReverseList"/>
    <dgm:cxn modelId="{3DC3D5A3-0599-40BF-8A7B-AC59A1C093D8}" type="presParOf" srcId="{2E730260-3AE3-402A-9248-2668BB339FD8}" destId="{CA20BCFF-C599-4676-8A2C-7BB7EE0996E3}" srcOrd="0" destOrd="0" presId="urn:microsoft.com/office/officeart/2009/layout/ReverseList"/>
    <dgm:cxn modelId="{DABCB3F2-3A4A-4D9F-B436-6874646F1656}" type="presParOf" srcId="{2E730260-3AE3-402A-9248-2668BB339FD8}" destId="{F19BCC1A-FEFC-4EF4-AE3D-D01C5625C0D7}" srcOrd="1" destOrd="0" presId="urn:microsoft.com/office/officeart/2009/layout/ReverseList"/>
    <dgm:cxn modelId="{BBE54BC1-8546-43DF-B117-306D449E63D6}" type="presParOf" srcId="{2E730260-3AE3-402A-9248-2668BB339FD8}" destId="{17BB9591-535F-4F5E-9AFA-F0FA7E61B973}" srcOrd="2" destOrd="0" presId="urn:microsoft.com/office/officeart/2009/layout/ReverseList"/>
    <dgm:cxn modelId="{312DA910-BD5A-48D0-8A42-1D0E3305E8C9}" type="presParOf" srcId="{2E730260-3AE3-402A-9248-2668BB339FD8}" destId="{B9A545E7-430A-43F8-9FA1-42C8D1A6CDA9}" srcOrd="3" destOrd="0" presId="urn:microsoft.com/office/officeart/2009/layout/ReverseList"/>
    <dgm:cxn modelId="{39594151-97B5-4C3A-9A44-6B84B0D15A62}" type="presParOf" srcId="{2E730260-3AE3-402A-9248-2668BB339FD8}" destId="{7F86C6BB-FF80-4FD2-95E7-AFE93ED5D3E2}" srcOrd="4" destOrd="0" presId="urn:microsoft.com/office/officeart/2009/layout/ReverseList"/>
    <dgm:cxn modelId="{541C4D08-88FC-4EF5-9E4A-0E1B0A501034}" type="presParOf" srcId="{2E730260-3AE3-402A-9248-2668BB339FD8}" destId="{05E14162-128B-436D-8E2A-453DDC606E01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BCC1A-FEFC-4EF4-AE3D-D01C5625C0D7}">
      <dsp:nvSpPr>
        <dsp:cNvPr id="0" name=""/>
        <dsp:cNvSpPr/>
      </dsp:nvSpPr>
      <dsp:spPr>
        <a:xfrm rot="16200000">
          <a:off x="1987225" y="1226159"/>
          <a:ext cx="2596415" cy="15866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27000" rIns="114300" bIns="1270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Safety Asset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Long-Term U.S. Debt</a:t>
          </a:r>
          <a:endParaRPr lang="en-US" sz="1400" kern="1200" dirty="0"/>
        </a:p>
      </dsp:txBody>
      <dsp:txXfrm rot="5400000">
        <a:off x="2569560" y="798764"/>
        <a:ext cx="1509215" cy="2441475"/>
      </dsp:txXfrm>
    </dsp:sp>
    <dsp:sp modelId="{B9A545E7-430A-43F8-9FA1-42C8D1A6CDA9}">
      <dsp:nvSpPr>
        <dsp:cNvPr id="0" name=""/>
        <dsp:cNvSpPr/>
      </dsp:nvSpPr>
      <dsp:spPr>
        <a:xfrm rot="5400000">
          <a:off x="3645958" y="1226159"/>
          <a:ext cx="2596415" cy="15866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27000" rIns="76200" bIns="1270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Investment Asset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Equities</a:t>
          </a:r>
          <a:endParaRPr lang="en-US" sz="1400" kern="1200" dirty="0"/>
        </a:p>
      </dsp:txBody>
      <dsp:txXfrm rot="-5400000">
        <a:off x="4150823" y="798764"/>
        <a:ext cx="1509215" cy="2441475"/>
      </dsp:txXfrm>
    </dsp:sp>
    <dsp:sp modelId="{7F86C6BB-FF80-4FD2-95E7-AFE93ED5D3E2}">
      <dsp:nvSpPr>
        <dsp:cNvPr id="0" name=""/>
        <dsp:cNvSpPr/>
      </dsp:nvSpPr>
      <dsp:spPr>
        <a:xfrm>
          <a:off x="3285270" y="0"/>
          <a:ext cx="1658733" cy="165865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14162-128B-436D-8E2A-453DDC606E01}">
      <dsp:nvSpPr>
        <dsp:cNvPr id="0" name=""/>
        <dsp:cNvSpPr/>
      </dsp:nvSpPr>
      <dsp:spPr>
        <a:xfrm rot="10800000">
          <a:off x="3285270" y="2379946"/>
          <a:ext cx="1658733" cy="165865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ED33E-7CEB-40D9-A4C9-1D0AB22E479E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890270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33807-A5DA-4FFC-B0C8-EBA6AD8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6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5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1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9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F520D1-FAD2-4CE8-9213-6C1B08BD4B6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553953D-2B72-4E61-A394-6A0DC59CB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Portfolio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Performance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CVaR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estimate of risk than volatility </a:t>
            </a:r>
          </a:p>
          <a:p>
            <a:r>
              <a:rPr lang="en-US" dirty="0" smtClean="0"/>
              <a:t>Coherent Risk Measure</a:t>
            </a:r>
          </a:p>
          <a:p>
            <a:pPr lvl="1"/>
            <a:r>
              <a:rPr lang="en-US" dirty="0" smtClean="0"/>
              <a:t>Normalized</a:t>
            </a:r>
          </a:p>
          <a:p>
            <a:pPr lvl="1"/>
            <a:r>
              <a:rPr lang="en-US" dirty="0" smtClean="0"/>
              <a:t>Monotonicity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additivity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Positive Homogeneity</a:t>
            </a:r>
          </a:p>
          <a:p>
            <a:pPr lvl="1"/>
            <a:r>
              <a:rPr lang="en-US" dirty="0" smtClean="0"/>
              <a:t>Translation Invariance</a:t>
            </a:r>
          </a:p>
          <a:p>
            <a:pPr lvl="1"/>
            <a:endParaRPr lang="en-US" dirty="0"/>
          </a:p>
        </p:txBody>
      </p:sp>
      <p:pic>
        <p:nvPicPr>
          <p:cNvPr id="2052" name="Picture 4" descr="http://www.nematrian.com/Pictures/VaRPict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590800"/>
            <a:ext cx="375252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9600"/>
            <a:ext cx="3325360" cy="228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1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GARCH(1,1)?</a:t>
            </a:r>
            <a:endParaRPr lang="en-US" dirty="0"/>
          </a:p>
        </p:txBody>
      </p:sp>
      <p:pic>
        <p:nvPicPr>
          <p:cNvPr id="1026" name="Picture 2" descr="C:\Users\Cody\Documents\Rplot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45" y="1314450"/>
            <a:ext cx="620077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2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pic>
        <p:nvPicPr>
          <p:cNvPr id="7170" name="Picture 2" descr="C:\Users\Cody\Documents\Rplot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619250"/>
            <a:ext cx="7877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Drawdowns</a:t>
            </a:r>
            <a:endParaRPr lang="en-US" dirty="0"/>
          </a:p>
        </p:txBody>
      </p:sp>
      <p:pic>
        <p:nvPicPr>
          <p:cNvPr id="9218" name="Picture 2" descr="C:\Users\Cody\Documents\Rplot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619250"/>
            <a:ext cx="7877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4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pic>
        <p:nvPicPr>
          <p:cNvPr id="8194" name="Picture 2" descr="C:\Users\Cody\Documents\Rplot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619250"/>
            <a:ext cx="7877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endParaRPr lang="en-US" dirty="0"/>
          </a:p>
        </p:txBody>
      </p:sp>
      <p:pic>
        <p:nvPicPr>
          <p:cNvPr id="10243" name="Picture 3" descr="C:\Users\Cody\Documents\Rplot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619250"/>
            <a:ext cx="7877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Return</a:t>
            </a:r>
            <a:endParaRPr lang="en-US" dirty="0"/>
          </a:p>
        </p:txBody>
      </p:sp>
      <p:pic>
        <p:nvPicPr>
          <p:cNvPr id="6146" name="Picture 2" descr="C:\Users\Cody\Documents\Rplot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619250"/>
            <a:ext cx="7877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Volatility </a:t>
            </a:r>
            <a:endParaRPr lang="en-US" dirty="0"/>
          </a:p>
        </p:txBody>
      </p:sp>
      <p:pic>
        <p:nvPicPr>
          <p:cNvPr id="4098" name="Picture 2" descr="C:\Users\Cody\Documents\Rplot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619250"/>
            <a:ext cx="7877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7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Sharpe</a:t>
            </a:r>
            <a:endParaRPr lang="en-US" dirty="0"/>
          </a:p>
        </p:txBody>
      </p:sp>
      <p:pic>
        <p:nvPicPr>
          <p:cNvPr id="4" name="Picture 2" descr="S = \frac{E[R_a-R_b]}{\sigma} = \frac{E[R_a-R_b]}{\sqrt{\mathrm{var}[R_a-R_b]}},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01"/>
          <a:stretch/>
        </p:blipFill>
        <p:spPr bwMode="auto">
          <a:xfrm>
            <a:off x="6934200" y="1259467"/>
            <a:ext cx="1956987" cy="71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Cody\Documents\Rplot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447800"/>
            <a:ext cx="7877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2051" name="Picture 3" descr="C:\Users\Cody\Desktop\Rplot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7620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ody\Desktop\Rplot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394716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Omega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85800"/>
            <a:ext cx="298132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Cody\Documents\Rplot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9250"/>
            <a:ext cx="7877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generalized to N assets, but the computational requirement grows exponentially</a:t>
            </a:r>
          </a:p>
          <a:p>
            <a:r>
              <a:rPr lang="en-US" dirty="0" smtClean="0"/>
              <a:t>Risk-stable portfolios can be actively managed within risk targets by maximizing the portfolio beta for the given level of targeted risk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Advantages:</a:t>
            </a:r>
            <a:endParaRPr lang="en-US" dirty="0"/>
          </a:p>
          <a:p>
            <a:r>
              <a:rPr lang="en-US" dirty="0" smtClean="0"/>
              <a:t>GARCH Model accounts for volatility clustering</a:t>
            </a:r>
          </a:p>
          <a:p>
            <a:r>
              <a:rPr lang="en-US" dirty="0" err="1" smtClean="0"/>
              <a:t>CVaR</a:t>
            </a:r>
            <a:r>
              <a:rPr lang="en-US" dirty="0" smtClean="0"/>
              <a:t> estimates are a more mathematically correct definition of risk</a:t>
            </a:r>
          </a:p>
          <a:p>
            <a:r>
              <a:rPr lang="en-US" dirty="0" smtClean="0"/>
              <a:t>Historical analysis shows outperformance</a:t>
            </a:r>
          </a:p>
          <a:p>
            <a:r>
              <a:rPr lang="en-US" dirty="0" smtClean="0"/>
              <a:t>The portfolio risk can be actively managed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Stable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the maximum return for a given level of risk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It is unambiguously passive </a:t>
            </a:r>
            <a:endParaRPr lang="en-US" dirty="0"/>
          </a:p>
          <a:p>
            <a:pPr lvl="1"/>
            <a:r>
              <a:rPr lang="en-US" dirty="0" smtClean="0"/>
              <a:t>There is no bet on the relative performance between the assets, risk is the only parameter of concern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Equities</a:t>
            </a:r>
          </a:p>
          <a:p>
            <a:r>
              <a:rPr lang="en-US" dirty="0" smtClean="0"/>
              <a:t>Fixed Income</a:t>
            </a:r>
          </a:p>
          <a:p>
            <a:pPr lvl="1"/>
            <a:r>
              <a:rPr lang="en-US" dirty="0" smtClean="0"/>
              <a:t>Corporate Bonds</a:t>
            </a:r>
          </a:p>
          <a:p>
            <a:pPr lvl="1"/>
            <a:r>
              <a:rPr lang="en-US" dirty="0" smtClean="0"/>
              <a:t>US Bonds</a:t>
            </a:r>
          </a:p>
          <a:p>
            <a:r>
              <a:rPr lang="en-US" dirty="0" smtClean="0"/>
              <a:t>Real Estate</a:t>
            </a:r>
          </a:p>
          <a:p>
            <a:r>
              <a:rPr lang="en-US" dirty="0" smtClean="0"/>
              <a:t>Commodities</a:t>
            </a:r>
          </a:p>
          <a:p>
            <a:pPr lvl="1"/>
            <a:r>
              <a:rPr lang="en-US" dirty="0" smtClean="0"/>
              <a:t>Consumption driven demand</a:t>
            </a:r>
          </a:p>
          <a:p>
            <a:pPr lvl="1"/>
            <a:r>
              <a:rPr lang="en-US" dirty="0" smtClean="0"/>
              <a:t>Investment driven demand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Asset: property owned by a person or company, regarded as having value and available to meet debts, commitments, or legacies</a:t>
            </a:r>
          </a:p>
          <a:p>
            <a:pPr lvl="1"/>
            <a:r>
              <a:rPr lang="en-US" dirty="0" smtClean="0"/>
              <a:t>i.e. Assets have a positive expected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Asset Class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Class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Flows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34275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57200" y="6019800"/>
            <a:ext cx="822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6248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Risk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6600" y="6235337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Part 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previous </a:t>
            </a:r>
            <a:r>
              <a:rPr lang="en-US" dirty="0" smtClean="0"/>
              <a:t>2500 daily observations too estimate the GARCH(1,1) model </a:t>
            </a:r>
          </a:p>
          <a:p>
            <a:r>
              <a:rPr lang="en-US" dirty="0" smtClean="0"/>
              <a:t>Then use the one step ahead forecast of the GARCH(1,1) model to estimate the portfolio </a:t>
            </a:r>
            <a:r>
              <a:rPr lang="en-US" dirty="0" err="1" smtClean="0"/>
              <a:t>CVaR</a:t>
            </a:r>
            <a:r>
              <a:rPr lang="en-US" dirty="0" smtClean="0"/>
              <a:t> for each weight combination in 1% increments</a:t>
            </a:r>
            <a:endParaRPr lang="en-US" dirty="0" smtClean="0"/>
          </a:p>
          <a:p>
            <a:r>
              <a:rPr lang="en-US" dirty="0" smtClean="0"/>
              <a:t>Re-optimize and rebalance every 60 days (</a:t>
            </a:r>
            <a:r>
              <a:rPr lang="en-US" dirty="0" err="1" smtClean="0"/>
              <a:t>Aprox</a:t>
            </a:r>
            <a:r>
              <a:rPr lang="en-US" dirty="0" smtClean="0"/>
              <a:t>. 1 quarter)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248401" y="6115049"/>
            <a:ext cx="2176462" cy="544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6275" y="4619624"/>
            <a:ext cx="7705725" cy="2011363"/>
            <a:chOff x="676275" y="4619624"/>
            <a:chExt cx="7705725" cy="2011363"/>
          </a:xfrm>
        </p:grpSpPr>
        <p:grpSp>
          <p:nvGrpSpPr>
            <p:cNvPr id="5" name="Group 4"/>
            <p:cNvGrpSpPr/>
            <p:nvPr/>
          </p:nvGrpSpPr>
          <p:grpSpPr>
            <a:xfrm>
              <a:off x="676275" y="4619624"/>
              <a:ext cx="7705725" cy="2011363"/>
              <a:chOff x="676275" y="4619624"/>
              <a:chExt cx="7705725" cy="2011363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275" y="4619624"/>
                <a:ext cx="7705725" cy="2011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990600" y="6115049"/>
                <a:ext cx="1143000" cy="361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05600" y="6206328"/>
                <a:ext cx="1676400" cy="361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90800" y="6115049"/>
                <a:ext cx="1295400" cy="4532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90600" y="610766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Jan. 1988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07306" y="610766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Jul. 2014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43200" y="611504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Nov. 1997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91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 the weights for each asset between 10% and 90%</a:t>
            </a:r>
          </a:p>
          <a:p>
            <a:r>
              <a:rPr lang="en-US" dirty="0" smtClean="0"/>
              <a:t>Choose from just two assets; VUSTX &amp; The S&amp;P 500</a:t>
            </a:r>
            <a:endParaRPr lang="en-US" dirty="0" smtClean="0"/>
          </a:p>
          <a:p>
            <a:pPr lvl="1"/>
            <a:r>
              <a:rPr lang="en-US" dirty="0" smtClean="0"/>
              <a:t>81 possible weight combinations</a:t>
            </a:r>
          </a:p>
          <a:p>
            <a:pPr lvl="1"/>
            <a:r>
              <a:rPr lang="en-US" dirty="0" smtClean="0"/>
              <a:t>VUSTX is a Vanguard mutual fund that tracks Long-Term Government Debt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Further bound the equity weight to be greater than the GMC (Global-Minimum </a:t>
            </a:r>
            <a:r>
              <a:rPr lang="en-US" dirty="0" err="1" smtClean="0"/>
              <a:t>CVaR</a:t>
            </a:r>
            <a:r>
              <a:rPr lang="en-US" dirty="0" smtClean="0"/>
              <a:t>) Portfolio to ensure the portfolio is on the efficient frontier </a:t>
            </a:r>
          </a:p>
          <a:p>
            <a:r>
              <a:rPr lang="en-US" dirty="0" smtClean="0"/>
              <a:t>Choose the portfolio within the weight bounds that most closely matches the desired </a:t>
            </a:r>
            <a:r>
              <a:rPr lang="en-US" dirty="0" err="1" smtClean="0"/>
              <a:t>CVaR</a:t>
            </a:r>
            <a:r>
              <a:rPr lang="en-US" dirty="0" smtClean="0"/>
              <a:t>, which is 1%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00600"/>
            <a:ext cx="3124200" cy="214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1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368</Words>
  <Application>Microsoft Office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Dynamic Portfolio Optimization</vt:lpstr>
      <vt:lpstr>What?</vt:lpstr>
      <vt:lpstr>Risk Stable Portfolio</vt:lpstr>
      <vt:lpstr>Asset Classes</vt:lpstr>
      <vt:lpstr>Performance of Asset Class Proxies</vt:lpstr>
      <vt:lpstr>Asset Class Correlations</vt:lpstr>
      <vt:lpstr>Capital Flows</vt:lpstr>
      <vt:lpstr>Methodology Part I </vt:lpstr>
      <vt:lpstr>Methodology Part II</vt:lpstr>
      <vt:lpstr>Methodology Part III</vt:lpstr>
      <vt:lpstr>Why CVaR?</vt:lpstr>
      <vt:lpstr>Why GARCH(1,1)?</vt:lpstr>
      <vt:lpstr>Growth</vt:lpstr>
      <vt:lpstr>Drawdowns</vt:lpstr>
      <vt:lpstr>Weights</vt:lpstr>
      <vt:lpstr>Box Plots</vt:lpstr>
      <vt:lpstr>Rolling Return</vt:lpstr>
      <vt:lpstr>Rolling Volatility </vt:lpstr>
      <vt:lpstr>Rolling Sharpe</vt:lpstr>
      <vt:lpstr>Rolling Omega</vt:lpstr>
      <vt:lpstr>Proof of Concept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Metodology</dc:title>
  <dc:creator>Cody</dc:creator>
  <cp:lastModifiedBy>Cody</cp:lastModifiedBy>
  <cp:revision>26</cp:revision>
  <cp:lastPrinted>2013-06-04T22:19:07Z</cp:lastPrinted>
  <dcterms:created xsi:type="dcterms:W3CDTF">2013-06-03T18:10:59Z</dcterms:created>
  <dcterms:modified xsi:type="dcterms:W3CDTF">2014-07-08T05:26:53Z</dcterms:modified>
</cp:coreProperties>
</file>