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05"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641BD-4728-4A88-9A5E-4835028281D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BCA7E2-4E7E-49C1-8D63-6D70B3929BD9}">
      <dgm:prSet/>
      <dgm:spPr/>
      <dgm:t>
        <a:bodyPr/>
        <a:lstStyle/>
        <a:p>
          <a:r>
            <a:rPr lang="en-US" dirty="0"/>
            <a:t>Definition: The Atlassian states, “The Agile methodology is a project management approach that involves breaking the project into phases and emphasizes continuous collaboration and improvement (Atlassian, n.d.).”</a:t>
          </a:r>
        </a:p>
      </dgm:t>
    </dgm:pt>
    <dgm:pt modelId="{F543FAD9-627E-419A-92B7-298F12473137}" type="parTrans" cxnId="{2BB0CFF8-9192-4D68-86E1-CC239D722F19}">
      <dgm:prSet/>
      <dgm:spPr/>
      <dgm:t>
        <a:bodyPr/>
        <a:lstStyle/>
        <a:p>
          <a:endParaRPr lang="en-US"/>
        </a:p>
      </dgm:t>
    </dgm:pt>
    <dgm:pt modelId="{C45DFC6E-BF4E-45DB-9608-423107D1A84C}" type="sibTrans" cxnId="{2BB0CFF8-9192-4D68-86E1-CC239D722F19}">
      <dgm:prSet/>
      <dgm:spPr/>
      <dgm:t>
        <a:bodyPr/>
        <a:lstStyle/>
        <a:p>
          <a:endParaRPr lang="en-US"/>
        </a:p>
      </dgm:t>
    </dgm:pt>
    <dgm:pt modelId="{DDC25722-3550-47EE-B605-2FB17BFE1772}">
      <dgm:prSet/>
      <dgm:spPr/>
      <dgm:t>
        <a:bodyPr/>
        <a:lstStyle/>
        <a:p>
          <a:r>
            <a:rPr lang="en-US" dirty="0"/>
            <a:t>Agile’s Importance in Modern Development</a:t>
          </a:r>
        </a:p>
      </dgm:t>
    </dgm:pt>
    <dgm:pt modelId="{EC022296-D494-4B71-A719-45E88EDB8B35}" type="parTrans" cxnId="{7616E094-4BE6-43C0-8D75-A511C3A506F9}">
      <dgm:prSet/>
      <dgm:spPr/>
      <dgm:t>
        <a:bodyPr/>
        <a:lstStyle/>
        <a:p>
          <a:endParaRPr lang="en-US"/>
        </a:p>
      </dgm:t>
    </dgm:pt>
    <dgm:pt modelId="{B67760C6-28E9-4D4D-990A-7D669446D5F7}" type="sibTrans" cxnId="{7616E094-4BE6-43C0-8D75-A511C3A506F9}">
      <dgm:prSet/>
      <dgm:spPr/>
      <dgm:t>
        <a:bodyPr/>
        <a:lstStyle/>
        <a:p>
          <a:endParaRPr lang="en-US"/>
        </a:p>
      </dgm:t>
    </dgm:pt>
    <dgm:pt modelId="{E5645E14-D3BB-458D-9C28-E37C2837D699}">
      <dgm:prSet/>
      <dgm:spPr/>
      <dgm:t>
        <a:bodyPr/>
        <a:lstStyle/>
        <a:p>
          <a:r>
            <a:rPr lang="en-US" dirty="0"/>
            <a:t>The traditional waterfall method has each team contribute their work and move it to the next team.</a:t>
          </a:r>
        </a:p>
      </dgm:t>
    </dgm:pt>
    <dgm:pt modelId="{6B0D6E1E-EFFC-4991-94A8-C49C04F1CBBC}" type="parTrans" cxnId="{AB9E12FA-B6BB-4096-80F0-17EF496888D6}">
      <dgm:prSet/>
      <dgm:spPr/>
      <dgm:t>
        <a:bodyPr/>
        <a:lstStyle/>
        <a:p>
          <a:endParaRPr lang="en-US"/>
        </a:p>
      </dgm:t>
    </dgm:pt>
    <dgm:pt modelId="{5FF1BEA8-BC1E-48A9-8450-D0786BD7F8BD}" type="sibTrans" cxnId="{AB9E12FA-B6BB-4096-80F0-17EF496888D6}">
      <dgm:prSet/>
      <dgm:spPr/>
      <dgm:t>
        <a:bodyPr/>
        <a:lstStyle/>
        <a:p>
          <a:endParaRPr lang="en-US"/>
        </a:p>
      </dgm:t>
    </dgm:pt>
    <dgm:pt modelId="{61B93DCC-CBC8-47E5-AD61-E582A1AD7F2C}">
      <dgm:prSet/>
      <dgm:spPr/>
      <dgm:t>
        <a:bodyPr/>
        <a:lstStyle/>
        <a:p>
          <a:r>
            <a:rPr lang="en-US" dirty="0"/>
            <a:t>Agile breaks this down by facilitating cross-communication and adaptation.</a:t>
          </a:r>
        </a:p>
      </dgm:t>
    </dgm:pt>
    <dgm:pt modelId="{E460296D-98BC-4A49-8C7B-C08A9004BB20}" type="parTrans" cxnId="{BEF131A1-16BC-4005-B8FF-2E172A3DA9C4}">
      <dgm:prSet/>
      <dgm:spPr/>
      <dgm:t>
        <a:bodyPr/>
        <a:lstStyle/>
        <a:p>
          <a:endParaRPr lang="en-US"/>
        </a:p>
      </dgm:t>
    </dgm:pt>
    <dgm:pt modelId="{7268478D-55E4-4E2C-A6FA-FF2B09A3A3CE}" type="sibTrans" cxnId="{BEF131A1-16BC-4005-B8FF-2E172A3DA9C4}">
      <dgm:prSet/>
      <dgm:spPr/>
      <dgm:t>
        <a:bodyPr/>
        <a:lstStyle/>
        <a:p>
          <a:endParaRPr lang="en-US"/>
        </a:p>
      </dgm:t>
    </dgm:pt>
    <dgm:pt modelId="{52A9293C-E9F1-44B1-96A0-0A6B67E0B519}">
      <dgm:prSet/>
      <dgm:spPr/>
      <dgm:t>
        <a:bodyPr/>
        <a:lstStyle/>
        <a:p>
          <a:r>
            <a:rPr lang="en-US" dirty="0"/>
            <a:t>Achieved through open communication and transparency.</a:t>
          </a:r>
        </a:p>
      </dgm:t>
    </dgm:pt>
    <dgm:pt modelId="{ADD70372-8785-4B5D-8E96-D685C16294CF}" type="parTrans" cxnId="{30FA48DA-8CD8-453F-B48F-52B7632F6389}">
      <dgm:prSet/>
      <dgm:spPr/>
      <dgm:t>
        <a:bodyPr/>
        <a:lstStyle/>
        <a:p>
          <a:endParaRPr lang="en-US"/>
        </a:p>
      </dgm:t>
    </dgm:pt>
    <dgm:pt modelId="{8A53913E-69B5-42AD-BBB3-C9CA3B6A1CD8}" type="sibTrans" cxnId="{30FA48DA-8CD8-453F-B48F-52B7632F6389}">
      <dgm:prSet/>
      <dgm:spPr/>
      <dgm:t>
        <a:bodyPr/>
        <a:lstStyle/>
        <a:p>
          <a:endParaRPr lang="en-US"/>
        </a:p>
      </dgm:t>
    </dgm:pt>
    <dgm:pt modelId="{19C6AD50-1626-4864-9261-B501CCB7D9CB}">
      <dgm:prSet/>
      <dgm:spPr/>
      <dgm:t>
        <a:bodyPr/>
        <a:lstStyle/>
        <a:p>
          <a:r>
            <a:rPr lang="en-US" dirty="0"/>
            <a:t>Allows iterative approach and refinement of ideas from all teams as barriers and innovations are identified.</a:t>
          </a:r>
        </a:p>
      </dgm:t>
    </dgm:pt>
    <dgm:pt modelId="{9D9FC02E-0A3A-4F52-94B7-70BB7334A579}" type="parTrans" cxnId="{6F7ED68F-1EA1-4339-AB0A-69AD50518724}">
      <dgm:prSet/>
      <dgm:spPr/>
      <dgm:t>
        <a:bodyPr/>
        <a:lstStyle/>
        <a:p>
          <a:endParaRPr lang="en-US"/>
        </a:p>
      </dgm:t>
    </dgm:pt>
    <dgm:pt modelId="{0EEBF6BE-6B42-4C56-B7EC-EFE9B38D9705}" type="sibTrans" cxnId="{6F7ED68F-1EA1-4339-AB0A-69AD50518724}">
      <dgm:prSet/>
      <dgm:spPr/>
      <dgm:t>
        <a:bodyPr/>
        <a:lstStyle/>
        <a:p>
          <a:endParaRPr lang="en-US"/>
        </a:p>
      </dgm:t>
    </dgm:pt>
    <dgm:pt modelId="{6A44A916-1CAD-434F-A60C-B74F086841FC}" type="pres">
      <dgm:prSet presAssocID="{8D9641BD-4728-4A88-9A5E-4835028281DF}" presName="root" presStyleCnt="0">
        <dgm:presLayoutVars>
          <dgm:dir/>
          <dgm:resizeHandles val="exact"/>
        </dgm:presLayoutVars>
      </dgm:prSet>
      <dgm:spPr/>
    </dgm:pt>
    <dgm:pt modelId="{1C4C5C56-ADFA-4162-8DA7-262EB71ED60B}" type="pres">
      <dgm:prSet presAssocID="{2DBCA7E2-4E7E-49C1-8D63-6D70B3929BD9}" presName="compNode" presStyleCnt="0"/>
      <dgm:spPr/>
    </dgm:pt>
    <dgm:pt modelId="{93937BFC-BD99-40B0-9CEE-5ADED3E091FC}" type="pres">
      <dgm:prSet presAssocID="{2DBCA7E2-4E7E-49C1-8D63-6D70B3929BD9}" presName="bgRect" presStyleLbl="bgShp" presStyleIdx="0" presStyleCnt="2"/>
      <dgm:spPr/>
    </dgm:pt>
    <dgm:pt modelId="{E35BF1C6-0E71-4659-8808-5E4DE3A78F5B}" type="pres">
      <dgm:prSet presAssocID="{2DBCA7E2-4E7E-49C1-8D63-6D70B3929BD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4DFAC65A-9547-4300-82B8-AEFF33CF0ECA}" type="pres">
      <dgm:prSet presAssocID="{2DBCA7E2-4E7E-49C1-8D63-6D70B3929BD9}" presName="spaceRect" presStyleCnt="0"/>
      <dgm:spPr/>
    </dgm:pt>
    <dgm:pt modelId="{8630A9D4-FD8D-42B8-B9AD-C1CBA382A4D2}" type="pres">
      <dgm:prSet presAssocID="{2DBCA7E2-4E7E-49C1-8D63-6D70B3929BD9}" presName="parTx" presStyleLbl="revTx" presStyleIdx="0" presStyleCnt="3">
        <dgm:presLayoutVars>
          <dgm:chMax val="0"/>
          <dgm:chPref val="0"/>
        </dgm:presLayoutVars>
      </dgm:prSet>
      <dgm:spPr/>
    </dgm:pt>
    <dgm:pt modelId="{77058054-8AAD-46F8-98DB-0C613E7CA297}" type="pres">
      <dgm:prSet presAssocID="{C45DFC6E-BF4E-45DB-9608-423107D1A84C}" presName="sibTrans" presStyleCnt="0"/>
      <dgm:spPr/>
    </dgm:pt>
    <dgm:pt modelId="{6CE67246-1315-4D27-AD3E-25D718A7B2F6}" type="pres">
      <dgm:prSet presAssocID="{DDC25722-3550-47EE-B605-2FB17BFE1772}" presName="compNode" presStyleCnt="0"/>
      <dgm:spPr/>
    </dgm:pt>
    <dgm:pt modelId="{C73E43E1-90F9-4668-B0E1-437A051C41E0}" type="pres">
      <dgm:prSet presAssocID="{DDC25722-3550-47EE-B605-2FB17BFE1772}" presName="bgRect" presStyleLbl="bgShp" presStyleIdx="1" presStyleCnt="2" custScaleY="170838"/>
      <dgm:spPr/>
    </dgm:pt>
    <dgm:pt modelId="{05EC6867-ACE1-48E9-839D-559BC567A190}" type="pres">
      <dgm:prSet presAssocID="{DDC25722-3550-47EE-B605-2FB17BFE177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8C0917A8-80A0-4587-B0AA-70465FE7E2B2}" type="pres">
      <dgm:prSet presAssocID="{DDC25722-3550-47EE-B605-2FB17BFE1772}" presName="spaceRect" presStyleCnt="0"/>
      <dgm:spPr/>
    </dgm:pt>
    <dgm:pt modelId="{CA15919D-F7D1-4D0D-B30D-0E457D5DEC8D}" type="pres">
      <dgm:prSet presAssocID="{DDC25722-3550-47EE-B605-2FB17BFE1772}" presName="parTx" presStyleLbl="revTx" presStyleIdx="1" presStyleCnt="3">
        <dgm:presLayoutVars>
          <dgm:chMax val="0"/>
          <dgm:chPref val="0"/>
        </dgm:presLayoutVars>
      </dgm:prSet>
      <dgm:spPr/>
    </dgm:pt>
    <dgm:pt modelId="{8F96A4B4-C651-4516-A767-CBA83E48A382}" type="pres">
      <dgm:prSet presAssocID="{DDC25722-3550-47EE-B605-2FB17BFE1772}" presName="desTx" presStyleLbl="revTx" presStyleIdx="2" presStyleCnt="3" custScaleX="111636" custScaleY="139793" custLinFactNeighborX="-13336" custLinFactNeighborY="307">
        <dgm:presLayoutVars/>
      </dgm:prSet>
      <dgm:spPr/>
    </dgm:pt>
  </dgm:ptLst>
  <dgm:cxnLst>
    <dgm:cxn modelId="{AAF06160-C4B2-4C34-896E-204CDA4001CB}" type="presOf" srcId="{E5645E14-D3BB-458D-9C28-E37C2837D699}" destId="{8F96A4B4-C651-4516-A767-CBA83E48A382}" srcOrd="0" destOrd="0" presId="urn:microsoft.com/office/officeart/2018/2/layout/IconVerticalSolidList"/>
    <dgm:cxn modelId="{D17B4261-3D45-41EF-A988-D06A9FBC00B2}" type="presOf" srcId="{19C6AD50-1626-4864-9261-B501CCB7D9CB}" destId="{8F96A4B4-C651-4516-A767-CBA83E48A382}" srcOrd="0" destOrd="3" presId="urn:microsoft.com/office/officeart/2018/2/layout/IconVerticalSolidList"/>
    <dgm:cxn modelId="{F17B0550-3DEB-44F6-A45A-8F1236E145F8}" type="presOf" srcId="{2DBCA7E2-4E7E-49C1-8D63-6D70B3929BD9}" destId="{8630A9D4-FD8D-42B8-B9AD-C1CBA382A4D2}" srcOrd="0" destOrd="0" presId="urn:microsoft.com/office/officeart/2018/2/layout/IconVerticalSolidList"/>
    <dgm:cxn modelId="{0143C159-7EA2-4702-8990-CA494BF56F50}" type="presOf" srcId="{8D9641BD-4728-4A88-9A5E-4835028281DF}" destId="{6A44A916-1CAD-434F-A60C-B74F086841FC}" srcOrd="0" destOrd="0" presId="urn:microsoft.com/office/officeart/2018/2/layout/IconVerticalSolidList"/>
    <dgm:cxn modelId="{6F7ED68F-1EA1-4339-AB0A-69AD50518724}" srcId="{61B93DCC-CBC8-47E5-AD61-E582A1AD7F2C}" destId="{19C6AD50-1626-4864-9261-B501CCB7D9CB}" srcOrd="1" destOrd="0" parTransId="{9D9FC02E-0A3A-4F52-94B7-70BB7334A579}" sibTransId="{0EEBF6BE-6B42-4C56-B7EC-EFE9B38D9705}"/>
    <dgm:cxn modelId="{7616E094-4BE6-43C0-8D75-A511C3A506F9}" srcId="{8D9641BD-4728-4A88-9A5E-4835028281DF}" destId="{DDC25722-3550-47EE-B605-2FB17BFE1772}" srcOrd="1" destOrd="0" parTransId="{EC022296-D494-4B71-A719-45E88EDB8B35}" sibTransId="{B67760C6-28E9-4D4D-990A-7D669446D5F7}"/>
    <dgm:cxn modelId="{08AC669B-769C-4FB6-B03D-CD3D063B9E4F}" type="presOf" srcId="{DDC25722-3550-47EE-B605-2FB17BFE1772}" destId="{CA15919D-F7D1-4D0D-B30D-0E457D5DEC8D}" srcOrd="0" destOrd="0" presId="urn:microsoft.com/office/officeart/2018/2/layout/IconVerticalSolidList"/>
    <dgm:cxn modelId="{43400EA1-D36C-475B-8CCA-8A6EF7BBC7C6}" type="presOf" srcId="{52A9293C-E9F1-44B1-96A0-0A6B67E0B519}" destId="{8F96A4B4-C651-4516-A767-CBA83E48A382}" srcOrd="0" destOrd="2" presId="urn:microsoft.com/office/officeart/2018/2/layout/IconVerticalSolidList"/>
    <dgm:cxn modelId="{BEF131A1-16BC-4005-B8FF-2E172A3DA9C4}" srcId="{DDC25722-3550-47EE-B605-2FB17BFE1772}" destId="{61B93DCC-CBC8-47E5-AD61-E582A1AD7F2C}" srcOrd="1" destOrd="0" parTransId="{E460296D-98BC-4A49-8C7B-C08A9004BB20}" sibTransId="{7268478D-55E4-4E2C-A6FA-FF2B09A3A3CE}"/>
    <dgm:cxn modelId="{893861CC-6288-4F6C-AECC-7666072A6EEC}" type="presOf" srcId="{61B93DCC-CBC8-47E5-AD61-E582A1AD7F2C}" destId="{8F96A4B4-C651-4516-A767-CBA83E48A382}" srcOrd="0" destOrd="1" presId="urn:microsoft.com/office/officeart/2018/2/layout/IconVerticalSolidList"/>
    <dgm:cxn modelId="{30FA48DA-8CD8-453F-B48F-52B7632F6389}" srcId="{61B93DCC-CBC8-47E5-AD61-E582A1AD7F2C}" destId="{52A9293C-E9F1-44B1-96A0-0A6B67E0B519}" srcOrd="0" destOrd="0" parTransId="{ADD70372-8785-4B5D-8E96-D685C16294CF}" sibTransId="{8A53913E-69B5-42AD-BBB3-C9CA3B6A1CD8}"/>
    <dgm:cxn modelId="{2BB0CFF8-9192-4D68-86E1-CC239D722F19}" srcId="{8D9641BD-4728-4A88-9A5E-4835028281DF}" destId="{2DBCA7E2-4E7E-49C1-8D63-6D70B3929BD9}" srcOrd="0" destOrd="0" parTransId="{F543FAD9-627E-419A-92B7-298F12473137}" sibTransId="{C45DFC6E-BF4E-45DB-9608-423107D1A84C}"/>
    <dgm:cxn modelId="{AB9E12FA-B6BB-4096-80F0-17EF496888D6}" srcId="{DDC25722-3550-47EE-B605-2FB17BFE1772}" destId="{E5645E14-D3BB-458D-9C28-E37C2837D699}" srcOrd="0" destOrd="0" parTransId="{6B0D6E1E-EFFC-4991-94A8-C49C04F1CBBC}" sibTransId="{5FF1BEA8-BC1E-48A9-8450-D0786BD7F8BD}"/>
    <dgm:cxn modelId="{78471A99-911A-40A1-829D-D4FE2AA54E65}" type="presParOf" srcId="{6A44A916-1CAD-434F-A60C-B74F086841FC}" destId="{1C4C5C56-ADFA-4162-8DA7-262EB71ED60B}" srcOrd="0" destOrd="0" presId="urn:microsoft.com/office/officeart/2018/2/layout/IconVerticalSolidList"/>
    <dgm:cxn modelId="{11827174-1F37-462D-B2E5-E4043FABE4BD}" type="presParOf" srcId="{1C4C5C56-ADFA-4162-8DA7-262EB71ED60B}" destId="{93937BFC-BD99-40B0-9CEE-5ADED3E091FC}" srcOrd="0" destOrd="0" presId="urn:microsoft.com/office/officeart/2018/2/layout/IconVerticalSolidList"/>
    <dgm:cxn modelId="{1D7F5ACA-057F-4919-B2E8-F59E810C1061}" type="presParOf" srcId="{1C4C5C56-ADFA-4162-8DA7-262EB71ED60B}" destId="{E35BF1C6-0E71-4659-8808-5E4DE3A78F5B}" srcOrd="1" destOrd="0" presId="urn:microsoft.com/office/officeart/2018/2/layout/IconVerticalSolidList"/>
    <dgm:cxn modelId="{FCC9C04D-00C0-452B-9A28-0229A53C0427}" type="presParOf" srcId="{1C4C5C56-ADFA-4162-8DA7-262EB71ED60B}" destId="{4DFAC65A-9547-4300-82B8-AEFF33CF0ECA}" srcOrd="2" destOrd="0" presId="urn:microsoft.com/office/officeart/2018/2/layout/IconVerticalSolidList"/>
    <dgm:cxn modelId="{94F5527F-D451-4A03-9516-C47B026DA2A8}" type="presParOf" srcId="{1C4C5C56-ADFA-4162-8DA7-262EB71ED60B}" destId="{8630A9D4-FD8D-42B8-B9AD-C1CBA382A4D2}" srcOrd="3" destOrd="0" presId="urn:microsoft.com/office/officeart/2018/2/layout/IconVerticalSolidList"/>
    <dgm:cxn modelId="{FC09F6E6-13F9-4181-A210-F3163AED9A27}" type="presParOf" srcId="{6A44A916-1CAD-434F-A60C-B74F086841FC}" destId="{77058054-8AAD-46F8-98DB-0C613E7CA297}" srcOrd="1" destOrd="0" presId="urn:microsoft.com/office/officeart/2018/2/layout/IconVerticalSolidList"/>
    <dgm:cxn modelId="{51D3E1A5-E199-4D20-A889-EE3166ACED27}" type="presParOf" srcId="{6A44A916-1CAD-434F-A60C-B74F086841FC}" destId="{6CE67246-1315-4D27-AD3E-25D718A7B2F6}" srcOrd="2" destOrd="0" presId="urn:microsoft.com/office/officeart/2018/2/layout/IconVerticalSolidList"/>
    <dgm:cxn modelId="{8C0D756B-A1D1-4BCA-BE08-FA53E5CA0789}" type="presParOf" srcId="{6CE67246-1315-4D27-AD3E-25D718A7B2F6}" destId="{C73E43E1-90F9-4668-B0E1-437A051C41E0}" srcOrd="0" destOrd="0" presId="urn:microsoft.com/office/officeart/2018/2/layout/IconVerticalSolidList"/>
    <dgm:cxn modelId="{5F27BCE1-ED16-4DEB-8ABB-0AC510122F3A}" type="presParOf" srcId="{6CE67246-1315-4D27-AD3E-25D718A7B2F6}" destId="{05EC6867-ACE1-48E9-839D-559BC567A190}" srcOrd="1" destOrd="0" presId="urn:microsoft.com/office/officeart/2018/2/layout/IconVerticalSolidList"/>
    <dgm:cxn modelId="{FFB41E87-7100-49BA-940B-CE1EBA95AEF0}" type="presParOf" srcId="{6CE67246-1315-4D27-AD3E-25D718A7B2F6}" destId="{8C0917A8-80A0-4587-B0AA-70465FE7E2B2}" srcOrd="2" destOrd="0" presId="urn:microsoft.com/office/officeart/2018/2/layout/IconVerticalSolidList"/>
    <dgm:cxn modelId="{9028088F-D296-451C-B679-5ACD98CE0476}" type="presParOf" srcId="{6CE67246-1315-4D27-AD3E-25D718A7B2F6}" destId="{CA15919D-F7D1-4D0D-B30D-0E457D5DEC8D}" srcOrd="3" destOrd="0" presId="urn:microsoft.com/office/officeart/2018/2/layout/IconVerticalSolidList"/>
    <dgm:cxn modelId="{E86E2431-B9CC-4DD4-9328-01A2F4E251B7}" type="presParOf" srcId="{6CE67246-1315-4D27-AD3E-25D718A7B2F6}" destId="{8F96A4B4-C651-4516-A767-CBA83E48A38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CB9F7D-6C3D-45FD-AD72-344A7646A2D2}"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6067AACC-EADF-44F3-AE1D-D9D62DAF947A}">
      <dgm:prSet/>
      <dgm:spPr/>
      <dgm:t>
        <a:bodyPr/>
        <a:lstStyle/>
        <a:p>
          <a:r>
            <a:rPr lang="en-US" dirty="0"/>
            <a:t>Planning</a:t>
          </a:r>
        </a:p>
      </dgm:t>
    </dgm:pt>
    <dgm:pt modelId="{B8D73A3E-3146-41C7-B5CD-06F1875BB5E6}" type="parTrans" cxnId="{BBF26037-E93C-42B2-A89B-FB7F20431333}">
      <dgm:prSet/>
      <dgm:spPr/>
      <dgm:t>
        <a:bodyPr/>
        <a:lstStyle/>
        <a:p>
          <a:endParaRPr lang="en-US"/>
        </a:p>
      </dgm:t>
    </dgm:pt>
    <dgm:pt modelId="{3C7442F0-B3F1-46A3-BF55-6FE329A60068}" type="sibTrans" cxnId="{BBF26037-E93C-42B2-A89B-FB7F20431333}">
      <dgm:prSet/>
      <dgm:spPr/>
      <dgm:t>
        <a:bodyPr/>
        <a:lstStyle/>
        <a:p>
          <a:endParaRPr lang="en-US"/>
        </a:p>
      </dgm:t>
    </dgm:pt>
    <dgm:pt modelId="{79FAE201-BD0F-44CD-BCDD-CE1E1E5AE2E1}">
      <dgm:prSet/>
      <dgm:spPr/>
      <dgm:t>
        <a:bodyPr/>
        <a:lstStyle/>
        <a:p>
          <a:r>
            <a:rPr lang="en-US" dirty="0"/>
            <a:t>Requirements are identified and a product backlog is created (Cohn 2012).</a:t>
          </a:r>
        </a:p>
      </dgm:t>
    </dgm:pt>
    <dgm:pt modelId="{F4A8A9BA-EEBC-449E-80FC-E7FCFE1DDA6B}" type="parTrans" cxnId="{14C50CDF-CC0F-499C-AF78-E4322556B6A5}">
      <dgm:prSet/>
      <dgm:spPr/>
      <dgm:t>
        <a:bodyPr/>
        <a:lstStyle/>
        <a:p>
          <a:endParaRPr lang="en-US"/>
        </a:p>
      </dgm:t>
    </dgm:pt>
    <dgm:pt modelId="{6C13A392-71E8-4C2D-B80E-925080762DF2}" type="sibTrans" cxnId="{14C50CDF-CC0F-499C-AF78-E4322556B6A5}">
      <dgm:prSet/>
      <dgm:spPr/>
      <dgm:t>
        <a:bodyPr/>
        <a:lstStyle/>
        <a:p>
          <a:endParaRPr lang="en-US"/>
        </a:p>
      </dgm:t>
    </dgm:pt>
    <dgm:pt modelId="{6A4D42D7-85D4-4A4B-B67A-518D4EB870BE}">
      <dgm:prSet/>
      <dgm:spPr/>
      <dgm:t>
        <a:bodyPr/>
        <a:lstStyle/>
        <a:p>
          <a:r>
            <a:rPr lang="en-US" dirty="0"/>
            <a:t>Sprint planning is implemented to set sprint goals and delegate user stories</a:t>
          </a:r>
        </a:p>
      </dgm:t>
    </dgm:pt>
    <dgm:pt modelId="{45540262-12D0-4288-9165-691B590280B7}" type="parTrans" cxnId="{3A6EA5AB-56E1-4BB9-8C0A-9781B3902EA4}">
      <dgm:prSet/>
      <dgm:spPr/>
      <dgm:t>
        <a:bodyPr/>
        <a:lstStyle/>
        <a:p>
          <a:endParaRPr lang="en-US"/>
        </a:p>
      </dgm:t>
    </dgm:pt>
    <dgm:pt modelId="{6F4445CE-ADC8-41FE-A4D0-B38970C2976F}" type="sibTrans" cxnId="{3A6EA5AB-56E1-4BB9-8C0A-9781B3902EA4}">
      <dgm:prSet/>
      <dgm:spPr/>
      <dgm:t>
        <a:bodyPr/>
        <a:lstStyle/>
        <a:p>
          <a:endParaRPr lang="en-US"/>
        </a:p>
      </dgm:t>
    </dgm:pt>
    <dgm:pt modelId="{4D223BD9-0B15-4C17-97E6-E5893762C76C}">
      <dgm:prSet/>
      <dgm:spPr/>
      <dgm:t>
        <a:bodyPr/>
        <a:lstStyle/>
        <a:p>
          <a:r>
            <a:rPr lang="en-US" dirty="0"/>
            <a:t>This designates priorities and gives initial project direction</a:t>
          </a:r>
        </a:p>
      </dgm:t>
    </dgm:pt>
    <dgm:pt modelId="{BF50785F-8E53-4498-8843-2E31405F0723}" type="parTrans" cxnId="{3FC4D2F4-F697-4FA2-A931-FA8D07B8F9A1}">
      <dgm:prSet/>
      <dgm:spPr/>
      <dgm:t>
        <a:bodyPr/>
        <a:lstStyle/>
        <a:p>
          <a:endParaRPr lang="en-US"/>
        </a:p>
      </dgm:t>
    </dgm:pt>
    <dgm:pt modelId="{732FE6A8-E35A-4CB8-9C5E-A3B2C2B667E7}" type="sibTrans" cxnId="{3FC4D2F4-F697-4FA2-A931-FA8D07B8F9A1}">
      <dgm:prSet/>
      <dgm:spPr/>
      <dgm:t>
        <a:bodyPr/>
        <a:lstStyle/>
        <a:p>
          <a:endParaRPr lang="en-US"/>
        </a:p>
      </dgm:t>
    </dgm:pt>
    <dgm:pt modelId="{3AF34D77-0072-4D89-B515-91F73AA7655A}">
      <dgm:prSet/>
      <dgm:spPr/>
      <dgm:t>
        <a:bodyPr/>
        <a:lstStyle/>
        <a:p>
          <a:r>
            <a:rPr lang="en-US" dirty="0"/>
            <a:t>Execution</a:t>
          </a:r>
        </a:p>
      </dgm:t>
    </dgm:pt>
    <dgm:pt modelId="{9140B61B-4C9D-4FF2-BA16-9214A716B939}" type="parTrans" cxnId="{2E94FC59-D23B-4367-B715-97D9B763238E}">
      <dgm:prSet/>
      <dgm:spPr/>
      <dgm:t>
        <a:bodyPr/>
        <a:lstStyle/>
        <a:p>
          <a:endParaRPr lang="en-US"/>
        </a:p>
      </dgm:t>
    </dgm:pt>
    <dgm:pt modelId="{A921C064-F02E-41B7-8254-F7B42FE5561A}" type="sibTrans" cxnId="{2E94FC59-D23B-4367-B715-97D9B763238E}">
      <dgm:prSet/>
      <dgm:spPr/>
      <dgm:t>
        <a:bodyPr/>
        <a:lstStyle/>
        <a:p>
          <a:endParaRPr lang="en-US"/>
        </a:p>
      </dgm:t>
    </dgm:pt>
    <dgm:pt modelId="{2703F07B-730B-4189-8342-64A486BC1A88}">
      <dgm:prSet/>
      <dgm:spPr/>
      <dgm:t>
        <a:bodyPr/>
        <a:lstStyle/>
        <a:p>
          <a:r>
            <a:rPr lang="en-US" dirty="0"/>
            <a:t>Stand-up meetings daily to share progress and identify barriers</a:t>
          </a:r>
        </a:p>
      </dgm:t>
    </dgm:pt>
    <dgm:pt modelId="{3E02C52E-D93D-4458-A6ED-B10D4B939F2A}" type="parTrans" cxnId="{442C256F-71E3-4E2F-A7EC-C2CC8283F014}">
      <dgm:prSet/>
      <dgm:spPr/>
      <dgm:t>
        <a:bodyPr/>
        <a:lstStyle/>
        <a:p>
          <a:endParaRPr lang="en-US"/>
        </a:p>
      </dgm:t>
    </dgm:pt>
    <dgm:pt modelId="{53AD6630-5A3C-40C0-ABB5-3744CCD536E9}" type="sibTrans" cxnId="{442C256F-71E3-4E2F-A7EC-C2CC8283F014}">
      <dgm:prSet/>
      <dgm:spPr/>
      <dgm:t>
        <a:bodyPr/>
        <a:lstStyle/>
        <a:p>
          <a:endParaRPr lang="en-US"/>
        </a:p>
      </dgm:t>
    </dgm:pt>
    <dgm:pt modelId="{970D5503-D1A7-4F8C-80AA-0AE68ECAB132}">
      <dgm:prSet/>
      <dgm:spPr/>
      <dgm:t>
        <a:bodyPr/>
        <a:lstStyle/>
        <a:p>
          <a:r>
            <a:rPr lang="en-US" dirty="0"/>
            <a:t>Features are implemented on a priority system according to smaller user stories</a:t>
          </a:r>
        </a:p>
      </dgm:t>
    </dgm:pt>
    <dgm:pt modelId="{DA540E5C-440E-4CBE-9888-A84CD3D34529}" type="parTrans" cxnId="{7BE94EB1-9D61-4F53-94CE-4A86D0E195EA}">
      <dgm:prSet/>
      <dgm:spPr/>
      <dgm:t>
        <a:bodyPr/>
        <a:lstStyle/>
        <a:p>
          <a:endParaRPr lang="en-US"/>
        </a:p>
      </dgm:t>
    </dgm:pt>
    <dgm:pt modelId="{083AF725-050D-4B64-A78E-4E1BF35359C2}" type="sibTrans" cxnId="{7BE94EB1-9D61-4F53-94CE-4A86D0E195EA}">
      <dgm:prSet/>
      <dgm:spPr/>
      <dgm:t>
        <a:bodyPr/>
        <a:lstStyle/>
        <a:p>
          <a:endParaRPr lang="en-US"/>
        </a:p>
      </dgm:t>
    </dgm:pt>
    <dgm:pt modelId="{38F3A887-DD9B-4DDC-BCAC-3DE68DB65CFE}">
      <dgm:prSet/>
      <dgm:spPr/>
      <dgm:t>
        <a:bodyPr/>
        <a:lstStyle/>
        <a:p>
          <a:r>
            <a:rPr lang="en-US" dirty="0"/>
            <a:t>Delivers incremental progress and iterative feedback approach (Sutherland 2019).</a:t>
          </a:r>
        </a:p>
      </dgm:t>
    </dgm:pt>
    <dgm:pt modelId="{82673018-4F69-4107-9D6B-CF9237918614}" type="parTrans" cxnId="{808115F1-C258-41B5-854C-5A13E81915C4}">
      <dgm:prSet/>
      <dgm:spPr/>
      <dgm:t>
        <a:bodyPr/>
        <a:lstStyle/>
        <a:p>
          <a:endParaRPr lang="en-US"/>
        </a:p>
      </dgm:t>
    </dgm:pt>
    <dgm:pt modelId="{EBEB166C-6DE2-4FF3-89E9-6DE9513FC3C3}" type="sibTrans" cxnId="{808115F1-C258-41B5-854C-5A13E81915C4}">
      <dgm:prSet/>
      <dgm:spPr/>
      <dgm:t>
        <a:bodyPr/>
        <a:lstStyle/>
        <a:p>
          <a:endParaRPr lang="en-US"/>
        </a:p>
      </dgm:t>
    </dgm:pt>
    <dgm:pt modelId="{6B04BE2E-AEF0-4926-8F17-3299BCB8DA4C}">
      <dgm:prSet/>
      <dgm:spPr/>
      <dgm:t>
        <a:bodyPr/>
        <a:lstStyle/>
        <a:p>
          <a:r>
            <a:rPr lang="en-US" dirty="0"/>
            <a:t>Review &amp; Retrospective</a:t>
          </a:r>
        </a:p>
      </dgm:t>
    </dgm:pt>
    <dgm:pt modelId="{11F4779E-E4E4-436F-AF1D-1230A8017469}" type="parTrans" cxnId="{F5D67589-66C6-41E7-94DA-146FE1F3CD6D}">
      <dgm:prSet/>
      <dgm:spPr/>
      <dgm:t>
        <a:bodyPr/>
        <a:lstStyle/>
        <a:p>
          <a:endParaRPr lang="en-US"/>
        </a:p>
      </dgm:t>
    </dgm:pt>
    <dgm:pt modelId="{A64D6971-0DBB-49C0-AA95-4AA05CBB401E}" type="sibTrans" cxnId="{F5D67589-66C6-41E7-94DA-146FE1F3CD6D}">
      <dgm:prSet/>
      <dgm:spPr/>
      <dgm:t>
        <a:bodyPr/>
        <a:lstStyle/>
        <a:p>
          <a:endParaRPr lang="en-US"/>
        </a:p>
      </dgm:t>
    </dgm:pt>
    <dgm:pt modelId="{A6F5A7BF-923B-4EEE-BDD8-B11CAA800E0C}">
      <dgm:prSet/>
      <dgm:spPr/>
      <dgm:t>
        <a:bodyPr/>
        <a:lstStyle/>
        <a:p>
          <a:r>
            <a:rPr lang="en-US" dirty="0"/>
            <a:t>Sprint reviews where features are demonstrated.</a:t>
          </a:r>
        </a:p>
      </dgm:t>
    </dgm:pt>
    <dgm:pt modelId="{6A82441F-5B9C-429E-8677-EFA5F0AC809F}" type="parTrans" cxnId="{18D77887-675A-4726-8E17-68BB6185B4B1}">
      <dgm:prSet/>
      <dgm:spPr/>
      <dgm:t>
        <a:bodyPr/>
        <a:lstStyle/>
        <a:p>
          <a:endParaRPr lang="en-US"/>
        </a:p>
      </dgm:t>
    </dgm:pt>
    <dgm:pt modelId="{66095D6A-9FBD-439E-8CE4-196197CE0239}" type="sibTrans" cxnId="{18D77887-675A-4726-8E17-68BB6185B4B1}">
      <dgm:prSet/>
      <dgm:spPr/>
      <dgm:t>
        <a:bodyPr/>
        <a:lstStyle/>
        <a:p>
          <a:endParaRPr lang="en-US"/>
        </a:p>
      </dgm:t>
    </dgm:pt>
    <dgm:pt modelId="{652C320D-020B-48D3-A501-D8660FEB871D}">
      <dgm:prSet/>
      <dgm:spPr/>
      <dgm:t>
        <a:bodyPr/>
        <a:lstStyle/>
        <a:p>
          <a:r>
            <a:rPr lang="en-US" dirty="0"/>
            <a:t>Allows for feedback and ensures delivery of comprehensive product (Derby &amp; Larsen 2012).</a:t>
          </a:r>
        </a:p>
      </dgm:t>
    </dgm:pt>
    <dgm:pt modelId="{1EF4FB86-8896-43EA-8EDF-3687EB1AACF0}" type="parTrans" cxnId="{B8C7A31C-6860-411A-862B-620EB3A21652}">
      <dgm:prSet/>
      <dgm:spPr/>
      <dgm:t>
        <a:bodyPr/>
        <a:lstStyle/>
        <a:p>
          <a:endParaRPr lang="en-US"/>
        </a:p>
      </dgm:t>
    </dgm:pt>
    <dgm:pt modelId="{23713DF2-9F52-467B-831A-5EFE411CE580}" type="sibTrans" cxnId="{B8C7A31C-6860-411A-862B-620EB3A21652}">
      <dgm:prSet/>
      <dgm:spPr/>
      <dgm:t>
        <a:bodyPr/>
        <a:lstStyle/>
        <a:p>
          <a:endParaRPr lang="en-US"/>
        </a:p>
      </dgm:t>
    </dgm:pt>
    <dgm:pt modelId="{205E4464-6577-4AEB-9606-4B8D6373093D}">
      <dgm:prSet/>
      <dgm:spPr/>
      <dgm:t>
        <a:bodyPr/>
        <a:lstStyle/>
        <a:p>
          <a:r>
            <a:rPr lang="en-US" dirty="0"/>
            <a:t>Improves subsequent approaches based upon feedback and analysis.</a:t>
          </a:r>
        </a:p>
      </dgm:t>
    </dgm:pt>
    <dgm:pt modelId="{AFD932BE-FF70-447C-B113-69B1B5BB15F6}" type="parTrans" cxnId="{82D9EDF3-CE0F-4884-8AC3-0762F0A76D27}">
      <dgm:prSet/>
      <dgm:spPr/>
      <dgm:t>
        <a:bodyPr/>
        <a:lstStyle/>
        <a:p>
          <a:endParaRPr lang="en-US"/>
        </a:p>
      </dgm:t>
    </dgm:pt>
    <dgm:pt modelId="{4215B9A3-B1AF-4673-B979-448906560831}" type="sibTrans" cxnId="{82D9EDF3-CE0F-4884-8AC3-0762F0A76D27}">
      <dgm:prSet/>
      <dgm:spPr/>
      <dgm:t>
        <a:bodyPr/>
        <a:lstStyle/>
        <a:p>
          <a:endParaRPr lang="en-US"/>
        </a:p>
      </dgm:t>
    </dgm:pt>
    <dgm:pt modelId="{8D1EB97B-A008-4D0F-94B2-9A13D1AEA2E8}" type="pres">
      <dgm:prSet presAssocID="{71CB9F7D-6C3D-45FD-AD72-344A7646A2D2}" presName="Name0" presStyleCnt="0">
        <dgm:presLayoutVars>
          <dgm:dir/>
          <dgm:animLvl val="lvl"/>
          <dgm:resizeHandles val="exact"/>
        </dgm:presLayoutVars>
      </dgm:prSet>
      <dgm:spPr/>
    </dgm:pt>
    <dgm:pt modelId="{2E65463E-DB2C-4197-873F-980CEDE7C727}" type="pres">
      <dgm:prSet presAssocID="{6067AACC-EADF-44F3-AE1D-D9D62DAF947A}" presName="composite" presStyleCnt="0"/>
      <dgm:spPr/>
    </dgm:pt>
    <dgm:pt modelId="{01156405-8C68-4542-9864-3E0B0DCCAF50}" type="pres">
      <dgm:prSet presAssocID="{6067AACC-EADF-44F3-AE1D-D9D62DAF947A}" presName="parTx" presStyleLbl="alignNode1" presStyleIdx="0" presStyleCnt="3">
        <dgm:presLayoutVars>
          <dgm:chMax val="0"/>
          <dgm:chPref val="0"/>
          <dgm:bulletEnabled val="1"/>
        </dgm:presLayoutVars>
      </dgm:prSet>
      <dgm:spPr/>
    </dgm:pt>
    <dgm:pt modelId="{9C5667E4-5222-4B05-BFE8-C7032EBF7638}" type="pres">
      <dgm:prSet presAssocID="{6067AACC-EADF-44F3-AE1D-D9D62DAF947A}" presName="desTx" presStyleLbl="alignAccFollowNode1" presStyleIdx="0" presStyleCnt="3">
        <dgm:presLayoutVars>
          <dgm:bulletEnabled val="1"/>
        </dgm:presLayoutVars>
      </dgm:prSet>
      <dgm:spPr/>
    </dgm:pt>
    <dgm:pt modelId="{9CD1D72A-B4DD-41C5-969A-D8C57E7568CE}" type="pres">
      <dgm:prSet presAssocID="{3C7442F0-B3F1-46A3-BF55-6FE329A60068}" presName="space" presStyleCnt="0"/>
      <dgm:spPr/>
    </dgm:pt>
    <dgm:pt modelId="{E5B65C0A-E97C-41B6-8D5D-621347E48D86}" type="pres">
      <dgm:prSet presAssocID="{3AF34D77-0072-4D89-B515-91F73AA7655A}" presName="composite" presStyleCnt="0"/>
      <dgm:spPr/>
    </dgm:pt>
    <dgm:pt modelId="{706F93C9-ADC5-46F9-8D04-B52DA7B07D1A}" type="pres">
      <dgm:prSet presAssocID="{3AF34D77-0072-4D89-B515-91F73AA7655A}" presName="parTx" presStyleLbl="alignNode1" presStyleIdx="1" presStyleCnt="3">
        <dgm:presLayoutVars>
          <dgm:chMax val="0"/>
          <dgm:chPref val="0"/>
          <dgm:bulletEnabled val="1"/>
        </dgm:presLayoutVars>
      </dgm:prSet>
      <dgm:spPr/>
    </dgm:pt>
    <dgm:pt modelId="{382D2DCC-3341-4191-81DD-5E7C2C0C3934}" type="pres">
      <dgm:prSet presAssocID="{3AF34D77-0072-4D89-B515-91F73AA7655A}" presName="desTx" presStyleLbl="alignAccFollowNode1" presStyleIdx="1" presStyleCnt="3">
        <dgm:presLayoutVars>
          <dgm:bulletEnabled val="1"/>
        </dgm:presLayoutVars>
      </dgm:prSet>
      <dgm:spPr/>
    </dgm:pt>
    <dgm:pt modelId="{F5D662E4-30A3-4E2C-923A-2FC9CF66203C}" type="pres">
      <dgm:prSet presAssocID="{A921C064-F02E-41B7-8254-F7B42FE5561A}" presName="space" presStyleCnt="0"/>
      <dgm:spPr/>
    </dgm:pt>
    <dgm:pt modelId="{CD6203E6-49C0-43E4-BB6C-6B7E764BBC04}" type="pres">
      <dgm:prSet presAssocID="{6B04BE2E-AEF0-4926-8F17-3299BCB8DA4C}" presName="composite" presStyleCnt="0"/>
      <dgm:spPr/>
    </dgm:pt>
    <dgm:pt modelId="{B60EEB88-6EC6-46CE-83D0-F81284BABF0D}" type="pres">
      <dgm:prSet presAssocID="{6B04BE2E-AEF0-4926-8F17-3299BCB8DA4C}" presName="parTx" presStyleLbl="alignNode1" presStyleIdx="2" presStyleCnt="3">
        <dgm:presLayoutVars>
          <dgm:chMax val="0"/>
          <dgm:chPref val="0"/>
          <dgm:bulletEnabled val="1"/>
        </dgm:presLayoutVars>
      </dgm:prSet>
      <dgm:spPr/>
    </dgm:pt>
    <dgm:pt modelId="{B4A63744-0E4D-4192-B281-97327196058E}" type="pres">
      <dgm:prSet presAssocID="{6B04BE2E-AEF0-4926-8F17-3299BCB8DA4C}" presName="desTx" presStyleLbl="alignAccFollowNode1" presStyleIdx="2" presStyleCnt="3">
        <dgm:presLayoutVars>
          <dgm:bulletEnabled val="1"/>
        </dgm:presLayoutVars>
      </dgm:prSet>
      <dgm:spPr/>
    </dgm:pt>
  </dgm:ptLst>
  <dgm:cxnLst>
    <dgm:cxn modelId="{97EF160A-F7D9-49E6-B23E-74F1139EDA7A}" type="presOf" srcId="{6A4D42D7-85D4-4A4B-B67A-518D4EB870BE}" destId="{9C5667E4-5222-4B05-BFE8-C7032EBF7638}" srcOrd="0" destOrd="1" presId="urn:microsoft.com/office/officeart/2005/8/layout/hList1"/>
    <dgm:cxn modelId="{B8C7A31C-6860-411A-862B-620EB3A21652}" srcId="{6B04BE2E-AEF0-4926-8F17-3299BCB8DA4C}" destId="{652C320D-020B-48D3-A501-D8660FEB871D}" srcOrd="1" destOrd="0" parTransId="{1EF4FB86-8896-43EA-8EDF-3687EB1AACF0}" sibTransId="{23713DF2-9F52-467B-831A-5EFE411CE580}"/>
    <dgm:cxn modelId="{3A912920-868B-451F-80E4-1759CD6E4065}" type="presOf" srcId="{2703F07B-730B-4189-8342-64A486BC1A88}" destId="{382D2DCC-3341-4191-81DD-5E7C2C0C3934}" srcOrd="0" destOrd="0" presId="urn:microsoft.com/office/officeart/2005/8/layout/hList1"/>
    <dgm:cxn modelId="{14234A24-BAA7-4BF7-8081-9D39189AE41A}" type="presOf" srcId="{A6F5A7BF-923B-4EEE-BDD8-B11CAA800E0C}" destId="{B4A63744-0E4D-4192-B281-97327196058E}" srcOrd="0" destOrd="0" presId="urn:microsoft.com/office/officeart/2005/8/layout/hList1"/>
    <dgm:cxn modelId="{AEAB012D-BA92-4C30-B015-4C6948E15E2A}" type="presOf" srcId="{6B04BE2E-AEF0-4926-8F17-3299BCB8DA4C}" destId="{B60EEB88-6EC6-46CE-83D0-F81284BABF0D}" srcOrd="0" destOrd="0" presId="urn:microsoft.com/office/officeart/2005/8/layout/hList1"/>
    <dgm:cxn modelId="{BBF26037-E93C-42B2-A89B-FB7F20431333}" srcId="{71CB9F7D-6C3D-45FD-AD72-344A7646A2D2}" destId="{6067AACC-EADF-44F3-AE1D-D9D62DAF947A}" srcOrd="0" destOrd="0" parTransId="{B8D73A3E-3146-41C7-B5CD-06F1875BB5E6}" sibTransId="{3C7442F0-B3F1-46A3-BF55-6FE329A60068}"/>
    <dgm:cxn modelId="{4FBD0C47-CFBE-455C-A1AA-00E9194EDD17}" type="presOf" srcId="{652C320D-020B-48D3-A501-D8660FEB871D}" destId="{B4A63744-0E4D-4192-B281-97327196058E}" srcOrd="0" destOrd="1" presId="urn:microsoft.com/office/officeart/2005/8/layout/hList1"/>
    <dgm:cxn modelId="{442C256F-71E3-4E2F-A7EC-C2CC8283F014}" srcId="{3AF34D77-0072-4D89-B515-91F73AA7655A}" destId="{2703F07B-730B-4189-8342-64A486BC1A88}" srcOrd="0" destOrd="0" parTransId="{3E02C52E-D93D-4458-A6ED-B10D4B939F2A}" sibTransId="{53AD6630-5A3C-40C0-ABB5-3744CCD536E9}"/>
    <dgm:cxn modelId="{2E94FC59-D23B-4367-B715-97D9B763238E}" srcId="{71CB9F7D-6C3D-45FD-AD72-344A7646A2D2}" destId="{3AF34D77-0072-4D89-B515-91F73AA7655A}" srcOrd="1" destOrd="0" parTransId="{9140B61B-4C9D-4FF2-BA16-9214A716B939}" sibTransId="{A921C064-F02E-41B7-8254-F7B42FE5561A}"/>
    <dgm:cxn modelId="{4139057D-D34D-4983-8283-E2CB9FCEB946}" type="presOf" srcId="{79FAE201-BD0F-44CD-BCDD-CE1E1E5AE2E1}" destId="{9C5667E4-5222-4B05-BFE8-C7032EBF7638}" srcOrd="0" destOrd="0" presId="urn:microsoft.com/office/officeart/2005/8/layout/hList1"/>
    <dgm:cxn modelId="{18D77887-675A-4726-8E17-68BB6185B4B1}" srcId="{6B04BE2E-AEF0-4926-8F17-3299BCB8DA4C}" destId="{A6F5A7BF-923B-4EEE-BDD8-B11CAA800E0C}" srcOrd="0" destOrd="0" parTransId="{6A82441F-5B9C-429E-8677-EFA5F0AC809F}" sibTransId="{66095D6A-9FBD-439E-8CE4-196197CE0239}"/>
    <dgm:cxn modelId="{F5D67589-66C6-41E7-94DA-146FE1F3CD6D}" srcId="{71CB9F7D-6C3D-45FD-AD72-344A7646A2D2}" destId="{6B04BE2E-AEF0-4926-8F17-3299BCB8DA4C}" srcOrd="2" destOrd="0" parTransId="{11F4779E-E4E4-436F-AF1D-1230A8017469}" sibTransId="{A64D6971-0DBB-49C0-AA95-4AA05CBB401E}"/>
    <dgm:cxn modelId="{4D5469A0-A9DB-44D1-BCFB-0A8BEEB6D963}" type="presOf" srcId="{71CB9F7D-6C3D-45FD-AD72-344A7646A2D2}" destId="{8D1EB97B-A008-4D0F-94B2-9A13D1AEA2E8}" srcOrd="0" destOrd="0" presId="urn:microsoft.com/office/officeart/2005/8/layout/hList1"/>
    <dgm:cxn modelId="{3A6EA5AB-56E1-4BB9-8C0A-9781B3902EA4}" srcId="{6067AACC-EADF-44F3-AE1D-D9D62DAF947A}" destId="{6A4D42D7-85D4-4A4B-B67A-518D4EB870BE}" srcOrd="1" destOrd="0" parTransId="{45540262-12D0-4288-9165-691B590280B7}" sibTransId="{6F4445CE-ADC8-41FE-A4D0-B38970C2976F}"/>
    <dgm:cxn modelId="{7BE94EB1-9D61-4F53-94CE-4A86D0E195EA}" srcId="{3AF34D77-0072-4D89-B515-91F73AA7655A}" destId="{970D5503-D1A7-4F8C-80AA-0AE68ECAB132}" srcOrd="1" destOrd="0" parTransId="{DA540E5C-440E-4CBE-9888-A84CD3D34529}" sibTransId="{083AF725-050D-4B64-A78E-4E1BF35359C2}"/>
    <dgm:cxn modelId="{40B37CC8-9CEE-442A-844C-63F1BDFD57B1}" type="presOf" srcId="{38F3A887-DD9B-4DDC-BCAC-3DE68DB65CFE}" destId="{382D2DCC-3341-4191-81DD-5E7C2C0C3934}" srcOrd="0" destOrd="2" presId="urn:microsoft.com/office/officeart/2005/8/layout/hList1"/>
    <dgm:cxn modelId="{DA1D9DDA-2481-4EC6-A7E1-60444ECBBACB}" type="presOf" srcId="{6067AACC-EADF-44F3-AE1D-D9D62DAF947A}" destId="{01156405-8C68-4542-9864-3E0B0DCCAF50}" srcOrd="0" destOrd="0" presId="urn:microsoft.com/office/officeart/2005/8/layout/hList1"/>
    <dgm:cxn modelId="{14C50CDF-CC0F-499C-AF78-E4322556B6A5}" srcId="{6067AACC-EADF-44F3-AE1D-D9D62DAF947A}" destId="{79FAE201-BD0F-44CD-BCDD-CE1E1E5AE2E1}" srcOrd="0" destOrd="0" parTransId="{F4A8A9BA-EEBC-449E-80FC-E7FCFE1DDA6B}" sibTransId="{6C13A392-71E8-4C2D-B80E-925080762DF2}"/>
    <dgm:cxn modelId="{004C05E8-114E-4120-BC15-2441F516A0B5}" type="presOf" srcId="{3AF34D77-0072-4D89-B515-91F73AA7655A}" destId="{706F93C9-ADC5-46F9-8D04-B52DA7B07D1A}" srcOrd="0" destOrd="0" presId="urn:microsoft.com/office/officeart/2005/8/layout/hList1"/>
    <dgm:cxn modelId="{0AD4F8ED-80CB-4475-AC25-C1ED816E774A}" type="presOf" srcId="{4D223BD9-0B15-4C17-97E6-E5893762C76C}" destId="{9C5667E4-5222-4B05-BFE8-C7032EBF7638}" srcOrd="0" destOrd="2" presId="urn:microsoft.com/office/officeart/2005/8/layout/hList1"/>
    <dgm:cxn modelId="{808115F1-C258-41B5-854C-5A13E81915C4}" srcId="{3AF34D77-0072-4D89-B515-91F73AA7655A}" destId="{38F3A887-DD9B-4DDC-BCAC-3DE68DB65CFE}" srcOrd="2" destOrd="0" parTransId="{82673018-4F69-4107-9D6B-CF9237918614}" sibTransId="{EBEB166C-6DE2-4FF3-89E9-6DE9513FC3C3}"/>
    <dgm:cxn modelId="{6DF314F3-298C-4ECC-AC1B-DE9FB0BB3675}" type="presOf" srcId="{970D5503-D1A7-4F8C-80AA-0AE68ECAB132}" destId="{382D2DCC-3341-4191-81DD-5E7C2C0C3934}" srcOrd="0" destOrd="1" presId="urn:microsoft.com/office/officeart/2005/8/layout/hList1"/>
    <dgm:cxn modelId="{82D9EDF3-CE0F-4884-8AC3-0762F0A76D27}" srcId="{6B04BE2E-AEF0-4926-8F17-3299BCB8DA4C}" destId="{205E4464-6577-4AEB-9606-4B8D6373093D}" srcOrd="2" destOrd="0" parTransId="{AFD932BE-FF70-447C-B113-69B1B5BB15F6}" sibTransId="{4215B9A3-B1AF-4673-B979-448906560831}"/>
    <dgm:cxn modelId="{3FC4D2F4-F697-4FA2-A931-FA8D07B8F9A1}" srcId="{6067AACC-EADF-44F3-AE1D-D9D62DAF947A}" destId="{4D223BD9-0B15-4C17-97E6-E5893762C76C}" srcOrd="2" destOrd="0" parTransId="{BF50785F-8E53-4498-8843-2E31405F0723}" sibTransId="{732FE6A8-E35A-4CB8-9C5E-A3B2C2B667E7}"/>
    <dgm:cxn modelId="{A096A3F8-60AE-4E26-8428-EDB248895EFB}" type="presOf" srcId="{205E4464-6577-4AEB-9606-4B8D6373093D}" destId="{B4A63744-0E4D-4192-B281-97327196058E}" srcOrd="0" destOrd="2" presId="urn:microsoft.com/office/officeart/2005/8/layout/hList1"/>
    <dgm:cxn modelId="{F35613CE-C0CF-40A0-8452-A18A030283E6}" type="presParOf" srcId="{8D1EB97B-A008-4D0F-94B2-9A13D1AEA2E8}" destId="{2E65463E-DB2C-4197-873F-980CEDE7C727}" srcOrd="0" destOrd="0" presId="urn:microsoft.com/office/officeart/2005/8/layout/hList1"/>
    <dgm:cxn modelId="{962475C9-AE27-41E7-A847-8A634491AC0F}" type="presParOf" srcId="{2E65463E-DB2C-4197-873F-980CEDE7C727}" destId="{01156405-8C68-4542-9864-3E0B0DCCAF50}" srcOrd="0" destOrd="0" presId="urn:microsoft.com/office/officeart/2005/8/layout/hList1"/>
    <dgm:cxn modelId="{BA1BC665-5151-49FF-863E-492A9B5E7A87}" type="presParOf" srcId="{2E65463E-DB2C-4197-873F-980CEDE7C727}" destId="{9C5667E4-5222-4B05-BFE8-C7032EBF7638}" srcOrd="1" destOrd="0" presId="urn:microsoft.com/office/officeart/2005/8/layout/hList1"/>
    <dgm:cxn modelId="{08691B1B-B9C0-403B-8515-6ECF5E86C9B3}" type="presParOf" srcId="{8D1EB97B-A008-4D0F-94B2-9A13D1AEA2E8}" destId="{9CD1D72A-B4DD-41C5-969A-D8C57E7568CE}" srcOrd="1" destOrd="0" presId="urn:microsoft.com/office/officeart/2005/8/layout/hList1"/>
    <dgm:cxn modelId="{8D09602A-7CDD-4618-BBAE-6025C0B64D30}" type="presParOf" srcId="{8D1EB97B-A008-4D0F-94B2-9A13D1AEA2E8}" destId="{E5B65C0A-E97C-41B6-8D5D-621347E48D86}" srcOrd="2" destOrd="0" presId="urn:microsoft.com/office/officeart/2005/8/layout/hList1"/>
    <dgm:cxn modelId="{D680615E-2095-4123-919F-7EFDF0493843}" type="presParOf" srcId="{E5B65C0A-E97C-41B6-8D5D-621347E48D86}" destId="{706F93C9-ADC5-46F9-8D04-B52DA7B07D1A}" srcOrd="0" destOrd="0" presId="urn:microsoft.com/office/officeart/2005/8/layout/hList1"/>
    <dgm:cxn modelId="{7AC7F5C1-2344-431B-A708-6104F9CF435A}" type="presParOf" srcId="{E5B65C0A-E97C-41B6-8D5D-621347E48D86}" destId="{382D2DCC-3341-4191-81DD-5E7C2C0C3934}" srcOrd="1" destOrd="0" presId="urn:microsoft.com/office/officeart/2005/8/layout/hList1"/>
    <dgm:cxn modelId="{7D88D293-D62B-4F9C-BF98-49D70F8D50AA}" type="presParOf" srcId="{8D1EB97B-A008-4D0F-94B2-9A13D1AEA2E8}" destId="{F5D662E4-30A3-4E2C-923A-2FC9CF66203C}" srcOrd="3" destOrd="0" presId="urn:microsoft.com/office/officeart/2005/8/layout/hList1"/>
    <dgm:cxn modelId="{303B13A6-19A3-4D52-B486-61C7386D80CF}" type="presParOf" srcId="{8D1EB97B-A008-4D0F-94B2-9A13D1AEA2E8}" destId="{CD6203E6-49C0-43E4-BB6C-6B7E764BBC04}" srcOrd="4" destOrd="0" presId="urn:microsoft.com/office/officeart/2005/8/layout/hList1"/>
    <dgm:cxn modelId="{8E8F110C-E869-4474-A292-144E9E4BF10A}" type="presParOf" srcId="{CD6203E6-49C0-43E4-BB6C-6B7E764BBC04}" destId="{B60EEB88-6EC6-46CE-83D0-F81284BABF0D}" srcOrd="0" destOrd="0" presId="urn:microsoft.com/office/officeart/2005/8/layout/hList1"/>
    <dgm:cxn modelId="{23C43CFF-756C-47E6-93AD-AB1A769FE34A}" type="presParOf" srcId="{CD6203E6-49C0-43E4-BB6C-6B7E764BBC04}" destId="{B4A63744-0E4D-4192-B281-97327196058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D3CDA6-90CD-4EC2-8A28-AD586834228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4E4014-2C30-4CFF-B9AB-05018B65F0DD}">
      <dgm:prSet/>
      <dgm:spPr/>
      <dgm:t>
        <a:bodyPr/>
        <a:lstStyle/>
        <a:p>
          <a:pPr>
            <a:defRPr b="1"/>
          </a:pPr>
          <a:r>
            <a:rPr lang="en-US" dirty="0"/>
            <a:t>Waterfall and Agile are two common contrasting developmental approaches</a:t>
          </a:r>
        </a:p>
      </dgm:t>
    </dgm:pt>
    <dgm:pt modelId="{7C188666-9F20-400A-80FE-C9D663A6FD05}" type="parTrans" cxnId="{6029DCC4-611F-4DF5-9384-D81CE9C03914}">
      <dgm:prSet/>
      <dgm:spPr/>
      <dgm:t>
        <a:bodyPr/>
        <a:lstStyle/>
        <a:p>
          <a:endParaRPr lang="en-US"/>
        </a:p>
      </dgm:t>
    </dgm:pt>
    <dgm:pt modelId="{B20C335F-54F7-4A39-8BFA-517E019384AE}" type="sibTrans" cxnId="{6029DCC4-611F-4DF5-9384-D81CE9C03914}">
      <dgm:prSet/>
      <dgm:spPr/>
      <dgm:t>
        <a:bodyPr/>
        <a:lstStyle/>
        <a:p>
          <a:endParaRPr lang="en-US"/>
        </a:p>
      </dgm:t>
    </dgm:pt>
    <dgm:pt modelId="{7EC8BF89-5054-4FD0-A24A-C15A913D2DE0}">
      <dgm:prSet/>
      <dgm:spPr/>
      <dgm:t>
        <a:bodyPr/>
        <a:lstStyle/>
        <a:p>
          <a:pPr>
            <a:defRPr b="1"/>
          </a:pPr>
          <a:r>
            <a:rPr lang="en-US" dirty="0"/>
            <a:t>Waterfall approach:</a:t>
          </a:r>
        </a:p>
      </dgm:t>
    </dgm:pt>
    <dgm:pt modelId="{09FEF7DC-E6AE-4256-89E3-C9A4031A1B42}" type="parTrans" cxnId="{00F83C96-C3ED-4C68-966E-32B745B4BC25}">
      <dgm:prSet/>
      <dgm:spPr/>
      <dgm:t>
        <a:bodyPr/>
        <a:lstStyle/>
        <a:p>
          <a:endParaRPr lang="en-US"/>
        </a:p>
      </dgm:t>
    </dgm:pt>
    <dgm:pt modelId="{7EBD5631-DA01-4BBE-B265-FB7E062CE174}" type="sibTrans" cxnId="{00F83C96-C3ED-4C68-966E-32B745B4BC25}">
      <dgm:prSet/>
      <dgm:spPr/>
      <dgm:t>
        <a:bodyPr/>
        <a:lstStyle/>
        <a:p>
          <a:endParaRPr lang="en-US"/>
        </a:p>
      </dgm:t>
    </dgm:pt>
    <dgm:pt modelId="{4268EA95-8B55-49EF-8020-C21F2E6D0707}">
      <dgm:prSet/>
      <dgm:spPr/>
      <dgm:t>
        <a:bodyPr/>
        <a:lstStyle/>
        <a:p>
          <a:r>
            <a:rPr lang="en-US" dirty="0"/>
            <a:t>Cascading or sequential phases</a:t>
          </a:r>
        </a:p>
      </dgm:t>
    </dgm:pt>
    <dgm:pt modelId="{5D0DBC4E-BB9E-4498-9DA7-5195FB90D024}" type="parTrans" cxnId="{E31BCCD9-9B78-40D8-AEDE-2A8443228556}">
      <dgm:prSet/>
      <dgm:spPr/>
      <dgm:t>
        <a:bodyPr/>
        <a:lstStyle/>
        <a:p>
          <a:endParaRPr lang="en-US"/>
        </a:p>
      </dgm:t>
    </dgm:pt>
    <dgm:pt modelId="{B40A2E4F-D23E-4609-8F82-C9F6CE30E701}" type="sibTrans" cxnId="{E31BCCD9-9B78-40D8-AEDE-2A8443228556}">
      <dgm:prSet/>
      <dgm:spPr/>
      <dgm:t>
        <a:bodyPr/>
        <a:lstStyle/>
        <a:p>
          <a:endParaRPr lang="en-US"/>
        </a:p>
      </dgm:t>
    </dgm:pt>
    <dgm:pt modelId="{9CB4AC12-8788-4BE7-8E4E-0EB9AF20F741}">
      <dgm:prSet/>
      <dgm:spPr/>
      <dgm:t>
        <a:bodyPr/>
        <a:lstStyle/>
        <a:p>
          <a:r>
            <a:rPr lang="en-US" dirty="0"/>
            <a:t>Often compared to a staircase, with each stair step being a development phase.</a:t>
          </a:r>
        </a:p>
      </dgm:t>
    </dgm:pt>
    <dgm:pt modelId="{7A1E8C65-366C-4AF8-9C60-BF1FCA22EEE4}" type="parTrans" cxnId="{C3C777AC-14EF-4320-A0F0-584EB71571A8}">
      <dgm:prSet/>
      <dgm:spPr/>
      <dgm:t>
        <a:bodyPr/>
        <a:lstStyle/>
        <a:p>
          <a:endParaRPr lang="en-US"/>
        </a:p>
      </dgm:t>
    </dgm:pt>
    <dgm:pt modelId="{B04C5E67-4877-4622-BE18-EA5B03FC4B60}" type="sibTrans" cxnId="{C3C777AC-14EF-4320-A0F0-584EB71571A8}">
      <dgm:prSet/>
      <dgm:spPr/>
      <dgm:t>
        <a:bodyPr/>
        <a:lstStyle/>
        <a:p>
          <a:endParaRPr lang="en-US"/>
        </a:p>
      </dgm:t>
    </dgm:pt>
    <dgm:pt modelId="{59EC5324-AFAF-4C48-8D08-B2E86433477B}">
      <dgm:prSet/>
      <dgm:spPr/>
      <dgm:t>
        <a:bodyPr/>
        <a:lstStyle/>
        <a:p>
          <a:r>
            <a:rPr lang="en-US" dirty="0"/>
            <a:t>Flexibility is limited after advancing phases due to the rigid nature.</a:t>
          </a:r>
        </a:p>
      </dgm:t>
    </dgm:pt>
    <dgm:pt modelId="{FDBECAC2-084C-4E53-AD17-099B58DE1A9F}" type="parTrans" cxnId="{F33E359E-01BD-4889-B281-3C6FF66FB8C8}">
      <dgm:prSet/>
      <dgm:spPr/>
      <dgm:t>
        <a:bodyPr/>
        <a:lstStyle/>
        <a:p>
          <a:endParaRPr lang="en-US"/>
        </a:p>
      </dgm:t>
    </dgm:pt>
    <dgm:pt modelId="{B2C131D1-D814-410F-B2ED-2F6E98BCB602}" type="sibTrans" cxnId="{F33E359E-01BD-4889-B281-3C6FF66FB8C8}">
      <dgm:prSet/>
      <dgm:spPr/>
      <dgm:t>
        <a:bodyPr/>
        <a:lstStyle/>
        <a:p>
          <a:endParaRPr lang="en-US"/>
        </a:p>
      </dgm:t>
    </dgm:pt>
    <dgm:pt modelId="{443E12C7-76BF-43EE-8C06-5898639D7929}">
      <dgm:prSet/>
      <dgm:spPr/>
      <dgm:t>
        <a:bodyPr/>
        <a:lstStyle/>
        <a:p>
          <a:r>
            <a:rPr lang="en-US" dirty="0"/>
            <a:t>Time-to-market often longer due to lack of iteration and difficulty with adapting to innovation or necessary change.</a:t>
          </a:r>
        </a:p>
      </dgm:t>
    </dgm:pt>
    <dgm:pt modelId="{8721C1D3-1C40-4175-B8EA-B59956C43D49}" type="parTrans" cxnId="{4DB46A14-CB7F-4E41-8838-B1F2282192A1}">
      <dgm:prSet/>
      <dgm:spPr/>
      <dgm:t>
        <a:bodyPr/>
        <a:lstStyle/>
        <a:p>
          <a:endParaRPr lang="en-US"/>
        </a:p>
      </dgm:t>
    </dgm:pt>
    <dgm:pt modelId="{A248E41A-4643-4274-A5C1-1AE99108672B}" type="sibTrans" cxnId="{4DB46A14-CB7F-4E41-8838-B1F2282192A1}">
      <dgm:prSet/>
      <dgm:spPr/>
      <dgm:t>
        <a:bodyPr/>
        <a:lstStyle/>
        <a:p>
          <a:endParaRPr lang="en-US"/>
        </a:p>
      </dgm:t>
    </dgm:pt>
    <dgm:pt modelId="{9CA58691-A0B1-4BB7-87C1-726114E2359F}">
      <dgm:prSet/>
      <dgm:spPr/>
      <dgm:t>
        <a:bodyPr/>
        <a:lstStyle/>
        <a:p>
          <a:pPr>
            <a:defRPr b="1"/>
          </a:pPr>
          <a:r>
            <a:rPr lang="en-US" dirty="0"/>
            <a:t>Agile approach:</a:t>
          </a:r>
        </a:p>
      </dgm:t>
    </dgm:pt>
    <dgm:pt modelId="{7FCBE984-E95F-440A-9B21-C468AE19D19D}" type="parTrans" cxnId="{30B9D4F3-FEEE-4D0A-915B-CCEE233D1075}">
      <dgm:prSet/>
      <dgm:spPr/>
      <dgm:t>
        <a:bodyPr/>
        <a:lstStyle/>
        <a:p>
          <a:endParaRPr lang="en-US"/>
        </a:p>
      </dgm:t>
    </dgm:pt>
    <dgm:pt modelId="{156503AE-427E-4D9B-8E44-65DE6E442726}" type="sibTrans" cxnId="{30B9D4F3-FEEE-4D0A-915B-CCEE233D1075}">
      <dgm:prSet/>
      <dgm:spPr/>
      <dgm:t>
        <a:bodyPr/>
        <a:lstStyle/>
        <a:p>
          <a:endParaRPr lang="en-US"/>
        </a:p>
      </dgm:t>
    </dgm:pt>
    <dgm:pt modelId="{4BE1B324-D40A-4824-AEB0-02625FDE6BFB}">
      <dgm:prSet/>
      <dgm:spPr/>
      <dgm:t>
        <a:bodyPr/>
        <a:lstStyle/>
        <a:p>
          <a:r>
            <a:rPr lang="en-US" dirty="0"/>
            <a:t>Iterative and incremental implementation</a:t>
          </a:r>
        </a:p>
      </dgm:t>
    </dgm:pt>
    <dgm:pt modelId="{A57445B8-4206-4C71-9C2C-E48C1F274C49}" type="parTrans" cxnId="{9C9FFC39-6172-4F72-8952-7AA890D0C2BD}">
      <dgm:prSet/>
      <dgm:spPr/>
      <dgm:t>
        <a:bodyPr/>
        <a:lstStyle/>
        <a:p>
          <a:endParaRPr lang="en-US"/>
        </a:p>
      </dgm:t>
    </dgm:pt>
    <dgm:pt modelId="{0BD941D7-6523-4AF2-A4F0-CDB990138E95}" type="sibTrans" cxnId="{9C9FFC39-6172-4F72-8952-7AA890D0C2BD}">
      <dgm:prSet/>
      <dgm:spPr/>
      <dgm:t>
        <a:bodyPr/>
        <a:lstStyle/>
        <a:p>
          <a:endParaRPr lang="en-US"/>
        </a:p>
      </dgm:t>
    </dgm:pt>
    <dgm:pt modelId="{03B606A7-486E-49B3-9A1C-6FF8256E676C}">
      <dgm:prSet/>
      <dgm:spPr/>
      <dgm:t>
        <a:bodyPr/>
        <a:lstStyle/>
        <a:p>
          <a:r>
            <a:rPr lang="en-US" dirty="0"/>
            <a:t>Change is not only embraced but encouraged</a:t>
          </a:r>
        </a:p>
      </dgm:t>
    </dgm:pt>
    <dgm:pt modelId="{F7E08E36-E06D-405A-8D67-03DE94503CEE}" type="parTrans" cxnId="{16C00775-995A-492E-9F0A-8F4DB14482E6}">
      <dgm:prSet/>
      <dgm:spPr/>
      <dgm:t>
        <a:bodyPr/>
        <a:lstStyle/>
        <a:p>
          <a:endParaRPr lang="en-US"/>
        </a:p>
      </dgm:t>
    </dgm:pt>
    <dgm:pt modelId="{62418E38-B6A3-45F0-A279-90B0500377D7}" type="sibTrans" cxnId="{16C00775-995A-492E-9F0A-8F4DB14482E6}">
      <dgm:prSet/>
      <dgm:spPr/>
      <dgm:t>
        <a:bodyPr/>
        <a:lstStyle/>
        <a:p>
          <a:endParaRPr lang="en-US"/>
        </a:p>
      </dgm:t>
    </dgm:pt>
    <dgm:pt modelId="{00452D6C-3AE3-481F-9FB6-E335EFD97865}">
      <dgm:prSet/>
      <dgm:spPr/>
      <dgm:t>
        <a:bodyPr/>
        <a:lstStyle/>
        <a:p>
          <a:r>
            <a:rPr lang="en-US" dirty="0"/>
            <a:t>Sprints and piecemeal implementation allow faster time-to-market to capitalize on early value delivery (Cockburn 2009).</a:t>
          </a:r>
        </a:p>
      </dgm:t>
    </dgm:pt>
    <dgm:pt modelId="{2819414D-3C20-4712-A87D-031F3516373C}" type="parTrans" cxnId="{EF1F1CC8-3654-4978-A93F-4692307B230A}">
      <dgm:prSet/>
      <dgm:spPr/>
      <dgm:t>
        <a:bodyPr/>
        <a:lstStyle/>
        <a:p>
          <a:endParaRPr lang="en-US"/>
        </a:p>
      </dgm:t>
    </dgm:pt>
    <dgm:pt modelId="{B7DFB078-FE3D-4B97-9DE5-56951876AB03}" type="sibTrans" cxnId="{EF1F1CC8-3654-4978-A93F-4692307B230A}">
      <dgm:prSet/>
      <dgm:spPr/>
      <dgm:t>
        <a:bodyPr/>
        <a:lstStyle/>
        <a:p>
          <a:endParaRPr lang="en-US"/>
        </a:p>
      </dgm:t>
    </dgm:pt>
    <dgm:pt modelId="{AC06A0B9-92BA-4E34-8322-4D180894B4CA}" type="pres">
      <dgm:prSet presAssocID="{CAD3CDA6-90CD-4EC2-8A28-AD5868342281}" presName="root" presStyleCnt="0">
        <dgm:presLayoutVars>
          <dgm:dir/>
          <dgm:resizeHandles val="exact"/>
        </dgm:presLayoutVars>
      </dgm:prSet>
      <dgm:spPr/>
    </dgm:pt>
    <dgm:pt modelId="{1EF2EA2F-C44E-4920-ACF2-7E0F2A0A2AF1}" type="pres">
      <dgm:prSet presAssocID="{924E4014-2C30-4CFF-B9AB-05018B65F0DD}" presName="compNode" presStyleCnt="0"/>
      <dgm:spPr/>
    </dgm:pt>
    <dgm:pt modelId="{5D2EE27E-D9E6-4590-AEBF-6849B7BAAA1C}" type="pres">
      <dgm:prSet presAssocID="{924E4014-2C30-4CFF-B9AB-05018B65F0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D1543FB-0F92-407A-A05D-91B833484ED9}" type="pres">
      <dgm:prSet presAssocID="{924E4014-2C30-4CFF-B9AB-05018B65F0DD}" presName="iconSpace" presStyleCnt="0"/>
      <dgm:spPr/>
    </dgm:pt>
    <dgm:pt modelId="{F9010392-9EAF-4166-BE0C-50B2F380930D}" type="pres">
      <dgm:prSet presAssocID="{924E4014-2C30-4CFF-B9AB-05018B65F0DD}" presName="parTx" presStyleLbl="revTx" presStyleIdx="0" presStyleCnt="6">
        <dgm:presLayoutVars>
          <dgm:chMax val="0"/>
          <dgm:chPref val="0"/>
        </dgm:presLayoutVars>
      </dgm:prSet>
      <dgm:spPr/>
    </dgm:pt>
    <dgm:pt modelId="{18A9AC31-C044-4CAF-9D34-210E6A452391}" type="pres">
      <dgm:prSet presAssocID="{924E4014-2C30-4CFF-B9AB-05018B65F0DD}" presName="txSpace" presStyleCnt="0"/>
      <dgm:spPr/>
    </dgm:pt>
    <dgm:pt modelId="{3B1D7712-0219-4405-AE99-3E3A1F0631D6}" type="pres">
      <dgm:prSet presAssocID="{924E4014-2C30-4CFF-B9AB-05018B65F0DD}" presName="desTx" presStyleLbl="revTx" presStyleIdx="1" presStyleCnt="6">
        <dgm:presLayoutVars/>
      </dgm:prSet>
      <dgm:spPr/>
    </dgm:pt>
    <dgm:pt modelId="{0376F016-09D4-4294-9E8F-CCF6BEBA6D4E}" type="pres">
      <dgm:prSet presAssocID="{B20C335F-54F7-4A39-8BFA-517E019384AE}" presName="sibTrans" presStyleCnt="0"/>
      <dgm:spPr/>
    </dgm:pt>
    <dgm:pt modelId="{723ED408-0F9B-4C92-8179-C2F2A712F375}" type="pres">
      <dgm:prSet presAssocID="{7EC8BF89-5054-4FD0-A24A-C15A913D2DE0}" presName="compNode" presStyleCnt="0"/>
      <dgm:spPr/>
    </dgm:pt>
    <dgm:pt modelId="{6FFE10E7-C99F-42F3-A0B4-256A148BEE0E}" type="pres">
      <dgm:prSet presAssocID="{7EC8BF89-5054-4FD0-A24A-C15A913D2D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5F4E704E-51D0-4E1F-8080-B42EF9A1AD3B}" type="pres">
      <dgm:prSet presAssocID="{7EC8BF89-5054-4FD0-A24A-C15A913D2DE0}" presName="iconSpace" presStyleCnt="0"/>
      <dgm:spPr/>
    </dgm:pt>
    <dgm:pt modelId="{E411D143-D024-4BF5-86D9-45DB02077EBB}" type="pres">
      <dgm:prSet presAssocID="{7EC8BF89-5054-4FD0-A24A-C15A913D2DE0}" presName="parTx" presStyleLbl="revTx" presStyleIdx="2" presStyleCnt="6">
        <dgm:presLayoutVars>
          <dgm:chMax val="0"/>
          <dgm:chPref val="0"/>
        </dgm:presLayoutVars>
      </dgm:prSet>
      <dgm:spPr/>
    </dgm:pt>
    <dgm:pt modelId="{B57A6F40-8BCA-49C4-AE93-D4BAC4EAD5A2}" type="pres">
      <dgm:prSet presAssocID="{7EC8BF89-5054-4FD0-A24A-C15A913D2DE0}" presName="txSpace" presStyleCnt="0"/>
      <dgm:spPr/>
    </dgm:pt>
    <dgm:pt modelId="{8BA892F2-1856-4A6E-8C22-3EC0DA4B7D73}" type="pres">
      <dgm:prSet presAssocID="{7EC8BF89-5054-4FD0-A24A-C15A913D2DE0}" presName="desTx" presStyleLbl="revTx" presStyleIdx="3" presStyleCnt="6" custLinFactNeighborY="-21958">
        <dgm:presLayoutVars/>
      </dgm:prSet>
      <dgm:spPr/>
    </dgm:pt>
    <dgm:pt modelId="{21A87231-7650-49B4-96FA-BA8C71AFBC0E}" type="pres">
      <dgm:prSet presAssocID="{7EBD5631-DA01-4BBE-B265-FB7E062CE174}" presName="sibTrans" presStyleCnt="0"/>
      <dgm:spPr/>
    </dgm:pt>
    <dgm:pt modelId="{7E2356A0-E091-4F55-A660-D8A2ACF371B4}" type="pres">
      <dgm:prSet presAssocID="{9CA58691-A0B1-4BB7-87C1-726114E2359F}" presName="compNode" presStyleCnt="0"/>
      <dgm:spPr/>
    </dgm:pt>
    <dgm:pt modelId="{87000045-1EC1-44CC-95C7-3847D3117350}" type="pres">
      <dgm:prSet presAssocID="{9CA58691-A0B1-4BB7-87C1-726114E235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FDD9030C-16AE-4BAA-8771-D603129FC90C}" type="pres">
      <dgm:prSet presAssocID="{9CA58691-A0B1-4BB7-87C1-726114E2359F}" presName="iconSpace" presStyleCnt="0"/>
      <dgm:spPr/>
    </dgm:pt>
    <dgm:pt modelId="{B5CC1994-D163-4A61-8FBE-532E562A3160}" type="pres">
      <dgm:prSet presAssocID="{9CA58691-A0B1-4BB7-87C1-726114E2359F}" presName="parTx" presStyleLbl="revTx" presStyleIdx="4" presStyleCnt="6">
        <dgm:presLayoutVars>
          <dgm:chMax val="0"/>
          <dgm:chPref val="0"/>
        </dgm:presLayoutVars>
      </dgm:prSet>
      <dgm:spPr/>
    </dgm:pt>
    <dgm:pt modelId="{5F601FC5-4D55-4485-83D3-1C5E18720E5D}" type="pres">
      <dgm:prSet presAssocID="{9CA58691-A0B1-4BB7-87C1-726114E2359F}" presName="txSpace" presStyleCnt="0"/>
      <dgm:spPr/>
    </dgm:pt>
    <dgm:pt modelId="{D16B5769-3B20-4AFC-8E01-56BF27977C1C}" type="pres">
      <dgm:prSet presAssocID="{9CA58691-A0B1-4BB7-87C1-726114E2359F}" presName="desTx" presStyleLbl="revTx" presStyleIdx="5" presStyleCnt="6">
        <dgm:presLayoutVars/>
      </dgm:prSet>
      <dgm:spPr/>
    </dgm:pt>
  </dgm:ptLst>
  <dgm:cxnLst>
    <dgm:cxn modelId="{CD090508-DCB0-4C07-96BB-898F2CCFAF9D}" type="presOf" srcId="{924E4014-2C30-4CFF-B9AB-05018B65F0DD}" destId="{F9010392-9EAF-4166-BE0C-50B2F380930D}" srcOrd="0" destOrd="0" presId="urn:microsoft.com/office/officeart/2018/2/layout/IconLabelDescriptionList"/>
    <dgm:cxn modelId="{4DB46A14-CB7F-4E41-8838-B1F2282192A1}" srcId="{7EC8BF89-5054-4FD0-A24A-C15A913D2DE0}" destId="{443E12C7-76BF-43EE-8C06-5898639D7929}" srcOrd="2" destOrd="0" parTransId="{8721C1D3-1C40-4175-B8EA-B59956C43D49}" sibTransId="{A248E41A-4643-4274-A5C1-1AE99108672B}"/>
    <dgm:cxn modelId="{9C9FFC39-6172-4F72-8952-7AA890D0C2BD}" srcId="{9CA58691-A0B1-4BB7-87C1-726114E2359F}" destId="{4BE1B324-D40A-4824-AEB0-02625FDE6BFB}" srcOrd="0" destOrd="0" parTransId="{A57445B8-4206-4C71-9C2C-E48C1F274C49}" sibTransId="{0BD941D7-6523-4AF2-A4F0-CDB990138E95}"/>
    <dgm:cxn modelId="{A15AA05E-82D1-4C67-9359-6687BBA1CB3C}" type="presOf" srcId="{59EC5324-AFAF-4C48-8D08-B2E86433477B}" destId="{8BA892F2-1856-4A6E-8C22-3EC0DA4B7D73}" srcOrd="0" destOrd="2" presId="urn:microsoft.com/office/officeart/2018/2/layout/IconLabelDescriptionList"/>
    <dgm:cxn modelId="{721D6772-0A0B-4942-8EB7-94768995E07A}" type="presOf" srcId="{7EC8BF89-5054-4FD0-A24A-C15A913D2DE0}" destId="{E411D143-D024-4BF5-86D9-45DB02077EBB}" srcOrd="0" destOrd="0" presId="urn:microsoft.com/office/officeart/2018/2/layout/IconLabelDescriptionList"/>
    <dgm:cxn modelId="{16C00775-995A-492E-9F0A-8F4DB14482E6}" srcId="{9CA58691-A0B1-4BB7-87C1-726114E2359F}" destId="{03B606A7-486E-49B3-9A1C-6FF8256E676C}" srcOrd="1" destOrd="0" parTransId="{F7E08E36-E06D-405A-8D67-03DE94503CEE}" sibTransId="{62418E38-B6A3-45F0-A279-90B0500377D7}"/>
    <dgm:cxn modelId="{60953577-54FC-4CB8-A71B-0B4F72F02753}" type="presOf" srcId="{4BE1B324-D40A-4824-AEB0-02625FDE6BFB}" destId="{D16B5769-3B20-4AFC-8E01-56BF27977C1C}" srcOrd="0" destOrd="0" presId="urn:microsoft.com/office/officeart/2018/2/layout/IconLabelDescriptionList"/>
    <dgm:cxn modelId="{03A4267D-5CB4-4D65-8D1E-7D5C8DC31EDE}" type="presOf" srcId="{00452D6C-3AE3-481F-9FB6-E335EFD97865}" destId="{D16B5769-3B20-4AFC-8E01-56BF27977C1C}" srcOrd="0" destOrd="2" presId="urn:microsoft.com/office/officeart/2018/2/layout/IconLabelDescriptionList"/>
    <dgm:cxn modelId="{2AF4FF92-0A7A-475D-B91E-3056F0A96AC2}" type="presOf" srcId="{9CB4AC12-8788-4BE7-8E4E-0EB9AF20F741}" destId="{8BA892F2-1856-4A6E-8C22-3EC0DA4B7D73}" srcOrd="0" destOrd="1" presId="urn:microsoft.com/office/officeart/2018/2/layout/IconLabelDescriptionList"/>
    <dgm:cxn modelId="{00F83C96-C3ED-4C68-966E-32B745B4BC25}" srcId="{CAD3CDA6-90CD-4EC2-8A28-AD5868342281}" destId="{7EC8BF89-5054-4FD0-A24A-C15A913D2DE0}" srcOrd="1" destOrd="0" parTransId="{09FEF7DC-E6AE-4256-89E3-C9A4031A1B42}" sibTransId="{7EBD5631-DA01-4BBE-B265-FB7E062CE174}"/>
    <dgm:cxn modelId="{F33E359E-01BD-4889-B281-3C6FF66FB8C8}" srcId="{7EC8BF89-5054-4FD0-A24A-C15A913D2DE0}" destId="{59EC5324-AFAF-4C48-8D08-B2E86433477B}" srcOrd="1" destOrd="0" parTransId="{FDBECAC2-084C-4E53-AD17-099B58DE1A9F}" sibTransId="{B2C131D1-D814-410F-B2ED-2F6E98BCB602}"/>
    <dgm:cxn modelId="{C3C777AC-14EF-4320-A0F0-584EB71571A8}" srcId="{4268EA95-8B55-49EF-8020-C21F2E6D0707}" destId="{9CB4AC12-8788-4BE7-8E4E-0EB9AF20F741}" srcOrd="0" destOrd="0" parTransId="{7A1E8C65-366C-4AF8-9C60-BF1FCA22EEE4}" sibTransId="{B04C5E67-4877-4622-BE18-EA5B03FC4B60}"/>
    <dgm:cxn modelId="{751888BA-3AAD-4116-B4A6-9D7DAD83AD43}" type="presOf" srcId="{03B606A7-486E-49B3-9A1C-6FF8256E676C}" destId="{D16B5769-3B20-4AFC-8E01-56BF27977C1C}" srcOrd="0" destOrd="1" presId="urn:microsoft.com/office/officeart/2018/2/layout/IconLabelDescriptionList"/>
    <dgm:cxn modelId="{6029DCC4-611F-4DF5-9384-D81CE9C03914}" srcId="{CAD3CDA6-90CD-4EC2-8A28-AD5868342281}" destId="{924E4014-2C30-4CFF-B9AB-05018B65F0DD}" srcOrd="0" destOrd="0" parTransId="{7C188666-9F20-400A-80FE-C9D663A6FD05}" sibTransId="{B20C335F-54F7-4A39-8BFA-517E019384AE}"/>
    <dgm:cxn modelId="{EF1F1CC8-3654-4978-A93F-4692307B230A}" srcId="{9CA58691-A0B1-4BB7-87C1-726114E2359F}" destId="{00452D6C-3AE3-481F-9FB6-E335EFD97865}" srcOrd="2" destOrd="0" parTransId="{2819414D-3C20-4712-A87D-031F3516373C}" sibTransId="{B7DFB078-FE3D-4B97-9DE5-56951876AB03}"/>
    <dgm:cxn modelId="{063464D7-85A1-406A-8A8A-08009ED0CCE3}" type="presOf" srcId="{4268EA95-8B55-49EF-8020-C21F2E6D0707}" destId="{8BA892F2-1856-4A6E-8C22-3EC0DA4B7D73}" srcOrd="0" destOrd="0" presId="urn:microsoft.com/office/officeart/2018/2/layout/IconLabelDescriptionList"/>
    <dgm:cxn modelId="{E31BCCD9-9B78-40D8-AEDE-2A8443228556}" srcId="{7EC8BF89-5054-4FD0-A24A-C15A913D2DE0}" destId="{4268EA95-8B55-49EF-8020-C21F2E6D0707}" srcOrd="0" destOrd="0" parTransId="{5D0DBC4E-BB9E-4498-9DA7-5195FB90D024}" sibTransId="{B40A2E4F-D23E-4609-8F82-C9F6CE30E701}"/>
    <dgm:cxn modelId="{A24E48E6-580B-4AFE-881D-956B30944408}" type="presOf" srcId="{9CA58691-A0B1-4BB7-87C1-726114E2359F}" destId="{B5CC1994-D163-4A61-8FBE-532E562A3160}" srcOrd="0" destOrd="0" presId="urn:microsoft.com/office/officeart/2018/2/layout/IconLabelDescriptionList"/>
    <dgm:cxn modelId="{91B5A6E8-A835-4953-AFF5-B0BDF7A59030}" type="presOf" srcId="{443E12C7-76BF-43EE-8C06-5898639D7929}" destId="{8BA892F2-1856-4A6E-8C22-3EC0DA4B7D73}" srcOrd="0" destOrd="3" presId="urn:microsoft.com/office/officeart/2018/2/layout/IconLabelDescriptionList"/>
    <dgm:cxn modelId="{45EB1EF1-B187-4227-BD41-40A7BFDF2BFD}" type="presOf" srcId="{CAD3CDA6-90CD-4EC2-8A28-AD5868342281}" destId="{AC06A0B9-92BA-4E34-8322-4D180894B4CA}" srcOrd="0" destOrd="0" presId="urn:microsoft.com/office/officeart/2018/2/layout/IconLabelDescriptionList"/>
    <dgm:cxn modelId="{30B9D4F3-FEEE-4D0A-915B-CCEE233D1075}" srcId="{CAD3CDA6-90CD-4EC2-8A28-AD5868342281}" destId="{9CA58691-A0B1-4BB7-87C1-726114E2359F}" srcOrd="2" destOrd="0" parTransId="{7FCBE984-E95F-440A-9B21-C468AE19D19D}" sibTransId="{156503AE-427E-4D9B-8E44-65DE6E442726}"/>
    <dgm:cxn modelId="{8B79C61E-7A15-4CD5-AFC7-CDFD9200ABA1}" type="presParOf" srcId="{AC06A0B9-92BA-4E34-8322-4D180894B4CA}" destId="{1EF2EA2F-C44E-4920-ACF2-7E0F2A0A2AF1}" srcOrd="0" destOrd="0" presId="urn:microsoft.com/office/officeart/2018/2/layout/IconLabelDescriptionList"/>
    <dgm:cxn modelId="{FFABD6D5-DD62-47C0-8DA2-6A370F305BA4}" type="presParOf" srcId="{1EF2EA2F-C44E-4920-ACF2-7E0F2A0A2AF1}" destId="{5D2EE27E-D9E6-4590-AEBF-6849B7BAAA1C}" srcOrd="0" destOrd="0" presId="urn:microsoft.com/office/officeart/2018/2/layout/IconLabelDescriptionList"/>
    <dgm:cxn modelId="{17D315BF-C7E7-4D13-BE2D-1736670FCCB2}" type="presParOf" srcId="{1EF2EA2F-C44E-4920-ACF2-7E0F2A0A2AF1}" destId="{2D1543FB-0F92-407A-A05D-91B833484ED9}" srcOrd="1" destOrd="0" presId="urn:microsoft.com/office/officeart/2018/2/layout/IconLabelDescriptionList"/>
    <dgm:cxn modelId="{46D9B7E1-CB7B-4253-B1CC-F1DF24FDF422}" type="presParOf" srcId="{1EF2EA2F-C44E-4920-ACF2-7E0F2A0A2AF1}" destId="{F9010392-9EAF-4166-BE0C-50B2F380930D}" srcOrd="2" destOrd="0" presId="urn:microsoft.com/office/officeart/2018/2/layout/IconLabelDescriptionList"/>
    <dgm:cxn modelId="{620FF02B-0962-4AFF-9812-FC197AF0A2B8}" type="presParOf" srcId="{1EF2EA2F-C44E-4920-ACF2-7E0F2A0A2AF1}" destId="{18A9AC31-C044-4CAF-9D34-210E6A452391}" srcOrd="3" destOrd="0" presId="urn:microsoft.com/office/officeart/2018/2/layout/IconLabelDescriptionList"/>
    <dgm:cxn modelId="{AB650841-6A4D-4FBE-9D59-3655789A15AB}" type="presParOf" srcId="{1EF2EA2F-C44E-4920-ACF2-7E0F2A0A2AF1}" destId="{3B1D7712-0219-4405-AE99-3E3A1F0631D6}" srcOrd="4" destOrd="0" presId="urn:microsoft.com/office/officeart/2018/2/layout/IconLabelDescriptionList"/>
    <dgm:cxn modelId="{DCCD144C-6CEF-482B-B5F4-B6A46E35FEE6}" type="presParOf" srcId="{AC06A0B9-92BA-4E34-8322-4D180894B4CA}" destId="{0376F016-09D4-4294-9E8F-CCF6BEBA6D4E}" srcOrd="1" destOrd="0" presId="urn:microsoft.com/office/officeart/2018/2/layout/IconLabelDescriptionList"/>
    <dgm:cxn modelId="{B802EECD-A553-4F68-AFA8-4715947DCFF7}" type="presParOf" srcId="{AC06A0B9-92BA-4E34-8322-4D180894B4CA}" destId="{723ED408-0F9B-4C92-8179-C2F2A712F375}" srcOrd="2" destOrd="0" presId="urn:microsoft.com/office/officeart/2018/2/layout/IconLabelDescriptionList"/>
    <dgm:cxn modelId="{2023ED36-90C1-4EB6-A4BF-89440EE9815E}" type="presParOf" srcId="{723ED408-0F9B-4C92-8179-C2F2A712F375}" destId="{6FFE10E7-C99F-42F3-A0B4-256A148BEE0E}" srcOrd="0" destOrd="0" presId="urn:microsoft.com/office/officeart/2018/2/layout/IconLabelDescriptionList"/>
    <dgm:cxn modelId="{23C44AED-E632-4D33-AC2E-D4A704AC6242}" type="presParOf" srcId="{723ED408-0F9B-4C92-8179-C2F2A712F375}" destId="{5F4E704E-51D0-4E1F-8080-B42EF9A1AD3B}" srcOrd="1" destOrd="0" presId="urn:microsoft.com/office/officeart/2018/2/layout/IconLabelDescriptionList"/>
    <dgm:cxn modelId="{E6725583-05D6-4F60-AD59-24BDCC4EEC5C}" type="presParOf" srcId="{723ED408-0F9B-4C92-8179-C2F2A712F375}" destId="{E411D143-D024-4BF5-86D9-45DB02077EBB}" srcOrd="2" destOrd="0" presId="urn:microsoft.com/office/officeart/2018/2/layout/IconLabelDescriptionList"/>
    <dgm:cxn modelId="{C3EADC8B-F1B8-48EF-94ED-2DAFD7F460A0}" type="presParOf" srcId="{723ED408-0F9B-4C92-8179-C2F2A712F375}" destId="{B57A6F40-8BCA-49C4-AE93-D4BAC4EAD5A2}" srcOrd="3" destOrd="0" presId="urn:microsoft.com/office/officeart/2018/2/layout/IconLabelDescriptionList"/>
    <dgm:cxn modelId="{78BD1361-6821-4B22-B982-50CF38B56A9B}" type="presParOf" srcId="{723ED408-0F9B-4C92-8179-C2F2A712F375}" destId="{8BA892F2-1856-4A6E-8C22-3EC0DA4B7D73}" srcOrd="4" destOrd="0" presId="urn:microsoft.com/office/officeart/2018/2/layout/IconLabelDescriptionList"/>
    <dgm:cxn modelId="{F0AE4688-E23E-4B1A-9832-86D3F79CBA3E}" type="presParOf" srcId="{AC06A0B9-92BA-4E34-8322-4D180894B4CA}" destId="{21A87231-7650-49B4-96FA-BA8C71AFBC0E}" srcOrd="3" destOrd="0" presId="urn:microsoft.com/office/officeart/2018/2/layout/IconLabelDescriptionList"/>
    <dgm:cxn modelId="{51F1E755-37CE-432C-9BD8-248641D04CBB}" type="presParOf" srcId="{AC06A0B9-92BA-4E34-8322-4D180894B4CA}" destId="{7E2356A0-E091-4F55-A660-D8A2ACF371B4}" srcOrd="4" destOrd="0" presId="urn:microsoft.com/office/officeart/2018/2/layout/IconLabelDescriptionList"/>
    <dgm:cxn modelId="{68614D29-1B51-48DF-8B20-2AE4F27236BE}" type="presParOf" srcId="{7E2356A0-E091-4F55-A660-D8A2ACF371B4}" destId="{87000045-1EC1-44CC-95C7-3847D3117350}" srcOrd="0" destOrd="0" presId="urn:microsoft.com/office/officeart/2018/2/layout/IconLabelDescriptionList"/>
    <dgm:cxn modelId="{DC3F782E-F240-415C-BBF3-26FB4F71CAF5}" type="presParOf" srcId="{7E2356A0-E091-4F55-A660-D8A2ACF371B4}" destId="{FDD9030C-16AE-4BAA-8771-D603129FC90C}" srcOrd="1" destOrd="0" presId="urn:microsoft.com/office/officeart/2018/2/layout/IconLabelDescriptionList"/>
    <dgm:cxn modelId="{4367DDE4-5D41-490B-B7F8-FF41AD712C98}" type="presParOf" srcId="{7E2356A0-E091-4F55-A660-D8A2ACF371B4}" destId="{B5CC1994-D163-4A61-8FBE-532E562A3160}" srcOrd="2" destOrd="0" presId="urn:microsoft.com/office/officeart/2018/2/layout/IconLabelDescriptionList"/>
    <dgm:cxn modelId="{0D14A817-B4B6-412D-928E-D92B4253D251}" type="presParOf" srcId="{7E2356A0-E091-4F55-A660-D8A2ACF371B4}" destId="{5F601FC5-4D55-4485-83D3-1C5E18720E5D}" srcOrd="3" destOrd="0" presId="urn:microsoft.com/office/officeart/2018/2/layout/IconLabelDescriptionList"/>
    <dgm:cxn modelId="{8EC018F4-E08B-42C7-8D1D-02C29909E95D}" type="presParOf" srcId="{7E2356A0-E091-4F55-A660-D8A2ACF371B4}" destId="{D16B5769-3B20-4AFC-8E01-56BF27977C1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36DE77-FB75-41D5-A0A1-6A00A9E11C91}"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00679F87-726E-4309-82D3-7EFBFDB4F6BE}">
      <dgm:prSet/>
      <dgm:spPr/>
      <dgm:t>
        <a:bodyPr/>
        <a:lstStyle/>
        <a:p>
          <a:pPr>
            <a:defRPr b="1"/>
          </a:pPr>
          <a:r>
            <a:rPr lang="en-US" dirty="0"/>
            <a:t>Time</a:t>
          </a:r>
        </a:p>
      </dgm:t>
    </dgm:pt>
    <dgm:pt modelId="{9202DB41-93F9-4F6A-8489-1C0C161FFF13}" type="parTrans" cxnId="{F6C95BD9-2A13-4217-B430-475B2A7DD40D}">
      <dgm:prSet/>
      <dgm:spPr/>
      <dgm:t>
        <a:bodyPr/>
        <a:lstStyle/>
        <a:p>
          <a:endParaRPr lang="en-US"/>
        </a:p>
      </dgm:t>
    </dgm:pt>
    <dgm:pt modelId="{844FC0DA-CEE1-4BD3-AF11-928F549EE07D}" type="sibTrans" cxnId="{F6C95BD9-2A13-4217-B430-475B2A7DD40D}">
      <dgm:prSet/>
      <dgm:spPr/>
      <dgm:t>
        <a:bodyPr/>
        <a:lstStyle/>
        <a:p>
          <a:endParaRPr lang="en-US"/>
        </a:p>
      </dgm:t>
    </dgm:pt>
    <dgm:pt modelId="{2448FE09-A6E0-4854-8EFA-8E59F763FA42}">
      <dgm:prSet/>
      <dgm:spPr/>
      <dgm:t>
        <a:bodyPr/>
        <a:lstStyle/>
        <a:p>
          <a:r>
            <a:rPr lang="en-US" dirty="0"/>
            <a:t>Time-to-market is often quicker with an agile approach over the rigid structure of waterfall (Cockburn 2009).</a:t>
          </a:r>
        </a:p>
      </dgm:t>
    </dgm:pt>
    <dgm:pt modelId="{EB40B477-456E-4EB5-8794-6860D9007905}" type="parTrans" cxnId="{84B63F21-6C14-4BDC-9D40-484D330AD7CE}">
      <dgm:prSet/>
      <dgm:spPr/>
      <dgm:t>
        <a:bodyPr/>
        <a:lstStyle/>
        <a:p>
          <a:endParaRPr lang="en-US"/>
        </a:p>
      </dgm:t>
    </dgm:pt>
    <dgm:pt modelId="{FAE5558A-B026-4734-98C1-37864B2CCC6B}" type="sibTrans" cxnId="{84B63F21-6C14-4BDC-9D40-484D330AD7CE}">
      <dgm:prSet/>
      <dgm:spPr/>
      <dgm:t>
        <a:bodyPr/>
        <a:lstStyle/>
        <a:p>
          <a:endParaRPr lang="en-US"/>
        </a:p>
      </dgm:t>
    </dgm:pt>
    <dgm:pt modelId="{82CC4F7B-04B4-4E43-9A82-DC27AD99B6C6}">
      <dgm:prSet/>
      <dgm:spPr/>
      <dgm:t>
        <a:bodyPr/>
        <a:lstStyle/>
        <a:p>
          <a:r>
            <a:rPr lang="en-US" dirty="0"/>
            <a:t>Waterfall might better serve in long term projects dealing with large but clearly defined products.</a:t>
          </a:r>
        </a:p>
      </dgm:t>
    </dgm:pt>
    <dgm:pt modelId="{AE6F8161-7EF0-4DFE-BAAA-404D8423C96A}" type="parTrans" cxnId="{1A411300-07E9-43A1-8FF6-8E8FC5DF8728}">
      <dgm:prSet/>
      <dgm:spPr/>
      <dgm:t>
        <a:bodyPr/>
        <a:lstStyle/>
        <a:p>
          <a:endParaRPr lang="en-US"/>
        </a:p>
      </dgm:t>
    </dgm:pt>
    <dgm:pt modelId="{CFAA59CA-3154-41BE-8EB5-D335C37B0064}" type="sibTrans" cxnId="{1A411300-07E9-43A1-8FF6-8E8FC5DF8728}">
      <dgm:prSet/>
      <dgm:spPr/>
      <dgm:t>
        <a:bodyPr/>
        <a:lstStyle/>
        <a:p>
          <a:endParaRPr lang="en-US"/>
        </a:p>
      </dgm:t>
    </dgm:pt>
    <dgm:pt modelId="{A284ADE9-51AB-445E-930A-2367BFDB16FA}">
      <dgm:prSet/>
      <dgm:spPr/>
      <dgm:t>
        <a:bodyPr/>
        <a:lstStyle/>
        <a:p>
          <a:pPr>
            <a:defRPr b="1"/>
          </a:pPr>
          <a:r>
            <a:rPr lang="en-US" dirty="0"/>
            <a:t>Budget</a:t>
          </a:r>
        </a:p>
      </dgm:t>
    </dgm:pt>
    <dgm:pt modelId="{820F075E-ED75-4CBC-B220-4355E25F7F3C}" type="parTrans" cxnId="{9DF7170F-2582-4921-828C-F28023B048C0}">
      <dgm:prSet/>
      <dgm:spPr/>
      <dgm:t>
        <a:bodyPr/>
        <a:lstStyle/>
        <a:p>
          <a:endParaRPr lang="en-US"/>
        </a:p>
      </dgm:t>
    </dgm:pt>
    <dgm:pt modelId="{AF7D8C48-C669-437F-A30D-F97CC2E95F9A}" type="sibTrans" cxnId="{9DF7170F-2582-4921-828C-F28023B048C0}">
      <dgm:prSet/>
      <dgm:spPr/>
      <dgm:t>
        <a:bodyPr/>
        <a:lstStyle/>
        <a:p>
          <a:endParaRPr lang="en-US"/>
        </a:p>
      </dgm:t>
    </dgm:pt>
    <dgm:pt modelId="{89A6AEC7-A881-43ED-9247-71183AE1DDCE}">
      <dgm:prSet/>
      <dgm:spPr/>
      <dgm:t>
        <a:bodyPr/>
        <a:lstStyle/>
        <a:p>
          <a:r>
            <a:rPr lang="en-US" dirty="0"/>
            <a:t>Agile preliminary planning phases are shorter and less technical</a:t>
          </a:r>
        </a:p>
      </dgm:t>
    </dgm:pt>
    <dgm:pt modelId="{113BB486-EE1F-42BA-BE8D-69500DC3E463}" type="parTrans" cxnId="{17D8AF81-4A74-4DE5-A8C2-C75360B2BB8D}">
      <dgm:prSet/>
      <dgm:spPr/>
      <dgm:t>
        <a:bodyPr/>
        <a:lstStyle/>
        <a:p>
          <a:endParaRPr lang="en-US"/>
        </a:p>
      </dgm:t>
    </dgm:pt>
    <dgm:pt modelId="{186A03CD-5AE2-4CC4-BC7B-F263D7507412}" type="sibTrans" cxnId="{17D8AF81-4A74-4DE5-A8C2-C75360B2BB8D}">
      <dgm:prSet/>
      <dgm:spPr/>
      <dgm:t>
        <a:bodyPr/>
        <a:lstStyle/>
        <a:p>
          <a:endParaRPr lang="en-US"/>
        </a:p>
      </dgm:t>
    </dgm:pt>
    <dgm:pt modelId="{8546B074-B047-4650-83B3-027D37E35915}">
      <dgm:prSet/>
      <dgm:spPr/>
      <dgm:t>
        <a:bodyPr/>
        <a:lstStyle/>
        <a:p>
          <a:r>
            <a:rPr lang="en-US" dirty="0"/>
            <a:t>Waterfall methods often adhere to comprehensive specifications and technical outlines or design documentation</a:t>
          </a:r>
        </a:p>
      </dgm:t>
    </dgm:pt>
    <dgm:pt modelId="{E0D35C50-A360-42F4-81C6-D1A5936D70A8}" type="parTrans" cxnId="{AE13BD7A-F0BB-45AD-8D86-32F428595B40}">
      <dgm:prSet/>
      <dgm:spPr/>
      <dgm:t>
        <a:bodyPr/>
        <a:lstStyle/>
        <a:p>
          <a:endParaRPr lang="en-US"/>
        </a:p>
      </dgm:t>
    </dgm:pt>
    <dgm:pt modelId="{6986893F-6C54-41CD-9051-6281D7E7906D}" type="sibTrans" cxnId="{AE13BD7A-F0BB-45AD-8D86-32F428595B40}">
      <dgm:prSet/>
      <dgm:spPr/>
      <dgm:t>
        <a:bodyPr/>
        <a:lstStyle/>
        <a:p>
          <a:endParaRPr lang="en-US"/>
        </a:p>
      </dgm:t>
    </dgm:pt>
    <dgm:pt modelId="{E00D5638-85AE-490B-9E31-AD5E26CCD31E}">
      <dgm:prSet/>
      <dgm:spPr/>
      <dgm:t>
        <a:bodyPr/>
        <a:lstStyle/>
        <a:p>
          <a:pPr>
            <a:defRPr b="1"/>
          </a:pPr>
          <a:r>
            <a:rPr lang="en-US" dirty="0"/>
            <a:t>Team Size</a:t>
          </a:r>
        </a:p>
      </dgm:t>
    </dgm:pt>
    <dgm:pt modelId="{85A1C8E0-6D47-47DC-B611-5ED92E121B3D}" type="parTrans" cxnId="{6CB7866B-83AD-46BE-9A81-E3AEEDD515C5}">
      <dgm:prSet/>
      <dgm:spPr/>
      <dgm:t>
        <a:bodyPr/>
        <a:lstStyle/>
        <a:p>
          <a:endParaRPr lang="en-US"/>
        </a:p>
      </dgm:t>
    </dgm:pt>
    <dgm:pt modelId="{5BA90B5F-48C4-475B-8119-8B1857B3C641}" type="sibTrans" cxnId="{6CB7866B-83AD-46BE-9A81-E3AEEDD515C5}">
      <dgm:prSet/>
      <dgm:spPr/>
      <dgm:t>
        <a:bodyPr/>
        <a:lstStyle/>
        <a:p>
          <a:endParaRPr lang="en-US"/>
        </a:p>
      </dgm:t>
    </dgm:pt>
    <dgm:pt modelId="{26380627-CA20-4C2C-9360-1180D2A4296A}">
      <dgm:prSet/>
      <dgm:spPr/>
      <dgm:t>
        <a:bodyPr/>
        <a:lstStyle/>
        <a:p>
          <a:r>
            <a:rPr lang="en-US" dirty="0"/>
            <a:t>Large teams might be better suited to waterfall methods due to the simplicity it offers</a:t>
          </a:r>
        </a:p>
      </dgm:t>
    </dgm:pt>
    <dgm:pt modelId="{3A7EC2BA-F308-4706-BA97-8E70D38155C6}" type="parTrans" cxnId="{8C3C31D2-A650-4011-B74D-656EA3B22876}">
      <dgm:prSet/>
      <dgm:spPr/>
      <dgm:t>
        <a:bodyPr/>
        <a:lstStyle/>
        <a:p>
          <a:endParaRPr lang="en-US"/>
        </a:p>
      </dgm:t>
    </dgm:pt>
    <dgm:pt modelId="{49D2B295-335F-4102-971C-05A6A7DCA5A3}" type="sibTrans" cxnId="{8C3C31D2-A650-4011-B74D-656EA3B22876}">
      <dgm:prSet/>
      <dgm:spPr/>
      <dgm:t>
        <a:bodyPr/>
        <a:lstStyle/>
        <a:p>
          <a:endParaRPr lang="en-US"/>
        </a:p>
      </dgm:t>
    </dgm:pt>
    <dgm:pt modelId="{0D72806D-E72A-4B21-9F6D-B3474687902F}">
      <dgm:prSet/>
      <dgm:spPr/>
      <dgm:t>
        <a:bodyPr/>
        <a:lstStyle/>
        <a:p>
          <a:r>
            <a:rPr lang="en-US" dirty="0"/>
            <a:t>The stepwise approach works less off collaboration</a:t>
          </a:r>
        </a:p>
      </dgm:t>
    </dgm:pt>
    <dgm:pt modelId="{824E865A-B68E-4F44-A555-D3956F74C496}" type="parTrans" cxnId="{BB4C6BCF-1FE3-4E4A-92F6-E00CEB914C0D}">
      <dgm:prSet/>
      <dgm:spPr/>
      <dgm:t>
        <a:bodyPr/>
        <a:lstStyle/>
        <a:p>
          <a:endParaRPr lang="en-US"/>
        </a:p>
      </dgm:t>
    </dgm:pt>
    <dgm:pt modelId="{84E22DD0-CD80-44D1-828E-F159BEE0BC02}" type="sibTrans" cxnId="{BB4C6BCF-1FE3-4E4A-92F6-E00CEB914C0D}">
      <dgm:prSet/>
      <dgm:spPr/>
      <dgm:t>
        <a:bodyPr/>
        <a:lstStyle/>
        <a:p>
          <a:endParaRPr lang="en-US"/>
        </a:p>
      </dgm:t>
    </dgm:pt>
    <dgm:pt modelId="{D80E5666-03ED-4DAA-9A4E-AD169F2E8F53}">
      <dgm:prSet/>
      <dgm:spPr/>
      <dgm:t>
        <a:bodyPr/>
        <a:lstStyle/>
        <a:p>
          <a:r>
            <a:rPr lang="en-US" dirty="0"/>
            <a:t>Focus on sequential implementation</a:t>
          </a:r>
        </a:p>
      </dgm:t>
    </dgm:pt>
    <dgm:pt modelId="{9F4D977B-C59D-4D19-9BA0-6266BFBC6FF8}" type="parTrans" cxnId="{579A390C-9BD2-4358-B7E0-1A03BF3A9E12}">
      <dgm:prSet/>
      <dgm:spPr/>
      <dgm:t>
        <a:bodyPr/>
        <a:lstStyle/>
        <a:p>
          <a:endParaRPr lang="en-US"/>
        </a:p>
      </dgm:t>
    </dgm:pt>
    <dgm:pt modelId="{DBFEAE35-C3DA-4520-89FD-8603AE5A02A0}" type="sibTrans" cxnId="{579A390C-9BD2-4358-B7E0-1A03BF3A9E12}">
      <dgm:prSet/>
      <dgm:spPr/>
      <dgm:t>
        <a:bodyPr/>
        <a:lstStyle/>
        <a:p>
          <a:endParaRPr lang="en-US"/>
        </a:p>
      </dgm:t>
    </dgm:pt>
    <dgm:pt modelId="{58A989EB-E2AB-4563-8DE7-59990A83947D}">
      <dgm:prSet/>
      <dgm:spPr/>
      <dgm:t>
        <a:bodyPr/>
        <a:lstStyle/>
        <a:p>
          <a:r>
            <a:rPr lang="en-US" dirty="0"/>
            <a:t>Smaller or fewer groups of teams can be better suited to agile</a:t>
          </a:r>
        </a:p>
      </dgm:t>
    </dgm:pt>
    <dgm:pt modelId="{0FFDE2FE-66DB-4B57-AA09-B415F16E265A}" type="parTrans" cxnId="{853BE1A2-886F-49D9-938C-185049B4094C}">
      <dgm:prSet/>
      <dgm:spPr/>
      <dgm:t>
        <a:bodyPr/>
        <a:lstStyle/>
        <a:p>
          <a:endParaRPr lang="en-US"/>
        </a:p>
      </dgm:t>
    </dgm:pt>
    <dgm:pt modelId="{F16C3063-1C97-46A4-8DAC-D67BD6183AEF}" type="sibTrans" cxnId="{853BE1A2-886F-49D9-938C-185049B4094C}">
      <dgm:prSet/>
      <dgm:spPr/>
      <dgm:t>
        <a:bodyPr/>
        <a:lstStyle/>
        <a:p>
          <a:endParaRPr lang="en-US"/>
        </a:p>
      </dgm:t>
    </dgm:pt>
    <dgm:pt modelId="{DE5000EC-AB7C-4669-9A60-C477D9CF1B0C}">
      <dgm:prSet/>
      <dgm:spPr/>
      <dgm:t>
        <a:bodyPr/>
        <a:lstStyle/>
        <a:p>
          <a:r>
            <a:rPr lang="en-US" dirty="0"/>
            <a:t>Clearly defined team responsibilities</a:t>
          </a:r>
        </a:p>
      </dgm:t>
    </dgm:pt>
    <dgm:pt modelId="{F61F7334-9FF3-4523-8BC4-9595229805D3}" type="parTrans" cxnId="{40030593-6AFF-41C4-B5B3-BB0F1C429D40}">
      <dgm:prSet/>
      <dgm:spPr/>
      <dgm:t>
        <a:bodyPr/>
        <a:lstStyle/>
        <a:p>
          <a:endParaRPr lang="en-US"/>
        </a:p>
      </dgm:t>
    </dgm:pt>
    <dgm:pt modelId="{F0A0EFC3-4B77-434B-84E1-5ABCCA871DDB}" type="sibTrans" cxnId="{40030593-6AFF-41C4-B5B3-BB0F1C429D40}">
      <dgm:prSet/>
      <dgm:spPr/>
      <dgm:t>
        <a:bodyPr/>
        <a:lstStyle/>
        <a:p>
          <a:endParaRPr lang="en-US"/>
        </a:p>
      </dgm:t>
    </dgm:pt>
    <dgm:pt modelId="{670E271D-CA3F-490A-A0D7-6DF2F02145A8}">
      <dgm:prSet/>
      <dgm:spPr/>
      <dgm:t>
        <a:bodyPr/>
        <a:lstStyle/>
        <a:p>
          <a:r>
            <a:rPr lang="en-US" dirty="0"/>
            <a:t>Fosters collaboration among teams and establishes open communication methods for involved parties.</a:t>
          </a:r>
        </a:p>
      </dgm:t>
    </dgm:pt>
    <dgm:pt modelId="{DAB9A99B-2B17-4EAB-A3F0-3C9D43096573}" type="parTrans" cxnId="{A33D34DF-DB4C-474E-96BB-5D8DEFE4F139}">
      <dgm:prSet/>
      <dgm:spPr/>
      <dgm:t>
        <a:bodyPr/>
        <a:lstStyle/>
        <a:p>
          <a:endParaRPr lang="en-US"/>
        </a:p>
      </dgm:t>
    </dgm:pt>
    <dgm:pt modelId="{36685B26-605B-44C0-ABEA-276159040867}" type="sibTrans" cxnId="{A33D34DF-DB4C-474E-96BB-5D8DEFE4F139}">
      <dgm:prSet/>
      <dgm:spPr/>
      <dgm:t>
        <a:bodyPr/>
        <a:lstStyle/>
        <a:p>
          <a:endParaRPr lang="en-US"/>
        </a:p>
      </dgm:t>
    </dgm:pt>
    <dgm:pt modelId="{7116295A-1302-4430-9AD7-F41C642D9FD3}" type="pres">
      <dgm:prSet presAssocID="{8936DE77-FB75-41D5-A0A1-6A00A9E11C91}" presName="linearFlow" presStyleCnt="0">
        <dgm:presLayoutVars>
          <dgm:dir/>
          <dgm:animLvl val="lvl"/>
          <dgm:resizeHandles val="exact"/>
        </dgm:presLayoutVars>
      </dgm:prSet>
      <dgm:spPr/>
    </dgm:pt>
    <dgm:pt modelId="{BE7FE07F-2CAC-4774-AB2A-2B625F8AF287}" type="pres">
      <dgm:prSet presAssocID="{00679F87-726E-4309-82D3-7EFBFDB4F6BE}" presName="composite" presStyleCnt="0"/>
      <dgm:spPr/>
    </dgm:pt>
    <dgm:pt modelId="{73E7C484-2F86-4585-A1C4-4371B72C670C}" type="pres">
      <dgm:prSet presAssocID="{00679F87-726E-4309-82D3-7EFBFDB4F6BE}" presName="parentText" presStyleLbl="alignNode1" presStyleIdx="0" presStyleCnt="3">
        <dgm:presLayoutVars>
          <dgm:chMax val="1"/>
          <dgm:bulletEnabled val="1"/>
        </dgm:presLayoutVars>
      </dgm:prSet>
      <dgm:spPr/>
    </dgm:pt>
    <dgm:pt modelId="{FA4EC0FD-14D8-4190-A0CC-421A23A9FC6B}" type="pres">
      <dgm:prSet presAssocID="{00679F87-726E-4309-82D3-7EFBFDB4F6BE}" presName="descendantText" presStyleLbl="alignAcc1" presStyleIdx="0" presStyleCnt="3">
        <dgm:presLayoutVars>
          <dgm:bulletEnabled val="1"/>
        </dgm:presLayoutVars>
      </dgm:prSet>
      <dgm:spPr/>
    </dgm:pt>
    <dgm:pt modelId="{ED527932-314B-41C4-8188-6C4D8CFD6CA4}" type="pres">
      <dgm:prSet presAssocID="{844FC0DA-CEE1-4BD3-AF11-928F549EE07D}" presName="sp" presStyleCnt="0"/>
      <dgm:spPr/>
    </dgm:pt>
    <dgm:pt modelId="{3A70F2E5-D247-4A1B-98B5-E60258D2BEE3}" type="pres">
      <dgm:prSet presAssocID="{A284ADE9-51AB-445E-930A-2367BFDB16FA}" presName="composite" presStyleCnt="0"/>
      <dgm:spPr/>
    </dgm:pt>
    <dgm:pt modelId="{2FD62B9C-D69E-4FB2-9183-56475A07EF2F}" type="pres">
      <dgm:prSet presAssocID="{A284ADE9-51AB-445E-930A-2367BFDB16FA}" presName="parentText" presStyleLbl="alignNode1" presStyleIdx="1" presStyleCnt="3">
        <dgm:presLayoutVars>
          <dgm:chMax val="1"/>
          <dgm:bulletEnabled val="1"/>
        </dgm:presLayoutVars>
      </dgm:prSet>
      <dgm:spPr/>
    </dgm:pt>
    <dgm:pt modelId="{60A477F6-248B-4BCD-9036-3200FC7A1764}" type="pres">
      <dgm:prSet presAssocID="{A284ADE9-51AB-445E-930A-2367BFDB16FA}" presName="descendantText" presStyleLbl="alignAcc1" presStyleIdx="1" presStyleCnt="3">
        <dgm:presLayoutVars>
          <dgm:bulletEnabled val="1"/>
        </dgm:presLayoutVars>
      </dgm:prSet>
      <dgm:spPr/>
    </dgm:pt>
    <dgm:pt modelId="{0B7D4227-6288-47A3-B7FF-4ABA92674C8A}" type="pres">
      <dgm:prSet presAssocID="{AF7D8C48-C669-437F-A30D-F97CC2E95F9A}" presName="sp" presStyleCnt="0"/>
      <dgm:spPr/>
    </dgm:pt>
    <dgm:pt modelId="{FD10B9BF-1CBB-4D7A-8705-7949D9190290}" type="pres">
      <dgm:prSet presAssocID="{E00D5638-85AE-490B-9E31-AD5E26CCD31E}" presName="composite" presStyleCnt="0"/>
      <dgm:spPr/>
    </dgm:pt>
    <dgm:pt modelId="{2EEB394F-14AA-49F1-8C32-49B02BF11F4B}" type="pres">
      <dgm:prSet presAssocID="{E00D5638-85AE-490B-9E31-AD5E26CCD31E}" presName="parentText" presStyleLbl="alignNode1" presStyleIdx="2" presStyleCnt="3">
        <dgm:presLayoutVars>
          <dgm:chMax val="1"/>
          <dgm:bulletEnabled val="1"/>
        </dgm:presLayoutVars>
      </dgm:prSet>
      <dgm:spPr/>
    </dgm:pt>
    <dgm:pt modelId="{26AC3D7D-56A6-4ECA-8FC7-1786D951FC64}" type="pres">
      <dgm:prSet presAssocID="{E00D5638-85AE-490B-9E31-AD5E26CCD31E}" presName="descendantText" presStyleLbl="alignAcc1" presStyleIdx="2" presStyleCnt="3">
        <dgm:presLayoutVars>
          <dgm:bulletEnabled val="1"/>
        </dgm:presLayoutVars>
      </dgm:prSet>
      <dgm:spPr/>
    </dgm:pt>
  </dgm:ptLst>
  <dgm:cxnLst>
    <dgm:cxn modelId="{1A411300-07E9-43A1-8FF6-8E8FC5DF8728}" srcId="{00679F87-726E-4309-82D3-7EFBFDB4F6BE}" destId="{82CC4F7B-04B4-4E43-9A82-DC27AD99B6C6}" srcOrd="1" destOrd="0" parTransId="{AE6F8161-7EF0-4DFE-BAAA-404D8423C96A}" sibTransId="{CFAA59CA-3154-41BE-8EB5-D335C37B0064}"/>
    <dgm:cxn modelId="{D2F1DA0B-7149-4BC0-8201-4EC821647371}" type="presOf" srcId="{2448FE09-A6E0-4854-8EFA-8E59F763FA42}" destId="{FA4EC0FD-14D8-4190-A0CC-421A23A9FC6B}" srcOrd="0" destOrd="0" presId="urn:microsoft.com/office/officeart/2005/8/layout/chevron2"/>
    <dgm:cxn modelId="{579A390C-9BD2-4358-B7E0-1A03BF3A9E12}" srcId="{26380627-CA20-4C2C-9360-1180D2A4296A}" destId="{D80E5666-03ED-4DAA-9A4E-AD169F2E8F53}" srcOrd="1" destOrd="0" parTransId="{9F4D977B-C59D-4D19-9BA0-6266BFBC6FF8}" sibTransId="{DBFEAE35-C3DA-4520-89FD-8603AE5A02A0}"/>
    <dgm:cxn modelId="{9DF7170F-2582-4921-828C-F28023B048C0}" srcId="{8936DE77-FB75-41D5-A0A1-6A00A9E11C91}" destId="{A284ADE9-51AB-445E-930A-2367BFDB16FA}" srcOrd="1" destOrd="0" parTransId="{820F075E-ED75-4CBC-B220-4355E25F7F3C}" sibTransId="{AF7D8C48-C669-437F-A30D-F97CC2E95F9A}"/>
    <dgm:cxn modelId="{84B63F21-6C14-4BDC-9D40-484D330AD7CE}" srcId="{00679F87-726E-4309-82D3-7EFBFDB4F6BE}" destId="{2448FE09-A6E0-4854-8EFA-8E59F763FA42}" srcOrd="0" destOrd="0" parTransId="{EB40B477-456E-4EB5-8794-6860D9007905}" sibTransId="{FAE5558A-B026-4734-98C1-37864B2CCC6B}"/>
    <dgm:cxn modelId="{22D44735-364C-4EA3-BA65-7F72FCDF14EC}" type="presOf" srcId="{DE5000EC-AB7C-4669-9A60-C477D9CF1B0C}" destId="{26AC3D7D-56A6-4ECA-8FC7-1786D951FC64}" srcOrd="0" destOrd="4" presId="urn:microsoft.com/office/officeart/2005/8/layout/chevron2"/>
    <dgm:cxn modelId="{6E1A0566-63E2-4BDC-86EB-568347947D4E}" type="presOf" srcId="{58A989EB-E2AB-4563-8DE7-59990A83947D}" destId="{26AC3D7D-56A6-4ECA-8FC7-1786D951FC64}" srcOrd="0" destOrd="3" presId="urn:microsoft.com/office/officeart/2005/8/layout/chevron2"/>
    <dgm:cxn modelId="{2C0AD446-FEBC-437C-B7A9-DCA4BC01AA50}" type="presOf" srcId="{E00D5638-85AE-490B-9E31-AD5E26CCD31E}" destId="{2EEB394F-14AA-49F1-8C32-49B02BF11F4B}" srcOrd="0" destOrd="0" presId="urn:microsoft.com/office/officeart/2005/8/layout/chevron2"/>
    <dgm:cxn modelId="{6CB7866B-83AD-46BE-9A81-E3AEEDD515C5}" srcId="{8936DE77-FB75-41D5-A0A1-6A00A9E11C91}" destId="{E00D5638-85AE-490B-9E31-AD5E26CCD31E}" srcOrd="2" destOrd="0" parTransId="{85A1C8E0-6D47-47DC-B611-5ED92E121B3D}" sibTransId="{5BA90B5F-48C4-475B-8119-8B1857B3C641}"/>
    <dgm:cxn modelId="{87015C77-B7BE-4415-9ED1-D0B29AC68D3A}" type="presOf" srcId="{670E271D-CA3F-490A-A0D7-6DF2F02145A8}" destId="{26AC3D7D-56A6-4ECA-8FC7-1786D951FC64}" srcOrd="0" destOrd="5" presId="urn:microsoft.com/office/officeart/2005/8/layout/chevron2"/>
    <dgm:cxn modelId="{AE13BD7A-F0BB-45AD-8D86-32F428595B40}" srcId="{A284ADE9-51AB-445E-930A-2367BFDB16FA}" destId="{8546B074-B047-4650-83B3-027D37E35915}" srcOrd="1" destOrd="0" parTransId="{E0D35C50-A360-42F4-81C6-D1A5936D70A8}" sibTransId="{6986893F-6C54-41CD-9051-6281D7E7906D}"/>
    <dgm:cxn modelId="{17D8AF81-4A74-4DE5-A8C2-C75360B2BB8D}" srcId="{A284ADE9-51AB-445E-930A-2367BFDB16FA}" destId="{89A6AEC7-A881-43ED-9247-71183AE1DDCE}" srcOrd="0" destOrd="0" parTransId="{113BB486-EE1F-42BA-BE8D-69500DC3E463}" sibTransId="{186A03CD-5AE2-4CC4-BC7B-F263D7507412}"/>
    <dgm:cxn modelId="{40030593-6AFF-41C4-B5B3-BB0F1C429D40}" srcId="{58A989EB-E2AB-4563-8DE7-59990A83947D}" destId="{DE5000EC-AB7C-4669-9A60-C477D9CF1B0C}" srcOrd="0" destOrd="0" parTransId="{F61F7334-9FF3-4523-8BC4-9595229805D3}" sibTransId="{F0A0EFC3-4B77-434B-84E1-5ABCCA871DDB}"/>
    <dgm:cxn modelId="{61EC0394-647B-4908-B63C-6D43936AB896}" type="presOf" srcId="{0D72806D-E72A-4B21-9F6D-B3474687902F}" destId="{26AC3D7D-56A6-4ECA-8FC7-1786D951FC64}" srcOrd="0" destOrd="1" presId="urn:microsoft.com/office/officeart/2005/8/layout/chevron2"/>
    <dgm:cxn modelId="{36C7289D-4AE4-4B82-8F78-AA9ADEAD7F82}" type="presOf" srcId="{89A6AEC7-A881-43ED-9247-71183AE1DDCE}" destId="{60A477F6-248B-4BCD-9036-3200FC7A1764}" srcOrd="0" destOrd="0" presId="urn:microsoft.com/office/officeart/2005/8/layout/chevron2"/>
    <dgm:cxn modelId="{033C59A0-E28B-44F2-9B9F-CDC6CF5A6FE5}" type="presOf" srcId="{8936DE77-FB75-41D5-A0A1-6A00A9E11C91}" destId="{7116295A-1302-4430-9AD7-F41C642D9FD3}" srcOrd="0" destOrd="0" presId="urn:microsoft.com/office/officeart/2005/8/layout/chevron2"/>
    <dgm:cxn modelId="{853BE1A2-886F-49D9-938C-185049B4094C}" srcId="{E00D5638-85AE-490B-9E31-AD5E26CCD31E}" destId="{58A989EB-E2AB-4563-8DE7-59990A83947D}" srcOrd="1" destOrd="0" parTransId="{0FFDE2FE-66DB-4B57-AA09-B415F16E265A}" sibTransId="{F16C3063-1C97-46A4-8DAC-D67BD6183AEF}"/>
    <dgm:cxn modelId="{53A43BA3-C6D1-4EAF-B251-780DDF6C70F2}" type="presOf" srcId="{26380627-CA20-4C2C-9360-1180D2A4296A}" destId="{26AC3D7D-56A6-4ECA-8FC7-1786D951FC64}" srcOrd="0" destOrd="0" presId="urn:microsoft.com/office/officeart/2005/8/layout/chevron2"/>
    <dgm:cxn modelId="{5E4E36B2-EED9-4B6E-BF90-D61F6F35ACBC}" type="presOf" srcId="{82CC4F7B-04B4-4E43-9A82-DC27AD99B6C6}" destId="{FA4EC0FD-14D8-4190-A0CC-421A23A9FC6B}" srcOrd="0" destOrd="1" presId="urn:microsoft.com/office/officeart/2005/8/layout/chevron2"/>
    <dgm:cxn modelId="{8A390AC4-FFA4-4A45-8896-34A79179B97B}" type="presOf" srcId="{A284ADE9-51AB-445E-930A-2367BFDB16FA}" destId="{2FD62B9C-D69E-4FB2-9183-56475A07EF2F}" srcOrd="0" destOrd="0" presId="urn:microsoft.com/office/officeart/2005/8/layout/chevron2"/>
    <dgm:cxn modelId="{BB4C6BCF-1FE3-4E4A-92F6-E00CEB914C0D}" srcId="{26380627-CA20-4C2C-9360-1180D2A4296A}" destId="{0D72806D-E72A-4B21-9F6D-B3474687902F}" srcOrd="0" destOrd="0" parTransId="{824E865A-B68E-4F44-A555-D3956F74C496}" sibTransId="{84E22DD0-CD80-44D1-828E-F159BEE0BC02}"/>
    <dgm:cxn modelId="{8C3C31D2-A650-4011-B74D-656EA3B22876}" srcId="{E00D5638-85AE-490B-9E31-AD5E26CCD31E}" destId="{26380627-CA20-4C2C-9360-1180D2A4296A}" srcOrd="0" destOrd="0" parTransId="{3A7EC2BA-F308-4706-BA97-8E70D38155C6}" sibTransId="{49D2B295-335F-4102-971C-05A6A7DCA5A3}"/>
    <dgm:cxn modelId="{089D5ED4-2C61-491B-9D0F-AE841A04928F}" type="presOf" srcId="{00679F87-726E-4309-82D3-7EFBFDB4F6BE}" destId="{73E7C484-2F86-4585-A1C4-4371B72C670C}" srcOrd="0" destOrd="0" presId="urn:microsoft.com/office/officeart/2005/8/layout/chevron2"/>
    <dgm:cxn modelId="{F6C95BD9-2A13-4217-B430-475B2A7DD40D}" srcId="{8936DE77-FB75-41D5-A0A1-6A00A9E11C91}" destId="{00679F87-726E-4309-82D3-7EFBFDB4F6BE}" srcOrd="0" destOrd="0" parTransId="{9202DB41-93F9-4F6A-8489-1C0C161FFF13}" sibTransId="{844FC0DA-CEE1-4BD3-AF11-928F549EE07D}"/>
    <dgm:cxn modelId="{A33D34DF-DB4C-474E-96BB-5D8DEFE4F139}" srcId="{58A989EB-E2AB-4563-8DE7-59990A83947D}" destId="{670E271D-CA3F-490A-A0D7-6DF2F02145A8}" srcOrd="1" destOrd="0" parTransId="{DAB9A99B-2B17-4EAB-A3F0-3C9D43096573}" sibTransId="{36685B26-605B-44C0-ABEA-276159040867}"/>
    <dgm:cxn modelId="{A54704E9-C019-41F8-A4A4-6BCA3A7EF248}" type="presOf" srcId="{8546B074-B047-4650-83B3-027D37E35915}" destId="{60A477F6-248B-4BCD-9036-3200FC7A1764}" srcOrd="0" destOrd="1" presId="urn:microsoft.com/office/officeart/2005/8/layout/chevron2"/>
    <dgm:cxn modelId="{8E9B8EF4-941B-46CB-A8A4-01652D316593}" type="presOf" srcId="{D80E5666-03ED-4DAA-9A4E-AD169F2E8F53}" destId="{26AC3D7D-56A6-4ECA-8FC7-1786D951FC64}" srcOrd="0" destOrd="2" presId="urn:microsoft.com/office/officeart/2005/8/layout/chevron2"/>
    <dgm:cxn modelId="{1929ED03-77D8-4912-B24E-F36DC234AAD7}" type="presParOf" srcId="{7116295A-1302-4430-9AD7-F41C642D9FD3}" destId="{BE7FE07F-2CAC-4774-AB2A-2B625F8AF287}" srcOrd="0" destOrd="0" presId="urn:microsoft.com/office/officeart/2005/8/layout/chevron2"/>
    <dgm:cxn modelId="{7DE7EC09-7EFA-4258-8411-05EDB564E884}" type="presParOf" srcId="{BE7FE07F-2CAC-4774-AB2A-2B625F8AF287}" destId="{73E7C484-2F86-4585-A1C4-4371B72C670C}" srcOrd="0" destOrd="0" presId="urn:microsoft.com/office/officeart/2005/8/layout/chevron2"/>
    <dgm:cxn modelId="{D3B972B3-7686-4708-B906-F8AC29801CB2}" type="presParOf" srcId="{BE7FE07F-2CAC-4774-AB2A-2B625F8AF287}" destId="{FA4EC0FD-14D8-4190-A0CC-421A23A9FC6B}" srcOrd="1" destOrd="0" presId="urn:microsoft.com/office/officeart/2005/8/layout/chevron2"/>
    <dgm:cxn modelId="{5379A480-A0D2-4CCD-93D6-1F2CFC303008}" type="presParOf" srcId="{7116295A-1302-4430-9AD7-F41C642D9FD3}" destId="{ED527932-314B-41C4-8188-6C4D8CFD6CA4}" srcOrd="1" destOrd="0" presId="urn:microsoft.com/office/officeart/2005/8/layout/chevron2"/>
    <dgm:cxn modelId="{9E4E154B-EEF5-4C20-851B-DCBB459B810D}" type="presParOf" srcId="{7116295A-1302-4430-9AD7-F41C642D9FD3}" destId="{3A70F2E5-D247-4A1B-98B5-E60258D2BEE3}" srcOrd="2" destOrd="0" presId="urn:microsoft.com/office/officeart/2005/8/layout/chevron2"/>
    <dgm:cxn modelId="{F9F9607D-A8EF-4A3D-B5C4-5E1A33592B96}" type="presParOf" srcId="{3A70F2E5-D247-4A1B-98B5-E60258D2BEE3}" destId="{2FD62B9C-D69E-4FB2-9183-56475A07EF2F}" srcOrd="0" destOrd="0" presId="urn:microsoft.com/office/officeart/2005/8/layout/chevron2"/>
    <dgm:cxn modelId="{35D8D746-5DCC-4A96-A68F-D89EFEF66320}" type="presParOf" srcId="{3A70F2E5-D247-4A1B-98B5-E60258D2BEE3}" destId="{60A477F6-248B-4BCD-9036-3200FC7A1764}" srcOrd="1" destOrd="0" presId="urn:microsoft.com/office/officeart/2005/8/layout/chevron2"/>
    <dgm:cxn modelId="{1A774693-09D7-463B-B2FE-48FD4444434C}" type="presParOf" srcId="{7116295A-1302-4430-9AD7-F41C642D9FD3}" destId="{0B7D4227-6288-47A3-B7FF-4ABA92674C8A}" srcOrd="3" destOrd="0" presId="urn:microsoft.com/office/officeart/2005/8/layout/chevron2"/>
    <dgm:cxn modelId="{F3FBD399-0D7C-4CD5-AB95-04CEC65902C6}" type="presParOf" srcId="{7116295A-1302-4430-9AD7-F41C642D9FD3}" destId="{FD10B9BF-1CBB-4D7A-8705-7949D9190290}" srcOrd="4" destOrd="0" presId="urn:microsoft.com/office/officeart/2005/8/layout/chevron2"/>
    <dgm:cxn modelId="{95C1595D-D1E8-4BAC-A0D4-D08D269567C8}" type="presParOf" srcId="{FD10B9BF-1CBB-4D7A-8705-7949D9190290}" destId="{2EEB394F-14AA-49F1-8C32-49B02BF11F4B}" srcOrd="0" destOrd="0" presId="urn:microsoft.com/office/officeart/2005/8/layout/chevron2"/>
    <dgm:cxn modelId="{91FA16FB-F2A6-4B6E-9C86-EB01766AEFC3}" type="presParOf" srcId="{FD10B9BF-1CBB-4D7A-8705-7949D9190290}" destId="{26AC3D7D-56A6-4ECA-8FC7-1786D951FC6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37BFC-BD99-40B0-9CEE-5ADED3E091FC}">
      <dsp:nvSpPr>
        <dsp:cNvPr id="0" name=""/>
        <dsp:cNvSpPr/>
      </dsp:nvSpPr>
      <dsp:spPr>
        <a:xfrm>
          <a:off x="-121189" y="212716"/>
          <a:ext cx="9959050" cy="10964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5BF1C6-0E71-4659-8808-5E4DE3A78F5B}">
      <dsp:nvSpPr>
        <dsp:cNvPr id="0" name=""/>
        <dsp:cNvSpPr/>
      </dsp:nvSpPr>
      <dsp:spPr>
        <a:xfrm>
          <a:off x="210489" y="459419"/>
          <a:ext cx="603052" cy="6030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30A9D4-FD8D-42B8-B9AD-C1CBA382A4D2}">
      <dsp:nvSpPr>
        <dsp:cNvPr id="0" name=""/>
        <dsp:cNvSpPr/>
      </dsp:nvSpPr>
      <dsp:spPr>
        <a:xfrm>
          <a:off x="1145220" y="212716"/>
          <a:ext cx="8690163" cy="109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42" tIns="116042" rIns="116042" bIns="116042" numCol="1" spcCol="1270" anchor="ctr" anchorCtr="0">
          <a:noAutofit/>
        </a:bodyPr>
        <a:lstStyle/>
        <a:p>
          <a:pPr marL="0" lvl="0" indent="0" algn="l" defTabSz="889000">
            <a:lnSpc>
              <a:spcPct val="90000"/>
            </a:lnSpc>
            <a:spcBef>
              <a:spcPct val="0"/>
            </a:spcBef>
            <a:spcAft>
              <a:spcPct val="35000"/>
            </a:spcAft>
            <a:buNone/>
          </a:pPr>
          <a:r>
            <a:rPr lang="en-US" sz="2000" kern="1200" dirty="0"/>
            <a:t>Definition: The Atlassian states, “The Agile methodology is a project management approach that involves breaking the project into phases and emphasizes continuous collaboration and improvement (Atlassian, n.d.).”</a:t>
          </a:r>
        </a:p>
      </dsp:txBody>
      <dsp:txXfrm>
        <a:off x="1145220" y="212716"/>
        <a:ext cx="8690163" cy="1096458"/>
      </dsp:txXfrm>
    </dsp:sp>
    <dsp:sp modelId="{C73E43E1-90F9-4668-B0E1-437A051C41E0}">
      <dsp:nvSpPr>
        <dsp:cNvPr id="0" name=""/>
        <dsp:cNvSpPr/>
      </dsp:nvSpPr>
      <dsp:spPr>
        <a:xfrm>
          <a:off x="-121189" y="1583290"/>
          <a:ext cx="9959050" cy="18731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EC6867-ACE1-48E9-839D-559BC567A190}">
      <dsp:nvSpPr>
        <dsp:cNvPr id="0" name=""/>
        <dsp:cNvSpPr/>
      </dsp:nvSpPr>
      <dsp:spPr>
        <a:xfrm>
          <a:off x="210489" y="2218348"/>
          <a:ext cx="603052" cy="6030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15919D-F7D1-4D0D-B30D-0E457D5DEC8D}">
      <dsp:nvSpPr>
        <dsp:cNvPr id="0" name=""/>
        <dsp:cNvSpPr/>
      </dsp:nvSpPr>
      <dsp:spPr>
        <a:xfrm>
          <a:off x="1145220" y="1971644"/>
          <a:ext cx="4481572" cy="109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42" tIns="116042" rIns="116042" bIns="116042" numCol="1" spcCol="1270" anchor="ctr" anchorCtr="0">
          <a:noAutofit/>
        </a:bodyPr>
        <a:lstStyle/>
        <a:p>
          <a:pPr marL="0" lvl="0" indent="0" algn="l" defTabSz="889000">
            <a:lnSpc>
              <a:spcPct val="90000"/>
            </a:lnSpc>
            <a:spcBef>
              <a:spcPct val="0"/>
            </a:spcBef>
            <a:spcAft>
              <a:spcPct val="35000"/>
            </a:spcAft>
            <a:buNone/>
          </a:pPr>
          <a:r>
            <a:rPr lang="en-US" sz="2000" kern="1200" dirty="0"/>
            <a:t>Agile’s Importance in Modern Development</a:t>
          </a:r>
        </a:p>
      </dsp:txBody>
      <dsp:txXfrm>
        <a:off x="1145220" y="1971644"/>
        <a:ext cx="4481572" cy="1096458"/>
      </dsp:txXfrm>
    </dsp:sp>
    <dsp:sp modelId="{8F96A4B4-C651-4516-A767-CBA83E48A382}">
      <dsp:nvSpPr>
        <dsp:cNvPr id="0" name=""/>
        <dsp:cNvSpPr/>
      </dsp:nvSpPr>
      <dsp:spPr>
        <a:xfrm>
          <a:off x="4820680" y="1756854"/>
          <a:ext cx="4698302" cy="1532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42" tIns="116042" rIns="116042" bIns="116042" numCol="1" spcCol="1270" anchor="ctr" anchorCtr="0">
          <a:noAutofit/>
        </a:bodyPr>
        <a:lstStyle/>
        <a:p>
          <a:pPr marL="0" lvl="0" indent="0" algn="l" defTabSz="488950">
            <a:lnSpc>
              <a:spcPct val="90000"/>
            </a:lnSpc>
            <a:spcBef>
              <a:spcPct val="0"/>
            </a:spcBef>
            <a:spcAft>
              <a:spcPct val="35000"/>
            </a:spcAft>
            <a:buNone/>
          </a:pPr>
          <a:r>
            <a:rPr lang="en-US" sz="1100" kern="1200" dirty="0"/>
            <a:t>The traditional waterfall method has each team contribute their work and move it to the next team.</a:t>
          </a:r>
        </a:p>
        <a:p>
          <a:pPr marL="0" lvl="0" indent="0" algn="l" defTabSz="488950">
            <a:lnSpc>
              <a:spcPct val="90000"/>
            </a:lnSpc>
            <a:spcBef>
              <a:spcPct val="0"/>
            </a:spcBef>
            <a:spcAft>
              <a:spcPct val="35000"/>
            </a:spcAft>
            <a:buNone/>
          </a:pPr>
          <a:r>
            <a:rPr lang="en-US" sz="1100" kern="1200" dirty="0"/>
            <a:t>Agile breaks this down by facilitating cross-communication and adaptation.</a:t>
          </a:r>
        </a:p>
        <a:p>
          <a:pPr marL="57150" lvl="1" indent="-57150" algn="l" defTabSz="488950">
            <a:lnSpc>
              <a:spcPct val="90000"/>
            </a:lnSpc>
            <a:spcBef>
              <a:spcPct val="0"/>
            </a:spcBef>
            <a:spcAft>
              <a:spcPct val="15000"/>
            </a:spcAft>
            <a:buChar char="•"/>
          </a:pPr>
          <a:r>
            <a:rPr lang="en-US" sz="1100" kern="1200" dirty="0"/>
            <a:t>Achieved through open communication and transparency.</a:t>
          </a:r>
        </a:p>
        <a:p>
          <a:pPr marL="57150" lvl="1" indent="-57150" algn="l" defTabSz="488950">
            <a:lnSpc>
              <a:spcPct val="90000"/>
            </a:lnSpc>
            <a:spcBef>
              <a:spcPct val="0"/>
            </a:spcBef>
            <a:spcAft>
              <a:spcPct val="15000"/>
            </a:spcAft>
            <a:buChar char="•"/>
          </a:pPr>
          <a:r>
            <a:rPr lang="en-US" sz="1100" kern="1200" dirty="0"/>
            <a:t>Allows iterative approach and refinement of ideas from all teams as barriers and innovations are identified.</a:t>
          </a:r>
        </a:p>
      </dsp:txBody>
      <dsp:txXfrm>
        <a:off x="4820680" y="1756854"/>
        <a:ext cx="4698302" cy="1532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56405-8C68-4542-9864-3E0B0DCCAF50}">
      <dsp:nvSpPr>
        <dsp:cNvPr id="0" name=""/>
        <dsp:cNvSpPr/>
      </dsp:nvSpPr>
      <dsp:spPr>
        <a:xfrm>
          <a:off x="3000" y="332599"/>
          <a:ext cx="2925365" cy="432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Planning</a:t>
          </a:r>
        </a:p>
      </dsp:txBody>
      <dsp:txXfrm>
        <a:off x="3000" y="332599"/>
        <a:ext cx="2925365" cy="432000"/>
      </dsp:txXfrm>
    </dsp:sp>
    <dsp:sp modelId="{9C5667E4-5222-4B05-BFE8-C7032EBF7638}">
      <dsp:nvSpPr>
        <dsp:cNvPr id="0" name=""/>
        <dsp:cNvSpPr/>
      </dsp:nvSpPr>
      <dsp:spPr>
        <a:xfrm>
          <a:off x="3000" y="764599"/>
          <a:ext cx="2925365" cy="21822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Requirements are identified and a product backlog is created (Cohn 2012).</a:t>
          </a:r>
        </a:p>
        <a:p>
          <a:pPr marL="114300" lvl="1" indent="-114300" algn="l" defTabSz="666750">
            <a:lnSpc>
              <a:spcPct val="90000"/>
            </a:lnSpc>
            <a:spcBef>
              <a:spcPct val="0"/>
            </a:spcBef>
            <a:spcAft>
              <a:spcPct val="15000"/>
            </a:spcAft>
            <a:buChar char="•"/>
          </a:pPr>
          <a:r>
            <a:rPr lang="en-US" sz="1500" kern="1200" dirty="0"/>
            <a:t>Sprint planning is implemented to set sprint goals and delegate user stories</a:t>
          </a:r>
        </a:p>
        <a:p>
          <a:pPr marL="114300" lvl="1" indent="-114300" algn="l" defTabSz="666750">
            <a:lnSpc>
              <a:spcPct val="90000"/>
            </a:lnSpc>
            <a:spcBef>
              <a:spcPct val="0"/>
            </a:spcBef>
            <a:spcAft>
              <a:spcPct val="15000"/>
            </a:spcAft>
            <a:buChar char="•"/>
          </a:pPr>
          <a:r>
            <a:rPr lang="en-US" sz="1500" kern="1200" dirty="0"/>
            <a:t>This designates priorities and gives initial project direction</a:t>
          </a:r>
        </a:p>
      </dsp:txBody>
      <dsp:txXfrm>
        <a:off x="3000" y="764599"/>
        <a:ext cx="2925365" cy="2182275"/>
      </dsp:txXfrm>
    </dsp:sp>
    <dsp:sp modelId="{706F93C9-ADC5-46F9-8D04-B52DA7B07D1A}">
      <dsp:nvSpPr>
        <dsp:cNvPr id="0" name=""/>
        <dsp:cNvSpPr/>
      </dsp:nvSpPr>
      <dsp:spPr>
        <a:xfrm>
          <a:off x="3337917" y="332599"/>
          <a:ext cx="2925365" cy="432000"/>
        </a:xfrm>
        <a:prstGeom prst="rect">
          <a:avLst/>
        </a:prstGeom>
        <a:solidFill>
          <a:schemeClr val="accent2">
            <a:hueOff val="-9279840"/>
            <a:satOff val="-3582"/>
            <a:lumOff val="-5000"/>
            <a:alphaOff val="0"/>
          </a:schemeClr>
        </a:solidFill>
        <a:ln w="12700" cap="flat" cmpd="sng" algn="ctr">
          <a:solidFill>
            <a:schemeClr val="accent2">
              <a:hueOff val="-9279840"/>
              <a:satOff val="-3582"/>
              <a:lumOff val="-50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Execution</a:t>
          </a:r>
        </a:p>
      </dsp:txBody>
      <dsp:txXfrm>
        <a:off x="3337917" y="332599"/>
        <a:ext cx="2925365" cy="432000"/>
      </dsp:txXfrm>
    </dsp:sp>
    <dsp:sp modelId="{382D2DCC-3341-4191-81DD-5E7C2C0C3934}">
      <dsp:nvSpPr>
        <dsp:cNvPr id="0" name=""/>
        <dsp:cNvSpPr/>
      </dsp:nvSpPr>
      <dsp:spPr>
        <a:xfrm>
          <a:off x="3337917" y="764599"/>
          <a:ext cx="2925365" cy="2182275"/>
        </a:xfrm>
        <a:prstGeom prst="rect">
          <a:avLst/>
        </a:prstGeom>
        <a:solidFill>
          <a:schemeClr val="accent2">
            <a:tint val="40000"/>
            <a:alpha val="90000"/>
            <a:hueOff val="-9410097"/>
            <a:satOff val="-4227"/>
            <a:lumOff val="-1283"/>
            <a:alphaOff val="0"/>
          </a:schemeClr>
        </a:solidFill>
        <a:ln w="12700" cap="flat" cmpd="sng" algn="ctr">
          <a:solidFill>
            <a:schemeClr val="accent2">
              <a:tint val="40000"/>
              <a:alpha val="90000"/>
              <a:hueOff val="-9410097"/>
              <a:satOff val="-4227"/>
              <a:lumOff val="-12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Stand-up meetings daily to share progress and identify barriers</a:t>
          </a:r>
        </a:p>
        <a:p>
          <a:pPr marL="114300" lvl="1" indent="-114300" algn="l" defTabSz="666750">
            <a:lnSpc>
              <a:spcPct val="90000"/>
            </a:lnSpc>
            <a:spcBef>
              <a:spcPct val="0"/>
            </a:spcBef>
            <a:spcAft>
              <a:spcPct val="15000"/>
            </a:spcAft>
            <a:buChar char="•"/>
          </a:pPr>
          <a:r>
            <a:rPr lang="en-US" sz="1500" kern="1200" dirty="0"/>
            <a:t>Features are implemented on a priority system according to smaller user stories</a:t>
          </a:r>
        </a:p>
        <a:p>
          <a:pPr marL="114300" lvl="1" indent="-114300" algn="l" defTabSz="666750">
            <a:lnSpc>
              <a:spcPct val="90000"/>
            </a:lnSpc>
            <a:spcBef>
              <a:spcPct val="0"/>
            </a:spcBef>
            <a:spcAft>
              <a:spcPct val="15000"/>
            </a:spcAft>
            <a:buChar char="•"/>
          </a:pPr>
          <a:r>
            <a:rPr lang="en-US" sz="1500" kern="1200" dirty="0"/>
            <a:t>Delivers incremental progress and iterative feedback approach (Sutherland 2019).</a:t>
          </a:r>
        </a:p>
      </dsp:txBody>
      <dsp:txXfrm>
        <a:off x="3337917" y="764599"/>
        <a:ext cx="2925365" cy="2182275"/>
      </dsp:txXfrm>
    </dsp:sp>
    <dsp:sp modelId="{B60EEB88-6EC6-46CE-83D0-F81284BABF0D}">
      <dsp:nvSpPr>
        <dsp:cNvPr id="0" name=""/>
        <dsp:cNvSpPr/>
      </dsp:nvSpPr>
      <dsp:spPr>
        <a:xfrm>
          <a:off x="6672833" y="332599"/>
          <a:ext cx="2925365" cy="432000"/>
        </a:xfrm>
        <a:prstGeom prst="rect">
          <a:avLst/>
        </a:prstGeom>
        <a:solidFill>
          <a:schemeClr val="accent2">
            <a:hueOff val="-18559680"/>
            <a:satOff val="-7163"/>
            <a:lumOff val="-10000"/>
            <a:alphaOff val="0"/>
          </a:schemeClr>
        </a:solidFill>
        <a:ln w="12700" cap="flat" cmpd="sng" algn="ctr">
          <a:solidFill>
            <a:schemeClr val="accent2">
              <a:hueOff val="-18559680"/>
              <a:satOff val="-7163"/>
              <a:lumOff val="-100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Review &amp; Retrospective</a:t>
          </a:r>
        </a:p>
      </dsp:txBody>
      <dsp:txXfrm>
        <a:off x="6672833" y="332599"/>
        <a:ext cx="2925365" cy="432000"/>
      </dsp:txXfrm>
    </dsp:sp>
    <dsp:sp modelId="{B4A63744-0E4D-4192-B281-97327196058E}">
      <dsp:nvSpPr>
        <dsp:cNvPr id="0" name=""/>
        <dsp:cNvSpPr/>
      </dsp:nvSpPr>
      <dsp:spPr>
        <a:xfrm>
          <a:off x="6672833" y="764599"/>
          <a:ext cx="2925365" cy="2182275"/>
        </a:xfrm>
        <a:prstGeom prst="rect">
          <a:avLst/>
        </a:prstGeom>
        <a:solidFill>
          <a:schemeClr val="accent2">
            <a:tint val="40000"/>
            <a:alpha val="90000"/>
            <a:hueOff val="-18820193"/>
            <a:satOff val="-8455"/>
            <a:lumOff val="-2567"/>
            <a:alphaOff val="0"/>
          </a:schemeClr>
        </a:solidFill>
        <a:ln w="12700" cap="flat" cmpd="sng" algn="ctr">
          <a:solidFill>
            <a:schemeClr val="accent2">
              <a:tint val="40000"/>
              <a:alpha val="90000"/>
              <a:hueOff val="-18820193"/>
              <a:satOff val="-8455"/>
              <a:lumOff val="-25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Sprint reviews where features are demonstrated.</a:t>
          </a:r>
        </a:p>
        <a:p>
          <a:pPr marL="114300" lvl="1" indent="-114300" algn="l" defTabSz="666750">
            <a:lnSpc>
              <a:spcPct val="90000"/>
            </a:lnSpc>
            <a:spcBef>
              <a:spcPct val="0"/>
            </a:spcBef>
            <a:spcAft>
              <a:spcPct val="15000"/>
            </a:spcAft>
            <a:buChar char="•"/>
          </a:pPr>
          <a:r>
            <a:rPr lang="en-US" sz="1500" kern="1200" dirty="0"/>
            <a:t>Allows for feedback and ensures delivery of comprehensive product (Derby &amp; Larsen 2012).</a:t>
          </a:r>
        </a:p>
        <a:p>
          <a:pPr marL="114300" lvl="1" indent="-114300" algn="l" defTabSz="666750">
            <a:lnSpc>
              <a:spcPct val="90000"/>
            </a:lnSpc>
            <a:spcBef>
              <a:spcPct val="0"/>
            </a:spcBef>
            <a:spcAft>
              <a:spcPct val="15000"/>
            </a:spcAft>
            <a:buChar char="•"/>
          </a:pPr>
          <a:r>
            <a:rPr lang="en-US" sz="1500" kern="1200" dirty="0"/>
            <a:t>Improves subsequent approaches based upon feedback and analysis.</a:t>
          </a:r>
        </a:p>
      </dsp:txBody>
      <dsp:txXfrm>
        <a:off x="6672833" y="764599"/>
        <a:ext cx="2925365" cy="21822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EE27E-D9E6-4590-AEBF-6849B7BAAA1C}">
      <dsp:nvSpPr>
        <dsp:cNvPr id="0" name=""/>
        <dsp:cNvSpPr/>
      </dsp:nvSpPr>
      <dsp:spPr>
        <a:xfrm>
          <a:off x="7195" y="20751"/>
          <a:ext cx="1001606" cy="10016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010392-9EAF-4166-BE0C-50B2F380930D}">
      <dsp:nvSpPr>
        <dsp:cNvPr id="0" name=""/>
        <dsp:cNvSpPr/>
      </dsp:nvSpPr>
      <dsp:spPr>
        <a:xfrm>
          <a:off x="7195" y="1161591"/>
          <a:ext cx="2861733" cy="603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Waterfall and Agile are two common contrasting developmental approaches</a:t>
          </a:r>
        </a:p>
      </dsp:txBody>
      <dsp:txXfrm>
        <a:off x="7195" y="1161591"/>
        <a:ext cx="2861733" cy="603646"/>
      </dsp:txXfrm>
    </dsp:sp>
    <dsp:sp modelId="{3B1D7712-0219-4405-AE99-3E3A1F0631D6}">
      <dsp:nvSpPr>
        <dsp:cNvPr id="0" name=""/>
        <dsp:cNvSpPr/>
      </dsp:nvSpPr>
      <dsp:spPr>
        <a:xfrm>
          <a:off x="7195" y="1829997"/>
          <a:ext cx="2861733" cy="1428725"/>
        </a:xfrm>
        <a:prstGeom prst="rect">
          <a:avLst/>
        </a:prstGeom>
        <a:noFill/>
        <a:ln>
          <a:noFill/>
        </a:ln>
        <a:effectLst/>
      </dsp:spPr>
      <dsp:style>
        <a:lnRef idx="0">
          <a:scrgbClr r="0" g="0" b="0"/>
        </a:lnRef>
        <a:fillRef idx="0">
          <a:scrgbClr r="0" g="0" b="0"/>
        </a:fillRef>
        <a:effectRef idx="0">
          <a:scrgbClr r="0" g="0" b="0"/>
        </a:effectRef>
        <a:fontRef idx="minor"/>
      </dsp:style>
    </dsp:sp>
    <dsp:sp modelId="{6FFE10E7-C99F-42F3-A0B4-256A148BEE0E}">
      <dsp:nvSpPr>
        <dsp:cNvPr id="0" name=""/>
        <dsp:cNvSpPr/>
      </dsp:nvSpPr>
      <dsp:spPr>
        <a:xfrm>
          <a:off x="3369733" y="20751"/>
          <a:ext cx="1001606" cy="10016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11D143-D024-4BF5-86D9-45DB02077EBB}">
      <dsp:nvSpPr>
        <dsp:cNvPr id="0" name=""/>
        <dsp:cNvSpPr/>
      </dsp:nvSpPr>
      <dsp:spPr>
        <a:xfrm>
          <a:off x="3369733" y="1161591"/>
          <a:ext cx="2861733" cy="603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Waterfall approach:</a:t>
          </a:r>
        </a:p>
      </dsp:txBody>
      <dsp:txXfrm>
        <a:off x="3369733" y="1161591"/>
        <a:ext cx="2861733" cy="603646"/>
      </dsp:txXfrm>
    </dsp:sp>
    <dsp:sp modelId="{8BA892F2-1856-4A6E-8C22-3EC0DA4B7D73}">
      <dsp:nvSpPr>
        <dsp:cNvPr id="0" name=""/>
        <dsp:cNvSpPr/>
      </dsp:nvSpPr>
      <dsp:spPr>
        <a:xfrm>
          <a:off x="3369733" y="1516278"/>
          <a:ext cx="2861733" cy="1428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Cascading or sequential phases</a:t>
          </a:r>
        </a:p>
        <a:p>
          <a:pPr marL="57150" lvl="1" indent="-57150" algn="l" defTabSz="488950">
            <a:lnSpc>
              <a:spcPct val="90000"/>
            </a:lnSpc>
            <a:spcBef>
              <a:spcPct val="0"/>
            </a:spcBef>
            <a:spcAft>
              <a:spcPct val="15000"/>
            </a:spcAft>
            <a:buChar char="•"/>
          </a:pPr>
          <a:r>
            <a:rPr lang="en-US" sz="1100" kern="1200" dirty="0"/>
            <a:t>Often compared to a staircase, with each stair step being a development phase.</a:t>
          </a:r>
        </a:p>
        <a:p>
          <a:pPr marL="0" lvl="0" indent="0" algn="l" defTabSz="488950">
            <a:lnSpc>
              <a:spcPct val="90000"/>
            </a:lnSpc>
            <a:spcBef>
              <a:spcPct val="0"/>
            </a:spcBef>
            <a:spcAft>
              <a:spcPct val="35000"/>
            </a:spcAft>
            <a:buNone/>
          </a:pPr>
          <a:r>
            <a:rPr lang="en-US" sz="1100" kern="1200" dirty="0"/>
            <a:t>Flexibility is limited after advancing phases due to the rigid nature.</a:t>
          </a:r>
        </a:p>
        <a:p>
          <a:pPr marL="0" lvl="0" indent="0" algn="l" defTabSz="488950">
            <a:lnSpc>
              <a:spcPct val="90000"/>
            </a:lnSpc>
            <a:spcBef>
              <a:spcPct val="0"/>
            </a:spcBef>
            <a:spcAft>
              <a:spcPct val="35000"/>
            </a:spcAft>
            <a:buNone/>
          </a:pPr>
          <a:r>
            <a:rPr lang="en-US" sz="1100" kern="1200" dirty="0"/>
            <a:t>Time-to-market often longer due to lack of iteration and difficulty with adapting to innovation or necessary change.</a:t>
          </a:r>
        </a:p>
      </dsp:txBody>
      <dsp:txXfrm>
        <a:off x="3369733" y="1516278"/>
        <a:ext cx="2861733" cy="1428725"/>
      </dsp:txXfrm>
    </dsp:sp>
    <dsp:sp modelId="{87000045-1EC1-44CC-95C7-3847D3117350}">
      <dsp:nvSpPr>
        <dsp:cNvPr id="0" name=""/>
        <dsp:cNvSpPr/>
      </dsp:nvSpPr>
      <dsp:spPr>
        <a:xfrm>
          <a:off x="6732270" y="20751"/>
          <a:ext cx="1001606" cy="10016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CC1994-D163-4A61-8FBE-532E562A3160}">
      <dsp:nvSpPr>
        <dsp:cNvPr id="0" name=""/>
        <dsp:cNvSpPr/>
      </dsp:nvSpPr>
      <dsp:spPr>
        <a:xfrm>
          <a:off x="6732270" y="1161591"/>
          <a:ext cx="2861733" cy="603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Agile approach:</a:t>
          </a:r>
        </a:p>
      </dsp:txBody>
      <dsp:txXfrm>
        <a:off x="6732270" y="1161591"/>
        <a:ext cx="2861733" cy="603646"/>
      </dsp:txXfrm>
    </dsp:sp>
    <dsp:sp modelId="{D16B5769-3B20-4AFC-8E01-56BF27977C1C}">
      <dsp:nvSpPr>
        <dsp:cNvPr id="0" name=""/>
        <dsp:cNvSpPr/>
      </dsp:nvSpPr>
      <dsp:spPr>
        <a:xfrm>
          <a:off x="6732270" y="1829997"/>
          <a:ext cx="2861733" cy="1428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Iterative and incremental implementation</a:t>
          </a:r>
        </a:p>
        <a:p>
          <a:pPr marL="0" lvl="0" indent="0" algn="l" defTabSz="488950">
            <a:lnSpc>
              <a:spcPct val="90000"/>
            </a:lnSpc>
            <a:spcBef>
              <a:spcPct val="0"/>
            </a:spcBef>
            <a:spcAft>
              <a:spcPct val="35000"/>
            </a:spcAft>
            <a:buNone/>
          </a:pPr>
          <a:r>
            <a:rPr lang="en-US" sz="1100" kern="1200" dirty="0"/>
            <a:t>Change is not only embraced but encouraged</a:t>
          </a:r>
        </a:p>
        <a:p>
          <a:pPr marL="0" lvl="0" indent="0" algn="l" defTabSz="488950">
            <a:lnSpc>
              <a:spcPct val="90000"/>
            </a:lnSpc>
            <a:spcBef>
              <a:spcPct val="0"/>
            </a:spcBef>
            <a:spcAft>
              <a:spcPct val="35000"/>
            </a:spcAft>
            <a:buNone/>
          </a:pPr>
          <a:r>
            <a:rPr lang="en-US" sz="1100" kern="1200" dirty="0"/>
            <a:t>Sprints and piecemeal implementation allow faster time-to-market to capitalize on early value delivery (Cockburn 2009).</a:t>
          </a:r>
        </a:p>
      </dsp:txBody>
      <dsp:txXfrm>
        <a:off x="6732270" y="1829997"/>
        <a:ext cx="2861733" cy="14287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7C484-2F86-4585-A1C4-4371B72C670C}">
      <dsp:nvSpPr>
        <dsp:cNvPr id="0" name=""/>
        <dsp:cNvSpPr/>
      </dsp:nvSpPr>
      <dsp:spPr>
        <a:xfrm rot="5400000">
          <a:off x="-297007" y="298916"/>
          <a:ext cx="1980046" cy="1386032"/>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defRPr b="1"/>
          </a:pPr>
          <a:r>
            <a:rPr lang="en-US" sz="2300" kern="1200" dirty="0"/>
            <a:t>Time</a:t>
          </a:r>
        </a:p>
      </dsp:txBody>
      <dsp:txXfrm rot="-5400000">
        <a:off x="0" y="694925"/>
        <a:ext cx="1386032" cy="594014"/>
      </dsp:txXfrm>
    </dsp:sp>
    <dsp:sp modelId="{FA4EC0FD-14D8-4190-A0CC-421A23A9FC6B}">
      <dsp:nvSpPr>
        <dsp:cNvPr id="0" name=""/>
        <dsp:cNvSpPr/>
      </dsp:nvSpPr>
      <dsp:spPr>
        <a:xfrm rot="5400000">
          <a:off x="3526288" y="-2138346"/>
          <a:ext cx="1287030" cy="556754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Time-to-market is often quicker with an agile approach over the rigid structure of waterfall (Cockburn 2009).</a:t>
          </a:r>
        </a:p>
        <a:p>
          <a:pPr marL="57150" lvl="1" indent="-57150" algn="l" defTabSz="444500">
            <a:lnSpc>
              <a:spcPct val="90000"/>
            </a:lnSpc>
            <a:spcBef>
              <a:spcPct val="0"/>
            </a:spcBef>
            <a:spcAft>
              <a:spcPct val="15000"/>
            </a:spcAft>
            <a:buChar char="•"/>
          </a:pPr>
          <a:r>
            <a:rPr lang="en-US" sz="1000" kern="1200" dirty="0"/>
            <a:t>Waterfall might better serve in long term projects dealing with large but clearly defined products.</a:t>
          </a:r>
        </a:p>
      </dsp:txBody>
      <dsp:txXfrm rot="-5400000">
        <a:off x="1386033" y="64737"/>
        <a:ext cx="5504713" cy="1161374"/>
      </dsp:txXfrm>
    </dsp:sp>
    <dsp:sp modelId="{2FD62B9C-D69E-4FB2-9183-56475A07EF2F}">
      <dsp:nvSpPr>
        <dsp:cNvPr id="0" name=""/>
        <dsp:cNvSpPr/>
      </dsp:nvSpPr>
      <dsp:spPr>
        <a:xfrm rot="5400000">
          <a:off x="-297007" y="2088284"/>
          <a:ext cx="1980046" cy="1386032"/>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defRPr b="1"/>
          </a:pPr>
          <a:r>
            <a:rPr lang="en-US" sz="2300" kern="1200" dirty="0"/>
            <a:t>Budget</a:t>
          </a:r>
        </a:p>
      </dsp:txBody>
      <dsp:txXfrm rot="-5400000">
        <a:off x="0" y="2484293"/>
        <a:ext cx="1386032" cy="594014"/>
      </dsp:txXfrm>
    </dsp:sp>
    <dsp:sp modelId="{60A477F6-248B-4BCD-9036-3200FC7A1764}">
      <dsp:nvSpPr>
        <dsp:cNvPr id="0" name=""/>
        <dsp:cNvSpPr/>
      </dsp:nvSpPr>
      <dsp:spPr>
        <a:xfrm rot="5400000">
          <a:off x="3526288" y="-348978"/>
          <a:ext cx="1287030" cy="556754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Agile preliminary planning phases are shorter and less technical</a:t>
          </a:r>
        </a:p>
        <a:p>
          <a:pPr marL="57150" lvl="1" indent="-57150" algn="l" defTabSz="444500">
            <a:lnSpc>
              <a:spcPct val="90000"/>
            </a:lnSpc>
            <a:spcBef>
              <a:spcPct val="0"/>
            </a:spcBef>
            <a:spcAft>
              <a:spcPct val="15000"/>
            </a:spcAft>
            <a:buChar char="•"/>
          </a:pPr>
          <a:r>
            <a:rPr lang="en-US" sz="1000" kern="1200" dirty="0"/>
            <a:t>Waterfall methods often adhere to comprehensive specifications and technical outlines or design documentation</a:t>
          </a:r>
        </a:p>
      </dsp:txBody>
      <dsp:txXfrm rot="-5400000">
        <a:off x="1386033" y="1854105"/>
        <a:ext cx="5504713" cy="1161374"/>
      </dsp:txXfrm>
    </dsp:sp>
    <dsp:sp modelId="{2EEB394F-14AA-49F1-8C32-49B02BF11F4B}">
      <dsp:nvSpPr>
        <dsp:cNvPr id="0" name=""/>
        <dsp:cNvSpPr/>
      </dsp:nvSpPr>
      <dsp:spPr>
        <a:xfrm rot="5400000">
          <a:off x="-297007" y="3877651"/>
          <a:ext cx="1980046" cy="1386032"/>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defRPr b="1"/>
          </a:pPr>
          <a:r>
            <a:rPr lang="en-US" sz="2300" kern="1200" dirty="0"/>
            <a:t>Team Size</a:t>
          </a:r>
        </a:p>
      </dsp:txBody>
      <dsp:txXfrm rot="-5400000">
        <a:off x="0" y="4273660"/>
        <a:ext cx="1386032" cy="594014"/>
      </dsp:txXfrm>
    </dsp:sp>
    <dsp:sp modelId="{26AC3D7D-56A6-4ECA-8FC7-1786D951FC64}">
      <dsp:nvSpPr>
        <dsp:cNvPr id="0" name=""/>
        <dsp:cNvSpPr/>
      </dsp:nvSpPr>
      <dsp:spPr>
        <a:xfrm rot="5400000">
          <a:off x="3526288" y="1440389"/>
          <a:ext cx="1287030" cy="556754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Large teams might be better suited to waterfall methods due to the simplicity it offers</a:t>
          </a:r>
        </a:p>
        <a:p>
          <a:pPr marL="114300" lvl="2" indent="-57150" algn="l" defTabSz="444500">
            <a:lnSpc>
              <a:spcPct val="90000"/>
            </a:lnSpc>
            <a:spcBef>
              <a:spcPct val="0"/>
            </a:spcBef>
            <a:spcAft>
              <a:spcPct val="15000"/>
            </a:spcAft>
            <a:buChar char="•"/>
          </a:pPr>
          <a:r>
            <a:rPr lang="en-US" sz="1000" kern="1200" dirty="0"/>
            <a:t>The stepwise approach works less off collaboration</a:t>
          </a:r>
        </a:p>
        <a:p>
          <a:pPr marL="114300" lvl="2" indent="-57150" algn="l" defTabSz="444500">
            <a:lnSpc>
              <a:spcPct val="90000"/>
            </a:lnSpc>
            <a:spcBef>
              <a:spcPct val="0"/>
            </a:spcBef>
            <a:spcAft>
              <a:spcPct val="15000"/>
            </a:spcAft>
            <a:buChar char="•"/>
          </a:pPr>
          <a:r>
            <a:rPr lang="en-US" sz="1000" kern="1200" dirty="0"/>
            <a:t>Focus on sequential implementation</a:t>
          </a:r>
        </a:p>
        <a:p>
          <a:pPr marL="57150" lvl="1" indent="-57150" algn="l" defTabSz="444500">
            <a:lnSpc>
              <a:spcPct val="90000"/>
            </a:lnSpc>
            <a:spcBef>
              <a:spcPct val="0"/>
            </a:spcBef>
            <a:spcAft>
              <a:spcPct val="15000"/>
            </a:spcAft>
            <a:buChar char="•"/>
          </a:pPr>
          <a:r>
            <a:rPr lang="en-US" sz="1000" kern="1200" dirty="0"/>
            <a:t>Smaller or fewer groups of teams can be better suited to agile</a:t>
          </a:r>
        </a:p>
        <a:p>
          <a:pPr marL="114300" lvl="2" indent="-57150" algn="l" defTabSz="444500">
            <a:lnSpc>
              <a:spcPct val="90000"/>
            </a:lnSpc>
            <a:spcBef>
              <a:spcPct val="0"/>
            </a:spcBef>
            <a:spcAft>
              <a:spcPct val="15000"/>
            </a:spcAft>
            <a:buChar char="•"/>
          </a:pPr>
          <a:r>
            <a:rPr lang="en-US" sz="1000" kern="1200" dirty="0"/>
            <a:t>Clearly defined team responsibilities</a:t>
          </a:r>
        </a:p>
        <a:p>
          <a:pPr marL="114300" lvl="2" indent="-57150" algn="l" defTabSz="444500">
            <a:lnSpc>
              <a:spcPct val="90000"/>
            </a:lnSpc>
            <a:spcBef>
              <a:spcPct val="0"/>
            </a:spcBef>
            <a:spcAft>
              <a:spcPct val="15000"/>
            </a:spcAft>
            <a:buChar char="•"/>
          </a:pPr>
          <a:r>
            <a:rPr lang="en-US" sz="1000" kern="1200" dirty="0"/>
            <a:t>Fosters collaboration among teams and establishes open communication methods for involved parties.</a:t>
          </a:r>
        </a:p>
      </dsp:txBody>
      <dsp:txXfrm rot="-5400000">
        <a:off x="1386033" y="3643472"/>
        <a:ext cx="5504713" cy="11613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4/21/2024</a:t>
            </a:fld>
            <a:endParaRPr lang="en-US" dirty="0"/>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dirty="0"/>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12429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4/21/2024</a:t>
            </a:fld>
            <a:endParaRPr lang="en-US" dirty="0"/>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114256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4/21/2024</a:t>
            </a:fld>
            <a:endParaRPr lang="en-US" dirty="0"/>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378584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4/21/2024</a:t>
            </a:fld>
            <a:endParaRPr lang="en-US" dirty="0"/>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75800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4/21/2024</a:t>
            </a:fld>
            <a:endParaRPr lang="en-US" dirty="0"/>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102523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4/21/2024</a:t>
            </a:fld>
            <a:endParaRPr lang="en-US" dirty="0"/>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390561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4/21/2024</a:t>
            </a:fld>
            <a:endParaRPr lang="en-US" dirty="0"/>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dirty="0"/>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64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4/21/2024</a:t>
            </a:fld>
            <a:endParaRPr lang="en-US" dirty="0"/>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377758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4/21/2024</a:t>
            </a:fld>
            <a:endParaRPr lang="en-US" dirty="0"/>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142584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4/21/2024</a:t>
            </a:fld>
            <a:endParaRPr lang="en-US" dirty="0"/>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1586185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4/21/2024</a:t>
            </a:fld>
            <a:endParaRPr lang="en-US" dirty="0"/>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2561808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4/21/2024</a:t>
            </a:fld>
            <a:endParaRPr lang="en-US" dirty="0"/>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dirty="0"/>
          </a:p>
        </p:txBody>
      </p:sp>
    </p:spTree>
    <p:extLst>
      <p:ext uri="{BB962C8B-B14F-4D97-AF65-F5344CB8AC3E}">
        <p14:creationId xmlns:p14="http://schemas.microsoft.com/office/powerpoint/2010/main" val="55342426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rrows pointing right while one points left">
            <a:extLst>
              <a:ext uri="{FF2B5EF4-FFF2-40B4-BE49-F238E27FC236}">
                <a16:creationId xmlns:a16="http://schemas.microsoft.com/office/drawing/2014/main" id="{1B693B3D-2B0A-BF77-BFA1-1492AEF424AB}"/>
              </a:ext>
            </a:extLst>
          </p:cNvPr>
          <p:cNvPicPr>
            <a:picLocks noChangeAspect="1"/>
          </p:cNvPicPr>
          <p:nvPr/>
        </p:nvPicPr>
        <p:blipFill rotWithShape="1">
          <a:blip r:embed="rId2">
            <a:alphaModFix/>
          </a:blip>
          <a:srcRect t="8246" b="7484"/>
          <a:stretch/>
        </p:blipFill>
        <p:spPr>
          <a:xfrm>
            <a:off x="20" y="10"/>
            <a:ext cx="12191978" cy="6857990"/>
          </a:xfrm>
          <a:prstGeom prst="rect">
            <a:avLst/>
          </a:prstGeom>
        </p:spPr>
      </p:pic>
      <p:sp>
        <p:nvSpPr>
          <p:cNvPr id="20" name="Rectangle 19">
            <a:extLst>
              <a:ext uri="{FF2B5EF4-FFF2-40B4-BE49-F238E27FC236}">
                <a16:creationId xmlns:a16="http://schemas.microsoft.com/office/drawing/2014/main" id="{D385C18C-C6E1-BF2C-1367-FB73BE501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85763" y="-385762"/>
            <a:ext cx="6857999" cy="7629524"/>
          </a:xfrm>
          <a:prstGeom prst="rect">
            <a:avLst/>
          </a:prstGeom>
          <a:gradFill flip="none" rotWithShape="1">
            <a:gsLst>
              <a:gs pos="0">
                <a:srgbClr val="000000">
                  <a:alpha val="56000"/>
                </a:srgbClr>
              </a:gs>
              <a:gs pos="100000">
                <a:srgbClr val="000000">
                  <a:alpha val="0"/>
                </a:srgbClr>
              </a:gs>
              <a:gs pos="56000">
                <a:srgbClr val="000000">
                  <a:alpha val="37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Freeform: Shape 21">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0" y="964922"/>
            <a:ext cx="4539955" cy="4943507"/>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899" h="4920343">
                <a:moveTo>
                  <a:pt x="17584" y="1779914"/>
                </a:moveTo>
                <a:cubicBezTo>
                  <a:pt x="19329" y="1231523"/>
                  <a:pt x="-1640" y="548391"/>
                  <a:pt x="105" y="0"/>
                </a:cubicBezTo>
                <a:lnTo>
                  <a:pt x="9985899" y="0"/>
                </a:lnTo>
                <a:lnTo>
                  <a:pt x="9985899" y="4920343"/>
                </a:lnTo>
                <a:lnTo>
                  <a:pt x="105" y="4920343"/>
                </a:lnTo>
                <a:lnTo>
                  <a:pt x="105"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0EBFF3-D25C-77B2-9FDE-7533210DA3E0}"/>
              </a:ext>
            </a:extLst>
          </p:cNvPr>
          <p:cNvSpPr>
            <a:spLocks noGrp="1"/>
          </p:cNvSpPr>
          <p:nvPr>
            <p:ph type="ctrTitle"/>
          </p:nvPr>
        </p:nvSpPr>
        <p:spPr>
          <a:xfrm>
            <a:off x="729620" y="1862182"/>
            <a:ext cx="3931090" cy="2155419"/>
          </a:xfrm>
          <a:noFill/>
        </p:spPr>
        <p:txBody>
          <a:bodyPr anchor="ctr">
            <a:normAutofit/>
          </a:bodyPr>
          <a:lstStyle/>
          <a:p>
            <a:pPr>
              <a:lnSpc>
                <a:spcPct val="110000"/>
              </a:lnSpc>
            </a:pPr>
            <a:r>
              <a:rPr lang="en-US" sz="2200" b="0" i="0" dirty="0">
                <a:solidFill>
                  <a:srgbClr val="FFFFFF"/>
                </a:solidFill>
                <a:effectLst/>
                <a:highlight>
                  <a:srgbClr val="212121"/>
                </a:highlight>
                <a:latin typeface="Söhne"/>
              </a:rPr>
              <a:t>Agile Development: Empowering Teams and Accelerating Projects</a:t>
            </a:r>
            <a:endParaRPr lang="en-US" sz="2200">
              <a:solidFill>
                <a:srgbClr val="FFFFFF"/>
              </a:solidFill>
            </a:endParaRPr>
          </a:p>
        </p:txBody>
      </p:sp>
      <p:sp>
        <p:nvSpPr>
          <p:cNvPr id="3" name="Subtitle 2">
            <a:extLst>
              <a:ext uri="{FF2B5EF4-FFF2-40B4-BE49-F238E27FC236}">
                <a16:creationId xmlns:a16="http://schemas.microsoft.com/office/drawing/2014/main" id="{A83EE83E-8B55-6B59-771B-D0B0770A6BDA}"/>
              </a:ext>
            </a:extLst>
          </p:cNvPr>
          <p:cNvSpPr>
            <a:spLocks noGrp="1"/>
          </p:cNvSpPr>
          <p:nvPr>
            <p:ph type="subTitle" idx="1"/>
          </p:nvPr>
        </p:nvSpPr>
        <p:spPr>
          <a:xfrm>
            <a:off x="1440505" y="4719710"/>
            <a:ext cx="3220205" cy="701318"/>
          </a:xfrm>
          <a:noFill/>
        </p:spPr>
        <p:txBody>
          <a:bodyPr anchor="b">
            <a:normAutofit/>
          </a:bodyPr>
          <a:lstStyle/>
          <a:p>
            <a:r>
              <a:rPr lang="en-US" dirty="0">
                <a:solidFill>
                  <a:srgbClr val="FFFFFF"/>
                </a:solidFill>
              </a:rPr>
              <a:t>Cody VanGosen</a:t>
            </a:r>
            <a:endParaRPr lang="en-US">
              <a:solidFill>
                <a:srgbClr val="FFFFFF"/>
              </a:solidFill>
            </a:endParaRPr>
          </a:p>
        </p:txBody>
      </p:sp>
    </p:spTree>
    <p:extLst>
      <p:ext uri="{BB962C8B-B14F-4D97-AF65-F5344CB8AC3E}">
        <p14:creationId xmlns:p14="http://schemas.microsoft.com/office/powerpoint/2010/main" val="73085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3896FE-046C-0AD0-5AB3-1BDEDF119860}"/>
              </a:ext>
            </a:extLst>
          </p:cNvPr>
          <p:cNvSpPr>
            <a:spLocks noGrp="1"/>
          </p:cNvSpPr>
          <p:nvPr>
            <p:ph type="title"/>
          </p:nvPr>
        </p:nvSpPr>
        <p:spPr>
          <a:xfrm>
            <a:off x="1295400" y="1225309"/>
            <a:ext cx="9446293" cy="678613"/>
          </a:xfrm>
        </p:spPr>
        <p:txBody>
          <a:bodyPr anchor="ctr">
            <a:normAutofit/>
          </a:bodyPr>
          <a:lstStyle/>
          <a:p>
            <a:r>
              <a:rPr lang="en-US" dirty="0"/>
              <a:t>Intro to Agile Development</a:t>
            </a:r>
          </a:p>
        </p:txBody>
      </p:sp>
      <p:graphicFrame>
        <p:nvGraphicFramePr>
          <p:cNvPr id="5" name="Content Placeholder 2">
            <a:extLst>
              <a:ext uri="{FF2B5EF4-FFF2-40B4-BE49-F238E27FC236}">
                <a16:creationId xmlns:a16="http://schemas.microsoft.com/office/drawing/2014/main" id="{84244464-089F-AE4C-1074-D84653266634}"/>
              </a:ext>
            </a:extLst>
          </p:cNvPr>
          <p:cNvGraphicFramePr>
            <a:graphicFrameLocks noGrp="1"/>
          </p:cNvGraphicFramePr>
          <p:nvPr>
            <p:ph idx="1"/>
            <p:extLst>
              <p:ext uri="{D42A27DB-BD31-4B8C-83A1-F6EECF244321}">
                <p14:modId xmlns:p14="http://schemas.microsoft.com/office/powerpoint/2010/main" val="1810071176"/>
              </p:ext>
            </p:extLst>
          </p:nvPr>
        </p:nvGraphicFramePr>
        <p:xfrm>
          <a:off x="937549" y="2615878"/>
          <a:ext cx="9959051" cy="3669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532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623DCD-80AC-CF79-E1CC-1F6080A38B30}"/>
              </a:ext>
            </a:extLst>
          </p:cNvPr>
          <p:cNvSpPr>
            <a:spLocks noGrp="1"/>
          </p:cNvSpPr>
          <p:nvPr>
            <p:ph type="title"/>
          </p:nvPr>
        </p:nvSpPr>
        <p:spPr>
          <a:xfrm>
            <a:off x="952500" y="957739"/>
            <a:ext cx="4394103" cy="1778906"/>
          </a:xfrm>
        </p:spPr>
        <p:txBody>
          <a:bodyPr>
            <a:normAutofit/>
          </a:bodyPr>
          <a:lstStyle/>
          <a:p>
            <a:r>
              <a:rPr lang="en-US" dirty="0"/>
              <a:t>Key elements of agile approach</a:t>
            </a:r>
          </a:p>
        </p:txBody>
      </p:sp>
      <p:sp>
        <p:nvSpPr>
          <p:cNvPr id="3" name="Content Placeholder 2">
            <a:extLst>
              <a:ext uri="{FF2B5EF4-FFF2-40B4-BE49-F238E27FC236}">
                <a16:creationId xmlns:a16="http://schemas.microsoft.com/office/drawing/2014/main" id="{7C8F1844-41FA-25C8-1B7F-280FF6A08A48}"/>
              </a:ext>
            </a:extLst>
          </p:cNvPr>
          <p:cNvSpPr>
            <a:spLocks noGrp="1"/>
          </p:cNvSpPr>
          <p:nvPr>
            <p:ph idx="1"/>
          </p:nvPr>
        </p:nvSpPr>
        <p:spPr>
          <a:xfrm>
            <a:off x="952500" y="2440550"/>
            <a:ext cx="5753100" cy="3459713"/>
          </a:xfrm>
        </p:spPr>
        <p:txBody>
          <a:bodyPr>
            <a:normAutofit/>
          </a:bodyPr>
          <a:lstStyle/>
          <a:p>
            <a:pPr>
              <a:lnSpc>
                <a:spcPct val="110000"/>
              </a:lnSpc>
            </a:pPr>
            <a:r>
              <a:rPr lang="en-US" sz="900" dirty="0"/>
              <a:t>According to Scrum.org, “A loose definition of scrum is based upon the scrum from Rugby, with this context the scrum has the teams come together to move the product forward (Schwaber &amp; Sutherland 2020).</a:t>
            </a:r>
          </a:p>
          <a:p>
            <a:pPr>
              <a:lnSpc>
                <a:spcPct val="110000"/>
              </a:lnSpc>
            </a:pPr>
            <a:r>
              <a:rPr lang="en-US" sz="900" dirty="0"/>
              <a:t>Roles</a:t>
            </a:r>
          </a:p>
          <a:p>
            <a:pPr lvl="1">
              <a:lnSpc>
                <a:spcPct val="110000"/>
              </a:lnSpc>
            </a:pPr>
            <a:r>
              <a:rPr lang="en-US" sz="900" dirty="0"/>
              <a:t>Product Owner</a:t>
            </a:r>
          </a:p>
          <a:p>
            <a:pPr lvl="2">
              <a:lnSpc>
                <a:spcPct val="110000"/>
              </a:lnSpc>
            </a:pPr>
            <a:r>
              <a:rPr lang="en-US" sz="900" dirty="0"/>
              <a:t>Acts as the intermediate between stakeholders and the development team</a:t>
            </a:r>
          </a:p>
          <a:p>
            <a:pPr lvl="2">
              <a:lnSpc>
                <a:spcPct val="110000"/>
              </a:lnSpc>
            </a:pPr>
            <a:r>
              <a:rPr lang="en-US" sz="900" dirty="0"/>
              <a:t>Maintains product backlog pruning and prioritization.</a:t>
            </a:r>
          </a:p>
          <a:p>
            <a:pPr lvl="1">
              <a:lnSpc>
                <a:spcPct val="110000"/>
              </a:lnSpc>
            </a:pPr>
            <a:r>
              <a:rPr lang="en-US" sz="900" dirty="0"/>
              <a:t>Scrum Master</a:t>
            </a:r>
          </a:p>
          <a:p>
            <a:pPr lvl="2">
              <a:lnSpc>
                <a:spcPct val="110000"/>
              </a:lnSpc>
            </a:pPr>
            <a:r>
              <a:rPr lang="en-US" sz="900" dirty="0"/>
              <a:t>Guides scrum process and remove barriers for team</a:t>
            </a:r>
          </a:p>
          <a:p>
            <a:pPr lvl="2">
              <a:lnSpc>
                <a:spcPct val="110000"/>
              </a:lnSpc>
            </a:pPr>
            <a:r>
              <a:rPr lang="en-US" sz="900" dirty="0"/>
              <a:t>Ensures adherence to principles and practices</a:t>
            </a:r>
          </a:p>
          <a:p>
            <a:pPr lvl="2">
              <a:lnSpc>
                <a:spcPct val="110000"/>
              </a:lnSpc>
            </a:pPr>
            <a:r>
              <a:rPr lang="en-US" sz="900" dirty="0"/>
              <a:t>Guides continuous improvement and feedback through standups and reviews.</a:t>
            </a:r>
          </a:p>
          <a:p>
            <a:pPr lvl="1">
              <a:lnSpc>
                <a:spcPct val="110000"/>
              </a:lnSpc>
            </a:pPr>
            <a:r>
              <a:rPr lang="en-US" sz="900" dirty="0"/>
              <a:t>Development Team</a:t>
            </a:r>
          </a:p>
          <a:p>
            <a:pPr lvl="2">
              <a:lnSpc>
                <a:spcPct val="110000"/>
              </a:lnSpc>
            </a:pPr>
            <a:r>
              <a:rPr lang="en-US" sz="900" dirty="0"/>
              <a:t>Collaborate closely with product owner to designate and understand individual and team responsibilities.</a:t>
            </a:r>
          </a:p>
          <a:p>
            <a:pPr lvl="2">
              <a:lnSpc>
                <a:spcPct val="110000"/>
              </a:lnSpc>
            </a:pPr>
            <a:r>
              <a:rPr lang="en-US" sz="900" dirty="0"/>
              <a:t>Self-organizing team and deliver small increments of product adhering to requirements in user stories and test with comprehensive test cases.</a:t>
            </a:r>
          </a:p>
        </p:txBody>
      </p:sp>
      <p:sp>
        <p:nvSpPr>
          <p:cNvPr id="12" name="Rectangle 11">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Group of People">
            <a:extLst>
              <a:ext uri="{FF2B5EF4-FFF2-40B4-BE49-F238E27FC236}">
                <a16:creationId xmlns:a16="http://schemas.microsoft.com/office/drawing/2014/main" id="{CD100C3F-1415-D72B-0B77-46015F06AD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0115" y="1699144"/>
            <a:ext cx="3459714" cy="3459714"/>
          </a:xfrm>
          <a:prstGeom prst="rect">
            <a:avLst/>
          </a:prstGeom>
        </p:spPr>
      </p:pic>
    </p:spTree>
    <p:extLst>
      <p:ext uri="{BB962C8B-B14F-4D97-AF65-F5344CB8AC3E}">
        <p14:creationId xmlns:p14="http://schemas.microsoft.com/office/powerpoint/2010/main" val="282831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05112F-91CB-7A38-7BFD-4A8845D3FD3F}"/>
              </a:ext>
            </a:extLst>
          </p:cNvPr>
          <p:cNvSpPr>
            <a:spLocks noGrp="1"/>
          </p:cNvSpPr>
          <p:nvPr>
            <p:ph type="title"/>
          </p:nvPr>
        </p:nvSpPr>
        <p:spPr>
          <a:xfrm>
            <a:off x="1592897" y="1225309"/>
            <a:ext cx="9446293" cy="678613"/>
          </a:xfrm>
        </p:spPr>
        <p:txBody>
          <a:bodyPr anchor="ctr">
            <a:normAutofit/>
          </a:bodyPr>
          <a:lstStyle/>
          <a:p>
            <a:r>
              <a:rPr lang="en-US" dirty="0"/>
              <a:t>Phases of SDLC within Agile</a:t>
            </a:r>
          </a:p>
        </p:txBody>
      </p:sp>
      <p:graphicFrame>
        <p:nvGraphicFramePr>
          <p:cNvPr id="5" name="Content Placeholder 2">
            <a:extLst>
              <a:ext uri="{FF2B5EF4-FFF2-40B4-BE49-F238E27FC236}">
                <a16:creationId xmlns:a16="http://schemas.microsoft.com/office/drawing/2014/main" id="{EF17DA60-4F34-4DF0-7FA9-7F3CE82CDB30}"/>
              </a:ext>
            </a:extLst>
          </p:cNvPr>
          <p:cNvGraphicFramePr>
            <a:graphicFrameLocks noGrp="1"/>
          </p:cNvGraphicFramePr>
          <p:nvPr>
            <p:ph idx="1"/>
            <p:extLst>
              <p:ext uri="{D42A27DB-BD31-4B8C-83A1-F6EECF244321}">
                <p14:modId xmlns:p14="http://schemas.microsoft.com/office/powerpoint/2010/main" val="58731927"/>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429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86A9E7-5F28-6F31-CB44-261363C262F3}"/>
              </a:ext>
            </a:extLst>
          </p:cNvPr>
          <p:cNvSpPr>
            <a:spLocks noGrp="1"/>
          </p:cNvSpPr>
          <p:nvPr>
            <p:ph type="title"/>
          </p:nvPr>
        </p:nvSpPr>
        <p:spPr>
          <a:xfrm>
            <a:off x="1450307" y="1225309"/>
            <a:ext cx="9446293" cy="678613"/>
          </a:xfrm>
        </p:spPr>
        <p:txBody>
          <a:bodyPr anchor="ctr">
            <a:normAutofit/>
          </a:bodyPr>
          <a:lstStyle/>
          <a:p>
            <a:r>
              <a:rPr lang="en-US" dirty="0"/>
              <a:t>Waterfall or Agile Approach</a:t>
            </a:r>
          </a:p>
        </p:txBody>
      </p:sp>
      <p:graphicFrame>
        <p:nvGraphicFramePr>
          <p:cNvPr id="5" name="Content Placeholder 2">
            <a:extLst>
              <a:ext uri="{FF2B5EF4-FFF2-40B4-BE49-F238E27FC236}">
                <a16:creationId xmlns:a16="http://schemas.microsoft.com/office/drawing/2014/main" id="{44AE3D80-5D3A-4719-6A0A-CE72FEAD789A}"/>
              </a:ext>
            </a:extLst>
          </p:cNvPr>
          <p:cNvGraphicFramePr>
            <a:graphicFrameLocks noGrp="1"/>
          </p:cNvGraphicFramePr>
          <p:nvPr>
            <p:ph idx="1"/>
            <p:extLst>
              <p:ext uri="{D42A27DB-BD31-4B8C-83A1-F6EECF244321}">
                <p14:modId xmlns:p14="http://schemas.microsoft.com/office/powerpoint/2010/main" val="3881630514"/>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749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F11B-6E5D-2890-5BC8-16AC59AAE426}"/>
              </a:ext>
            </a:extLst>
          </p:cNvPr>
          <p:cNvSpPr>
            <a:spLocks noGrp="1"/>
          </p:cNvSpPr>
          <p:nvPr>
            <p:ph type="title"/>
          </p:nvPr>
        </p:nvSpPr>
        <p:spPr/>
        <p:txBody>
          <a:bodyPr/>
          <a:lstStyle/>
          <a:p>
            <a:r>
              <a:rPr lang="en-US" dirty="0"/>
              <a:t>Waterfall implementation</a:t>
            </a:r>
          </a:p>
        </p:txBody>
      </p:sp>
      <p:sp>
        <p:nvSpPr>
          <p:cNvPr id="3" name="Content Placeholder 2">
            <a:extLst>
              <a:ext uri="{FF2B5EF4-FFF2-40B4-BE49-F238E27FC236}">
                <a16:creationId xmlns:a16="http://schemas.microsoft.com/office/drawing/2014/main" id="{16422D30-BD0B-5FE9-2EB9-202725319CDE}"/>
              </a:ext>
            </a:extLst>
          </p:cNvPr>
          <p:cNvSpPr>
            <a:spLocks noGrp="1"/>
          </p:cNvSpPr>
          <p:nvPr>
            <p:ph idx="1"/>
          </p:nvPr>
        </p:nvSpPr>
        <p:spPr/>
        <p:txBody>
          <a:bodyPr>
            <a:normAutofit lnSpcReduction="10000"/>
          </a:bodyPr>
          <a:lstStyle/>
          <a:p>
            <a:r>
              <a:rPr lang="en-US" dirty="0"/>
              <a:t>The SNHU Travel project used an agile methodology to facilitate adaptation to change and allow for collaboration and integration of features in prior completed user stories.</a:t>
            </a:r>
          </a:p>
          <a:p>
            <a:pPr lvl="1"/>
            <a:r>
              <a:rPr lang="en-US" dirty="0"/>
              <a:t>This helped to better deliver on customer satisfaction and more efficiently meet product requirements.</a:t>
            </a:r>
          </a:p>
          <a:p>
            <a:r>
              <a:rPr lang="en-US" dirty="0"/>
              <a:t>What if waterfall was selected instead:</a:t>
            </a:r>
          </a:p>
          <a:p>
            <a:pPr lvl="1"/>
            <a:r>
              <a:rPr lang="en-US" dirty="0"/>
              <a:t>More rigid structure for each development phase (</a:t>
            </a:r>
            <a:r>
              <a:rPr lang="en-US" dirty="0">
                <a:effectLst/>
              </a:rPr>
              <a:t>Highsmith 2011).</a:t>
            </a:r>
            <a:endParaRPr lang="en-US" dirty="0"/>
          </a:p>
          <a:p>
            <a:pPr lvl="2"/>
            <a:r>
              <a:rPr lang="en-US" dirty="0"/>
              <a:t>Less time and encouragement for change, such as the case where user stories and test cases were later refined to better meet product requirements.</a:t>
            </a:r>
          </a:p>
          <a:p>
            <a:pPr lvl="1"/>
            <a:r>
              <a:rPr lang="en-US" dirty="0"/>
              <a:t>Less collaboration and lack of open communication</a:t>
            </a:r>
          </a:p>
          <a:p>
            <a:pPr lvl="2"/>
            <a:r>
              <a:rPr lang="en-US" dirty="0"/>
              <a:t>Teams would be responsible for their own responsibilities and not have the time to be fully aware of other team’s progress and implementation deliverables.</a:t>
            </a:r>
          </a:p>
        </p:txBody>
      </p:sp>
    </p:spTree>
    <p:extLst>
      <p:ext uri="{BB962C8B-B14F-4D97-AF65-F5344CB8AC3E}">
        <p14:creationId xmlns:p14="http://schemas.microsoft.com/office/powerpoint/2010/main" val="336432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99037D5-760E-1F04-18A2-81E93142B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5B653E-CD70-6E98-CD35-BF6D4B8E1A25}"/>
              </a:ext>
            </a:extLst>
          </p:cNvPr>
          <p:cNvSpPr>
            <a:spLocks noGrp="1"/>
          </p:cNvSpPr>
          <p:nvPr>
            <p:ph type="title"/>
          </p:nvPr>
        </p:nvSpPr>
        <p:spPr>
          <a:xfrm>
            <a:off x="952500" y="2431010"/>
            <a:ext cx="4595654" cy="2273771"/>
          </a:xfrm>
        </p:spPr>
        <p:txBody>
          <a:bodyPr>
            <a:normAutofit/>
          </a:bodyPr>
          <a:lstStyle/>
          <a:p>
            <a:r>
              <a:rPr lang="en-US" dirty="0"/>
              <a:t>Choosing the right approach</a:t>
            </a:r>
          </a:p>
        </p:txBody>
      </p:sp>
      <p:graphicFrame>
        <p:nvGraphicFramePr>
          <p:cNvPr id="5" name="Content Placeholder 2">
            <a:extLst>
              <a:ext uri="{FF2B5EF4-FFF2-40B4-BE49-F238E27FC236}">
                <a16:creationId xmlns:a16="http://schemas.microsoft.com/office/drawing/2014/main" id="{A877B79E-6BB0-10EA-C5D0-C0BAC00769EE}"/>
              </a:ext>
            </a:extLst>
          </p:cNvPr>
          <p:cNvGraphicFramePr>
            <a:graphicFrameLocks noGrp="1"/>
          </p:cNvGraphicFramePr>
          <p:nvPr>
            <p:ph idx="1"/>
            <p:extLst>
              <p:ext uri="{D42A27DB-BD31-4B8C-83A1-F6EECF244321}">
                <p14:modId xmlns:p14="http://schemas.microsoft.com/office/powerpoint/2010/main" val="2307316069"/>
              </p:ext>
            </p:extLst>
          </p:nvPr>
        </p:nvGraphicFramePr>
        <p:xfrm>
          <a:off x="4961127" y="952500"/>
          <a:ext cx="6953574" cy="5562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650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A993-999C-46DC-9BC4-EE798E4CF11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065CDF1-556D-A0D7-9E82-B1DDD3BE36A6}"/>
              </a:ext>
            </a:extLst>
          </p:cNvPr>
          <p:cNvSpPr>
            <a:spLocks noGrp="1"/>
          </p:cNvSpPr>
          <p:nvPr>
            <p:ph idx="1"/>
          </p:nvPr>
        </p:nvSpPr>
        <p:spPr/>
        <p:txBody>
          <a:bodyPr>
            <a:normAutofit fontScale="85000" lnSpcReduction="10000"/>
          </a:bodyPr>
          <a:lstStyle/>
          <a:p>
            <a:r>
              <a:rPr lang="en-US" dirty="0">
                <a:effectLst/>
              </a:rPr>
              <a:t>Atlassian. (n.d.). </a:t>
            </a:r>
            <a:r>
              <a:rPr lang="en-US" i="1" dirty="0">
                <a:effectLst/>
              </a:rPr>
              <a:t>What is agile?</a:t>
            </a:r>
            <a:r>
              <a:rPr lang="en-US" dirty="0">
                <a:effectLst/>
              </a:rPr>
              <a:t> https://www.atlassian.com/agile </a:t>
            </a:r>
          </a:p>
          <a:p>
            <a:r>
              <a:rPr lang="en-US" dirty="0">
                <a:effectLst/>
              </a:rPr>
              <a:t>Cockburn, A. (2009). </a:t>
            </a:r>
            <a:r>
              <a:rPr lang="en-US" i="1" dirty="0">
                <a:effectLst/>
              </a:rPr>
              <a:t>Agile Software Development: The cooperative game</a:t>
            </a:r>
            <a:r>
              <a:rPr lang="en-US" dirty="0">
                <a:effectLst/>
              </a:rPr>
              <a:t>. Addison-Wesley. </a:t>
            </a:r>
          </a:p>
          <a:p>
            <a:r>
              <a:rPr lang="en-US" dirty="0">
                <a:effectLst/>
              </a:rPr>
              <a:t>Cohn, M. (2012). </a:t>
            </a:r>
            <a:r>
              <a:rPr lang="en-US" i="1" dirty="0">
                <a:effectLst/>
              </a:rPr>
              <a:t>Agile estimating and planning</a:t>
            </a:r>
            <a:r>
              <a:rPr lang="en-US" dirty="0">
                <a:effectLst/>
              </a:rPr>
              <a:t>. Prentice Hall PTR. </a:t>
            </a:r>
          </a:p>
          <a:p>
            <a:r>
              <a:rPr lang="en-US" dirty="0">
                <a:effectLst/>
              </a:rPr>
              <a:t>Derby, E., &amp; Larsen, D. (2012). </a:t>
            </a:r>
            <a:r>
              <a:rPr lang="en-US" i="1" dirty="0">
                <a:effectLst/>
              </a:rPr>
              <a:t>Agile retrospectives: Making good teams great</a:t>
            </a:r>
            <a:r>
              <a:rPr lang="en-US" dirty="0">
                <a:effectLst/>
              </a:rPr>
              <a:t>. Pragmatic Bookshelf. </a:t>
            </a:r>
          </a:p>
          <a:p>
            <a:r>
              <a:rPr lang="en-US" dirty="0">
                <a:effectLst/>
              </a:rPr>
              <a:t>Highsmith, J. A. (2011). </a:t>
            </a:r>
            <a:r>
              <a:rPr lang="en-US" i="1" dirty="0">
                <a:effectLst/>
              </a:rPr>
              <a:t>Agile Project Management: Creating innovative products</a:t>
            </a:r>
            <a:r>
              <a:rPr lang="en-US" dirty="0">
                <a:effectLst/>
              </a:rPr>
              <a:t>. Addison-Wesley. </a:t>
            </a:r>
          </a:p>
          <a:p>
            <a:r>
              <a:rPr lang="en-US" dirty="0">
                <a:effectLst/>
              </a:rPr>
              <a:t>Schwaber , K., &amp; Sutherland, J. (n.d.). </a:t>
            </a:r>
            <a:r>
              <a:rPr lang="en-US" i="1" dirty="0">
                <a:effectLst/>
              </a:rPr>
              <a:t>2020 scrum guide</a:t>
            </a:r>
            <a:r>
              <a:rPr lang="en-US" dirty="0">
                <a:effectLst/>
              </a:rPr>
              <a:t>. Scrum Guides. https://scrumguides.org/docs/scrumguide/v2020/2020-Scrum-Guide-US.pdf </a:t>
            </a:r>
          </a:p>
          <a:p>
            <a:r>
              <a:rPr lang="en-US" dirty="0">
                <a:effectLst/>
              </a:rPr>
              <a:t>Sutherland, J. (2019). </a:t>
            </a:r>
            <a:r>
              <a:rPr lang="en-US" i="1" dirty="0">
                <a:effectLst/>
              </a:rPr>
              <a:t>Scrum: The art of doing twice the work in half the time</a:t>
            </a:r>
            <a:r>
              <a:rPr lang="en-US" dirty="0">
                <a:effectLst/>
              </a:rPr>
              <a:t>. Random House Business Books. </a:t>
            </a:r>
          </a:p>
          <a:p>
            <a:endParaRPr lang="en-US" dirty="0"/>
          </a:p>
        </p:txBody>
      </p:sp>
    </p:spTree>
    <p:extLst>
      <p:ext uri="{BB962C8B-B14F-4D97-AF65-F5344CB8AC3E}">
        <p14:creationId xmlns:p14="http://schemas.microsoft.com/office/powerpoint/2010/main" val="2843717251"/>
      </p:ext>
    </p:extLst>
  </p:cSld>
  <p:clrMapOvr>
    <a:masterClrMapping/>
  </p:clrMapOvr>
</p:sld>
</file>

<file path=ppt/theme/theme1.xml><?xml version="1.0" encoding="utf-8"?>
<a:theme xmlns:a="http://schemas.openxmlformats.org/drawingml/2006/main" name="PoiseVTI">
  <a:themeElements>
    <a:clrScheme name="AnalogousFromLightSeed_2SEEDS">
      <a:dk1>
        <a:srgbClr val="000000"/>
      </a:dk1>
      <a:lt1>
        <a:srgbClr val="FFFFFF"/>
      </a:lt1>
      <a:dk2>
        <a:srgbClr val="22363D"/>
      </a:dk2>
      <a:lt2>
        <a:srgbClr val="E2E7E8"/>
      </a:lt2>
      <a:accent1>
        <a:srgbClr val="C08A79"/>
      </a:accent1>
      <a:accent2>
        <a:srgbClr val="CB919B"/>
      </a:accent2>
      <a:accent3>
        <a:srgbClr val="B39F76"/>
      </a:accent3>
      <a:accent4>
        <a:srgbClr val="6EAFA3"/>
      </a:accent4>
      <a:accent5>
        <a:srgbClr val="72ABBD"/>
      </a:accent5>
      <a:accent6>
        <a:srgbClr val="7991C0"/>
      </a:accent6>
      <a:hlink>
        <a:srgbClr val="5D8A99"/>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98</TotalTime>
  <Words>832</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Goudy Old Style</vt:lpstr>
      <vt:lpstr>Söhne</vt:lpstr>
      <vt:lpstr>Univers Light</vt:lpstr>
      <vt:lpstr>PoiseVTI</vt:lpstr>
      <vt:lpstr>Agile Development: Empowering Teams and Accelerating Projects</vt:lpstr>
      <vt:lpstr>Intro to Agile Development</vt:lpstr>
      <vt:lpstr>Key elements of agile approach</vt:lpstr>
      <vt:lpstr>Phases of SDLC within Agile</vt:lpstr>
      <vt:lpstr>Waterfall or Agile Approach</vt:lpstr>
      <vt:lpstr>Waterfall implementation</vt:lpstr>
      <vt:lpstr>Choosing the right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Development: Empowering Teams and Accelerating Projects</dc:title>
  <dc:creator>Cody Vangosen</dc:creator>
  <cp:lastModifiedBy>Cody Vangosen</cp:lastModifiedBy>
  <cp:revision>10</cp:revision>
  <dcterms:created xsi:type="dcterms:W3CDTF">2024-04-22T02:27:16Z</dcterms:created>
  <dcterms:modified xsi:type="dcterms:W3CDTF">2024-04-22T04:05:37Z</dcterms:modified>
</cp:coreProperties>
</file>