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7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92803051-5717-E7EB-A293-3434A463753B}"/>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E0A6B1F2-97B4-E277-ADD0-18AE90DCD6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B61882F1-4220-B899-863F-2A4BFF4E3EA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4198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78916279-1C5E-46C6-DFA7-34EDA598670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86565A3F-6648-0EFB-E33A-FF7F3CAB68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D688A361-13B3-06E1-D0A4-38A5A2DF0B6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7492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4715007-007C-F55C-4552-CE3CA79BD81B}"/>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E2F15397-FA12-9868-5220-E59991AA26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AEC5CE28-03BC-EB51-3C0F-EB98C5F8E50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3499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FD3BD43-D903-4865-0E0F-C76574E41FCC}"/>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E9F26516-7BF3-82F1-4D7F-1B3DF2DE2C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C632D453-6B72-39E2-87A4-93AC91D4C26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2432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B801FA72-249D-F104-9A48-05A0BE73DB7C}"/>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6CAACF25-EF4A-3E80-7CA9-11D0CB6E56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DAC522AB-4D89-952C-D3EA-0C8E62200B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9246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9.xml"/><Relationship Id="rId7" Type="http://schemas.openxmlformats.org/officeDocument/2006/relationships/hyperlink" Target="https://github.com/Netflix/security_monkey" TargetMode="Externa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hyperlink" Target="https://csrc.nist.gov/publications/detail/sp/800-207/final" TargetMode="External"/><Relationship Id="rId5" Type="http://schemas.openxmlformats.org/officeDocument/2006/relationships/hyperlink" Target="https://csrc.nist.gov/publications" TargetMode="External"/><Relationship Id="rId4" Type="http://schemas.openxmlformats.org/officeDocument/2006/relationships/hyperlink" Target="https://www.nist.gov/cyberframework"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Cody VanGosen</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2665423B-A258-12D3-F02F-4DE553025FC0}"/>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A59D2B8-C4F3-3E5E-A3AF-35BDFA00F3AE}"/>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96BF4902-108D-8611-3168-7AF3689FBFE6}"/>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Edge Case - Empty Input</a:t>
            </a:r>
          </a:p>
          <a:p>
            <a:pPr marL="0" lvl="0" indent="0" algn="l" rtl="0">
              <a:lnSpc>
                <a:spcPct val="90000"/>
              </a:lnSpc>
              <a:spcBef>
                <a:spcPts val="1000"/>
              </a:spcBef>
              <a:spcAft>
                <a:spcPts val="0"/>
              </a:spcAft>
              <a:buSzPts val="1800"/>
              <a:buNone/>
            </a:pPr>
            <a:r>
              <a:rPr lang="en-US" dirty="0"/>
              <a:t>Test Name: Validate system behavior when given an empty string.</a:t>
            </a:r>
          </a:p>
          <a:p>
            <a:pPr marL="0" lvl="0" indent="0" algn="l" rtl="0">
              <a:lnSpc>
                <a:spcPct val="90000"/>
              </a:lnSpc>
              <a:spcBef>
                <a:spcPts val="1000"/>
              </a:spcBef>
              <a:spcAft>
                <a:spcPts val="0"/>
              </a:spcAft>
              <a:buSzPts val="1800"/>
              <a:buNone/>
            </a:pPr>
            <a:r>
              <a:rPr lang="en-US" dirty="0"/>
              <a:t>Test Case:</a:t>
            </a:r>
          </a:p>
          <a:p>
            <a:pPr marL="342900"/>
            <a:r>
              <a:rPr lang="en-US" dirty="0"/>
              <a:t>Input: "" (empty input field)</a:t>
            </a:r>
          </a:p>
          <a:p>
            <a:pPr marL="342900"/>
            <a:r>
              <a:rPr lang="en-US" dirty="0"/>
              <a:t>Expected Result: Query should return zero results or trigger an input validation error.</a:t>
            </a:r>
          </a:p>
          <a:p>
            <a:pPr marL="342900"/>
            <a:r>
              <a:rPr lang="en-US" dirty="0"/>
              <a:t>Verification: Assert that the system does not return unintended results.</a:t>
            </a:r>
            <a:endParaRPr dirty="0"/>
          </a:p>
        </p:txBody>
      </p:sp>
      <p:pic>
        <p:nvPicPr>
          <p:cNvPr id="197" name="Google Shape;197;g9504e29505_0_0" descr="Green Pace logo">
            <a:extLst>
              <a:ext uri="{FF2B5EF4-FFF2-40B4-BE49-F238E27FC236}">
                <a16:creationId xmlns:a16="http://schemas.microsoft.com/office/drawing/2014/main" id="{59FB9933-5F86-41B8-72DB-3C0BE878522A}"/>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64350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21DDA6E6-FE99-B25E-7FAD-19E514DAD33A}"/>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B2A2EFE7-9AD7-8189-FB75-C560577DB2C7}"/>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177A5726-0154-76D2-E4EC-DA3B34C89A30}"/>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Boundary Test - Maximum Allowed Input Length</a:t>
            </a:r>
          </a:p>
          <a:p>
            <a:pPr marL="0" lvl="0" indent="0" algn="l" rtl="0">
              <a:lnSpc>
                <a:spcPct val="90000"/>
              </a:lnSpc>
              <a:spcBef>
                <a:spcPts val="1000"/>
              </a:spcBef>
              <a:spcAft>
                <a:spcPts val="0"/>
              </a:spcAft>
              <a:buSzPts val="1800"/>
              <a:buNone/>
            </a:pPr>
            <a:r>
              <a:rPr lang="en-US" dirty="0"/>
              <a:t>Test Name: Ensure system handles long inputs securely.</a:t>
            </a:r>
          </a:p>
          <a:p>
            <a:pPr marL="0" lvl="0" indent="0" algn="l" rtl="0">
              <a:lnSpc>
                <a:spcPct val="90000"/>
              </a:lnSpc>
              <a:spcBef>
                <a:spcPts val="1000"/>
              </a:spcBef>
              <a:spcAft>
                <a:spcPts val="0"/>
              </a:spcAft>
              <a:buSzPts val="1800"/>
              <a:buNone/>
            </a:pPr>
            <a:r>
              <a:rPr lang="en-US" dirty="0"/>
              <a:t>Test Case:</a:t>
            </a:r>
          </a:p>
          <a:p>
            <a:pPr marL="342900"/>
            <a:r>
              <a:rPr lang="en-US" dirty="0"/>
              <a:t>Input: 255-character username (maximum allowed input length)</a:t>
            </a:r>
          </a:p>
          <a:p>
            <a:pPr marL="342900"/>
            <a:r>
              <a:rPr lang="en-US" dirty="0"/>
              <a:t>Expected Result: Query executes without truncation or buffer overflow.</a:t>
            </a:r>
          </a:p>
          <a:p>
            <a:pPr marL="342900"/>
            <a:r>
              <a:rPr lang="en-US" dirty="0"/>
              <a:t>Verification: Assert that long inputs do not break query execution.</a:t>
            </a:r>
            <a:endParaRPr dirty="0"/>
          </a:p>
        </p:txBody>
      </p:sp>
      <p:pic>
        <p:nvPicPr>
          <p:cNvPr id="197" name="Google Shape;197;g9504e29505_0_0" descr="Green Pace logo">
            <a:extLst>
              <a:ext uri="{FF2B5EF4-FFF2-40B4-BE49-F238E27FC236}">
                <a16:creationId xmlns:a16="http://schemas.microsoft.com/office/drawing/2014/main" id="{115AF1D6-11FA-011A-799A-81ABE4E3A9C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102030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8B3C0479-AB98-A6D8-B37A-77C190730A35}"/>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D58C1DAB-EBF5-3DF3-7404-5ABF6BA07D12}"/>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517FDA6D-8F8D-3802-56F6-679F09ADBFFB}"/>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Malformed SQL Input Handling</a:t>
            </a:r>
          </a:p>
          <a:p>
            <a:pPr marL="0" lvl="0" indent="0" algn="l" rtl="0">
              <a:lnSpc>
                <a:spcPct val="90000"/>
              </a:lnSpc>
              <a:spcBef>
                <a:spcPts val="1000"/>
              </a:spcBef>
              <a:spcAft>
                <a:spcPts val="0"/>
              </a:spcAft>
              <a:buSzPts val="1800"/>
              <a:buNone/>
            </a:pPr>
            <a:r>
              <a:rPr lang="en-US" dirty="0"/>
              <a:t>Test Name: Check if improper SQL syntax input is rejected safely.</a:t>
            </a:r>
          </a:p>
          <a:p>
            <a:pPr marL="0" lvl="0" indent="0" algn="l" rtl="0">
              <a:lnSpc>
                <a:spcPct val="90000"/>
              </a:lnSpc>
              <a:spcBef>
                <a:spcPts val="1000"/>
              </a:spcBef>
              <a:spcAft>
                <a:spcPts val="0"/>
              </a:spcAft>
              <a:buSzPts val="1800"/>
              <a:buNone/>
            </a:pPr>
            <a:r>
              <a:rPr lang="en-US" dirty="0"/>
              <a:t>Test Case:</a:t>
            </a:r>
          </a:p>
          <a:p>
            <a:pPr marL="342900"/>
            <a:r>
              <a:rPr lang="en-US" dirty="0"/>
              <a:t>Input: SELECT FROM WHERE (invalid SQL syntax)</a:t>
            </a:r>
          </a:p>
          <a:p>
            <a:pPr marL="342900"/>
            <a:r>
              <a:rPr lang="en-US" dirty="0"/>
              <a:t>Expected Result: Query fails with a syntax error message.</a:t>
            </a:r>
          </a:p>
          <a:p>
            <a:pPr marL="342900"/>
            <a:r>
              <a:rPr lang="en-US" dirty="0"/>
              <a:t>Verification: Assert that errors are properly logged and handled.</a:t>
            </a:r>
            <a:endParaRPr dirty="0"/>
          </a:p>
        </p:txBody>
      </p:sp>
      <p:pic>
        <p:nvPicPr>
          <p:cNvPr id="197" name="Google Shape;197;g9504e29505_0_0" descr="Green Pace logo">
            <a:extLst>
              <a:ext uri="{FF2B5EF4-FFF2-40B4-BE49-F238E27FC236}">
                <a16:creationId xmlns:a16="http://schemas.microsoft.com/office/drawing/2014/main" id="{B5AAB17D-8B09-66B6-F814-50A291E1060B}"/>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67319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5EBA0C0C-3443-4D92-6487-EE08438249F3}"/>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6085CF3-C1C5-2AD8-B085-333127E1C5C2}"/>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63999464-8253-6851-1F28-A1869B80128B}"/>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Performance Test - Query Execution Time</a:t>
            </a:r>
          </a:p>
          <a:p>
            <a:pPr marL="0" lvl="0" indent="0" algn="l" rtl="0">
              <a:lnSpc>
                <a:spcPct val="90000"/>
              </a:lnSpc>
              <a:spcBef>
                <a:spcPts val="1000"/>
              </a:spcBef>
              <a:spcAft>
                <a:spcPts val="0"/>
              </a:spcAft>
              <a:buSzPts val="1800"/>
              <a:buNone/>
            </a:pPr>
            <a:r>
              <a:rPr lang="en-US" dirty="0"/>
              <a:t>Test Name: Verify that parameterized queries do not introduce performance issues.</a:t>
            </a:r>
          </a:p>
          <a:p>
            <a:pPr marL="0" lvl="0" indent="0" algn="l" rtl="0">
              <a:lnSpc>
                <a:spcPct val="90000"/>
              </a:lnSpc>
              <a:spcBef>
                <a:spcPts val="1000"/>
              </a:spcBef>
              <a:spcAft>
                <a:spcPts val="0"/>
              </a:spcAft>
              <a:buSzPts val="1800"/>
              <a:buNone/>
            </a:pPr>
            <a:r>
              <a:rPr lang="en-US" dirty="0"/>
              <a:t>Test Case:</a:t>
            </a:r>
          </a:p>
          <a:p>
            <a:pPr marL="342900"/>
            <a:r>
              <a:rPr lang="en-US" dirty="0"/>
              <a:t>Input: Normal and large dataset </a:t>
            </a:r>
            <a:r>
              <a:rPr lang="en-US" dirty="0" err="1"/>
              <a:t>queriesExpected</a:t>
            </a:r>
            <a:r>
              <a:rPr lang="en-US" dirty="0"/>
              <a:t> </a:t>
            </a:r>
          </a:p>
          <a:p>
            <a:pPr marL="342900"/>
            <a:r>
              <a:rPr lang="en-US" dirty="0"/>
              <a:t>Result: Query execution time remains within acceptable performance thresholds.</a:t>
            </a:r>
          </a:p>
          <a:p>
            <a:pPr marL="342900"/>
            <a:r>
              <a:rPr lang="en-US" dirty="0"/>
              <a:t>Verification: Measure and log query execution time.</a:t>
            </a:r>
            <a:endParaRPr dirty="0"/>
          </a:p>
        </p:txBody>
      </p:sp>
      <p:pic>
        <p:nvPicPr>
          <p:cNvPr id="197" name="Google Shape;197;g9504e29505_0_0" descr="Green Pace logo">
            <a:extLst>
              <a:ext uri="{FF2B5EF4-FFF2-40B4-BE49-F238E27FC236}">
                <a16:creationId xmlns:a16="http://schemas.microsoft.com/office/drawing/2014/main" id="{579BA701-869F-7F63-4581-399C1223C068}"/>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374475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 Placeholder 1">
            <a:extLst>
              <a:ext uri="{FF2B5EF4-FFF2-40B4-BE49-F238E27FC236}">
                <a16:creationId xmlns:a16="http://schemas.microsoft.com/office/drawing/2014/main" id="{FB8FEEA5-C780-74D9-4F6D-37AE08E7B002}"/>
              </a:ext>
            </a:extLst>
          </p:cNvPr>
          <p:cNvSpPr>
            <a:spLocks noGrp="1" noChangeArrowheads="1"/>
          </p:cNvSpPr>
          <p:nvPr>
            <p:ph type="body" idx="1"/>
          </p:nvPr>
        </p:nvSpPr>
        <p:spPr bwMode="auto">
          <a:xfrm>
            <a:off x="177552" y="2130594"/>
            <a:ext cx="11836895"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ct val="0"/>
              </a:spcAft>
              <a:buClrTx/>
              <a:buSzTx/>
              <a:buAutoNum type="arabicPeriod"/>
              <a:tabLst/>
            </a:pPr>
            <a:r>
              <a:rPr kumimoji="0" lang="en-US" altLang="en-US" sz="1600" b="1" i="0" u="none" strike="noStrike" cap="none" normalizeH="0" baseline="0" dirty="0" err="1">
                <a:ln>
                  <a:noFill/>
                </a:ln>
                <a:solidFill>
                  <a:schemeClr val="bg1"/>
                </a:solidFill>
                <a:effectLst/>
                <a:latin typeface="Century Gothic" panose="020B0502020202020204" pitchFamily="34" charset="0"/>
              </a:rPr>
              <a:t>DevSecOps</a:t>
            </a:r>
            <a:r>
              <a:rPr kumimoji="0" lang="en-US" altLang="en-US" sz="1600" b="1" i="0" u="none" strike="noStrike" cap="none" normalizeH="0" baseline="0" dirty="0">
                <a:ln>
                  <a:noFill/>
                </a:ln>
                <a:solidFill>
                  <a:schemeClr val="bg1"/>
                </a:solidFill>
                <a:effectLst/>
                <a:latin typeface="Century Gothic" panose="020B0502020202020204" pitchFamily="34" charset="0"/>
              </a:rPr>
              <a:t> Pipeline Overview</a:t>
            </a:r>
            <a:endParaRPr lang="en-US" altLang="en-US" sz="1600" dirty="0">
              <a:solidFill>
                <a:schemeClr val="bg1"/>
              </a:solidFill>
              <a:latin typeface="Century Gothic" panose="020B0502020202020204" pitchFamily="34" charset="0"/>
            </a:endParaRPr>
          </a:p>
          <a:p>
            <a:pPr marL="742950" lvl="1" indent="-2857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Security is integrated into every stage of the development lifecycle, ensuring vulnerabilities are detected and mitigated early.</a:t>
            </a:r>
            <a:br>
              <a:rPr kumimoji="0" lang="en-US" altLang="en-US" sz="1400" i="0" u="none" strike="noStrike" cap="none" normalizeH="0" baseline="0" dirty="0">
                <a:ln>
                  <a:noFill/>
                </a:ln>
                <a:solidFill>
                  <a:schemeClr val="bg1"/>
                </a:solidFill>
                <a:effectLst/>
                <a:latin typeface="Century Gothic" panose="020B0502020202020204" pitchFamily="34" charset="0"/>
              </a:rPr>
            </a:br>
            <a:r>
              <a:rPr kumimoji="0" lang="en-US" altLang="en-US" sz="1400" i="0" u="none" strike="noStrike" cap="none" normalizeH="0" baseline="0" dirty="0">
                <a:ln>
                  <a:noFill/>
                </a:ln>
                <a:solidFill>
                  <a:schemeClr val="bg1"/>
                </a:solidFill>
                <a:effectLst/>
                <a:latin typeface="Century Gothic" panose="020B0502020202020204" pitchFamily="34" charset="0"/>
              </a:rPr>
              <a:t>Key Stages: Code, Build, Test, Release, Deploy, Operate, Monitor.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bg1"/>
                </a:solidFill>
                <a:effectLst/>
                <a:latin typeface="Century Gothic" panose="020B0502020202020204" pitchFamily="34" charset="0"/>
              </a:rPr>
              <a:t>2. Security Tools &amp; Their Roles</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Century Gothic" panose="020B0502020202020204" pitchFamily="34" charset="0"/>
              </a:rPr>
              <a:t>Static Application Security Testing (SAST): SonarQube, </a:t>
            </a:r>
            <a:r>
              <a:rPr kumimoji="0" lang="en-US" altLang="en-US" sz="1400" i="0" u="none" strike="noStrike" cap="none" normalizeH="0" baseline="0" dirty="0" err="1">
                <a:ln>
                  <a:noFill/>
                </a:ln>
                <a:solidFill>
                  <a:schemeClr val="bg1"/>
                </a:solidFill>
                <a:effectLst/>
                <a:latin typeface="Century Gothic" panose="020B0502020202020204" pitchFamily="34" charset="0"/>
              </a:rPr>
              <a:t>CodeQL</a:t>
            </a:r>
            <a:r>
              <a:rPr kumimoji="0" lang="en-US" altLang="en-US" sz="1400" i="0" u="none" strike="noStrike" cap="none" normalizeH="0" baseline="0" dirty="0">
                <a:ln>
                  <a:noFill/>
                </a:ln>
                <a:solidFill>
                  <a:schemeClr val="bg1"/>
                </a:solidFill>
                <a:effectLst/>
                <a:latin typeface="Century Gothic" panose="020B0502020202020204" pitchFamily="34" charset="0"/>
              </a:rPr>
              <a:t> – Identifies vulnerabilities in code before execution.</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Century Gothic" panose="020B0502020202020204" pitchFamily="34" charset="0"/>
              </a:rPr>
              <a:t>Dynamic Application Security Testing (DAST): Burp Suite, OWASP ZAP – Scans live applications for runtime vulnerabilities.</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Century Gothic" panose="020B0502020202020204" pitchFamily="34" charset="0"/>
              </a:rPr>
              <a:t>Software Composition Analysis (SCA): </a:t>
            </a:r>
            <a:r>
              <a:rPr kumimoji="0" lang="en-US" altLang="en-US" sz="1400" i="0" u="none" strike="noStrike" cap="none" normalizeH="0" baseline="0" dirty="0" err="1">
                <a:ln>
                  <a:noFill/>
                </a:ln>
                <a:solidFill>
                  <a:schemeClr val="bg1"/>
                </a:solidFill>
                <a:effectLst/>
                <a:latin typeface="Century Gothic" panose="020B0502020202020204" pitchFamily="34" charset="0"/>
              </a:rPr>
              <a:t>Snyk</a:t>
            </a:r>
            <a:r>
              <a:rPr kumimoji="0" lang="en-US" altLang="en-US" sz="1400" i="0" u="none" strike="noStrike" cap="none" normalizeH="0" baseline="0" dirty="0">
                <a:ln>
                  <a:noFill/>
                </a:ln>
                <a:solidFill>
                  <a:schemeClr val="bg1"/>
                </a:solidFill>
                <a:effectLst/>
                <a:latin typeface="Century Gothic" panose="020B0502020202020204" pitchFamily="34" charset="0"/>
              </a:rPr>
              <a:t>, Black Duck – Detects insecure third-party libraries and dependencies.</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Century Gothic" panose="020B0502020202020204" pitchFamily="34" charset="0"/>
              </a:rPr>
              <a:t>Infrastructure as Code (</a:t>
            </a:r>
            <a:r>
              <a:rPr kumimoji="0" lang="en-US" altLang="en-US" sz="1400" i="0" u="none" strike="noStrike" cap="none" normalizeH="0" baseline="0" dirty="0" err="1">
                <a:ln>
                  <a:noFill/>
                </a:ln>
                <a:solidFill>
                  <a:schemeClr val="bg1"/>
                </a:solidFill>
                <a:effectLst/>
                <a:latin typeface="Century Gothic" panose="020B0502020202020204" pitchFamily="34" charset="0"/>
              </a:rPr>
              <a:t>IaC</a:t>
            </a:r>
            <a:r>
              <a:rPr kumimoji="0" lang="en-US" altLang="en-US" sz="1400" i="0" u="none" strike="noStrike" cap="none" normalizeH="0" baseline="0" dirty="0">
                <a:ln>
                  <a:noFill/>
                </a:ln>
                <a:solidFill>
                  <a:schemeClr val="bg1"/>
                </a:solidFill>
                <a:effectLst/>
                <a:latin typeface="Century Gothic" panose="020B0502020202020204" pitchFamily="34" charset="0"/>
              </a:rPr>
              <a:t>) Security: </a:t>
            </a:r>
            <a:r>
              <a:rPr kumimoji="0" lang="en-US" altLang="en-US" sz="1400" i="0" u="none" strike="noStrike" cap="none" normalizeH="0" baseline="0" dirty="0" err="1">
                <a:ln>
                  <a:noFill/>
                </a:ln>
                <a:solidFill>
                  <a:schemeClr val="bg1"/>
                </a:solidFill>
                <a:effectLst/>
                <a:latin typeface="Century Gothic" panose="020B0502020202020204" pitchFamily="34" charset="0"/>
              </a:rPr>
              <a:t>Checkov</a:t>
            </a:r>
            <a:r>
              <a:rPr kumimoji="0" lang="en-US" altLang="en-US" sz="1400" i="0" u="none" strike="noStrike" cap="none" normalizeH="0" baseline="0" dirty="0">
                <a:ln>
                  <a:noFill/>
                </a:ln>
                <a:solidFill>
                  <a:schemeClr val="bg1"/>
                </a:solidFill>
                <a:effectLst/>
                <a:latin typeface="Century Gothic" panose="020B0502020202020204" pitchFamily="34" charset="0"/>
              </a:rPr>
              <a:t>, Terraform Validator – Ensures security in cloud deployment configurations.</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Century Gothic" panose="020B0502020202020204" pitchFamily="34" charset="0"/>
              </a:rPr>
              <a:t>Container Security: Aqua Security, </a:t>
            </a:r>
            <a:r>
              <a:rPr kumimoji="0" lang="en-US" altLang="en-US" sz="1400" i="0" u="none" strike="noStrike" cap="none" normalizeH="0" baseline="0" dirty="0" err="1">
                <a:ln>
                  <a:noFill/>
                </a:ln>
                <a:solidFill>
                  <a:schemeClr val="bg1"/>
                </a:solidFill>
                <a:effectLst/>
                <a:latin typeface="Century Gothic" panose="020B0502020202020204" pitchFamily="34" charset="0"/>
              </a:rPr>
              <a:t>Trivy</a:t>
            </a:r>
            <a:r>
              <a:rPr kumimoji="0" lang="en-US" altLang="en-US" sz="1400" i="0" u="none" strike="noStrike" cap="none" normalizeH="0" baseline="0" dirty="0">
                <a:ln>
                  <a:noFill/>
                </a:ln>
                <a:solidFill>
                  <a:schemeClr val="bg1"/>
                </a:solidFill>
                <a:effectLst/>
                <a:latin typeface="Century Gothic" panose="020B0502020202020204" pitchFamily="34" charset="0"/>
              </a:rPr>
              <a:t> – Scans container images for vulnerabilities before deployment.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bg1"/>
                </a:solidFill>
                <a:effectLst/>
                <a:latin typeface="Century Gothic" panose="020B0502020202020204" pitchFamily="34" charset="0"/>
              </a:rPr>
              <a:t>3. Integration into </a:t>
            </a:r>
            <a:r>
              <a:rPr kumimoji="0" lang="en-US" altLang="en-US" sz="1600" b="1" i="0" u="none" strike="noStrike" cap="none" normalizeH="0" baseline="0" dirty="0" err="1">
                <a:ln>
                  <a:noFill/>
                </a:ln>
                <a:solidFill>
                  <a:schemeClr val="bg1"/>
                </a:solidFill>
                <a:effectLst/>
                <a:latin typeface="Century Gothic" panose="020B0502020202020204" pitchFamily="34" charset="0"/>
              </a:rPr>
              <a:t>DevSecOps</a:t>
            </a:r>
            <a:r>
              <a:rPr kumimoji="0" lang="en-US" altLang="en-US" sz="1600" b="1" i="0" u="none" strike="noStrike" cap="none" normalizeH="0" baseline="0" dirty="0">
                <a:ln>
                  <a:noFill/>
                </a:ln>
                <a:solidFill>
                  <a:schemeClr val="bg1"/>
                </a:solidFill>
                <a:effectLst/>
                <a:latin typeface="Century Gothic" panose="020B0502020202020204" pitchFamily="34" charset="0"/>
              </a:rPr>
              <a:t> Workflow</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Century Gothic" panose="020B0502020202020204" pitchFamily="34" charset="0"/>
              </a:rPr>
              <a:t>Code Commit: SAST tools scan for insecure code practices.</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Century Gothic" panose="020B0502020202020204" pitchFamily="34" charset="0"/>
              </a:rPr>
              <a:t>Build &amp; Test: Automated security testing with DAST and SCA tools.</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Century Gothic" panose="020B0502020202020204" pitchFamily="34" charset="0"/>
              </a:rPr>
              <a:t>Deployment: </a:t>
            </a:r>
            <a:r>
              <a:rPr kumimoji="0" lang="en-US" altLang="en-US" sz="1400" i="0" u="none" strike="noStrike" cap="none" normalizeH="0" baseline="0" dirty="0" err="1">
                <a:ln>
                  <a:noFill/>
                </a:ln>
                <a:solidFill>
                  <a:schemeClr val="bg1"/>
                </a:solidFill>
                <a:effectLst/>
                <a:latin typeface="Century Gothic" panose="020B0502020202020204" pitchFamily="34" charset="0"/>
              </a:rPr>
              <a:t>IaC</a:t>
            </a:r>
            <a:r>
              <a:rPr kumimoji="0" lang="en-US" altLang="en-US" sz="1400" i="0" u="none" strike="noStrike" cap="none" normalizeH="0" baseline="0" dirty="0">
                <a:ln>
                  <a:noFill/>
                </a:ln>
                <a:solidFill>
                  <a:schemeClr val="bg1"/>
                </a:solidFill>
                <a:effectLst/>
                <a:latin typeface="Century Gothic" panose="020B0502020202020204" pitchFamily="34" charset="0"/>
              </a:rPr>
              <a:t> security tools verify infrastructure before launch.</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Century Gothic" panose="020B0502020202020204" pitchFamily="34" charset="0"/>
              </a:rPr>
              <a:t>Production Monitoring: Intrusion detection and logging ensure ongoing security compliance.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Century Gothic" panose="020B0502020202020204" pitchFamily="3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Rectangle 1">
            <a:extLst>
              <a:ext uri="{FF2B5EF4-FFF2-40B4-BE49-F238E27FC236}">
                <a16:creationId xmlns:a16="http://schemas.microsoft.com/office/drawing/2014/main" id="{1B968AA5-C907-9A26-5D07-5D68D7FF9E42}"/>
              </a:ext>
            </a:extLst>
          </p:cNvPr>
          <p:cNvSpPr>
            <a:spLocks noChangeArrowheads="1"/>
          </p:cNvSpPr>
          <p:nvPr/>
        </p:nvSpPr>
        <p:spPr bwMode="auto">
          <a:xfrm>
            <a:off x="284954" y="1379577"/>
            <a:ext cx="11622092"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Century Gothic" panose="020B0502020202020204" pitchFamily="34" charset="0"/>
              </a:rPr>
              <a:t>Risk: Delaying Security Fixes</a:t>
            </a:r>
            <a:br>
              <a:rPr kumimoji="0" lang="en-US" altLang="en-US" sz="1600" b="0" i="0" u="none" strike="noStrike" cap="none" normalizeH="0" baseline="0" dirty="0">
                <a:ln>
                  <a:noFill/>
                </a:ln>
                <a:solidFill>
                  <a:schemeClr val="bg1"/>
                </a:solidFill>
                <a:effectLst/>
                <a:latin typeface="Century Gothic" panose="020B0502020202020204" pitchFamily="34" charset="0"/>
              </a:rPr>
            </a:br>
            <a:r>
              <a:rPr kumimoji="0" lang="en-US" altLang="en-US" sz="1600" b="0" i="0" u="none" strike="noStrike" cap="none" normalizeH="0" baseline="0" dirty="0">
                <a:ln>
                  <a:noFill/>
                </a:ln>
                <a:solidFill>
                  <a:schemeClr val="bg1"/>
                </a:solidFill>
                <a:effectLst/>
                <a:latin typeface="Century Gothic" panose="020B0502020202020204" pitchFamily="34" charset="0"/>
              </a:rPr>
              <a:t>Problem: Unpatched vulnerabilities increase exposure to cyber threats.</a:t>
            </a:r>
            <a:br>
              <a:rPr kumimoji="0" lang="en-US" altLang="en-US" sz="1600" b="0" i="0" u="none" strike="noStrike" cap="none" normalizeH="0" baseline="0" dirty="0">
                <a:ln>
                  <a:noFill/>
                </a:ln>
                <a:solidFill>
                  <a:schemeClr val="bg1"/>
                </a:solidFill>
                <a:effectLst/>
                <a:latin typeface="Century Gothic" panose="020B0502020202020204" pitchFamily="34" charset="0"/>
              </a:rPr>
            </a:br>
            <a:r>
              <a:rPr kumimoji="0" lang="en-US" altLang="en-US" sz="1600" b="0" i="0" u="none" strike="noStrike" cap="none" normalizeH="0" baseline="0" dirty="0">
                <a:ln>
                  <a:noFill/>
                </a:ln>
                <a:solidFill>
                  <a:schemeClr val="bg1"/>
                </a:solidFill>
                <a:effectLst/>
                <a:latin typeface="Century Gothic" panose="020B0502020202020204" pitchFamily="34" charset="0"/>
              </a:rPr>
              <a:t>Consequence: Data breaches, compliance violations, and financial losses.</a:t>
            </a:r>
            <a:br>
              <a:rPr kumimoji="0" lang="en-US" altLang="en-US" sz="1600" b="0" i="0" u="none" strike="noStrike" cap="none" normalizeH="0" baseline="0" dirty="0">
                <a:ln>
                  <a:noFill/>
                </a:ln>
                <a:solidFill>
                  <a:schemeClr val="bg1"/>
                </a:solidFill>
                <a:effectLst/>
                <a:latin typeface="Century Gothic" panose="020B0502020202020204" pitchFamily="34" charset="0"/>
              </a:rPr>
            </a:br>
            <a:r>
              <a:rPr kumimoji="0" lang="en-US" altLang="en-US" sz="1600" b="0" i="0" u="none" strike="noStrike" cap="none" normalizeH="0" baseline="0" dirty="0">
                <a:ln>
                  <a:noFill/>
                </a:ln>
                <a:solidFill>
                  <a:schemeClr val="bg1"/>
                </a:solidFill>
                <a:effectLst/>
                <a:latin typeface="Century Gothic" panose="020B0502020202020204" pitchFamily="34" charset="0"/>
              </a:rPr>
              <a:t>Solution: Implement continuous monitoring and automated patch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Century Gothic" panose="020B0502020202020204" pitchFamily="34" charset="0"/>
              </a:rPr>
              <a:t>Benefit: Proactive Security Measures</a:t>
            </a:r>
            <a:br>
              <a:rPr kumimoji="0" lang="en-US" altLang="en-US" sz="1600" b="0" i="0" u="none" strike="noStrike" cap="none" normalizeH="0" baseline="0" dirty="0">
                <a:ln>
                  <a:noFill/>
                </a:ln>
                <a:solidFill>
                  <a:schemeClr val="bg1"/>
                </a:solidFill>
                <a:effectLst/>
                <a:latin typeface="Century Gothic" panose="020B0502020202020204" pitchFamily="34" charset="0"/>
              </a:rPr>
            </a:br>
            <a:r>
              <a:rPr kumimoji="0" lang="en-US" altLang="en-US" sz="1600" b="0" i="0" u="none" strike="noStrike" cap="none" normalizeH="0" baseline="0" dirty="0">
                <a:ln>
                  <a:noFill/>
                </a:ln>
                <a:solidFill>
                  <a:schemeClr val="bg1"/>
                </a:solidFill>
                <a:effectLst/>
                <a:latin typeface="Century Gothic" panose="020B0502020202020204" pitchFamily="34" charset="0"/>
              </a:rPr>
              <a:t>Advantage: Reduces security incidents and improves system resilience.</a:t>
            </a:r>
            <a:br>
              <a:rPr kumimoji="0" lang="en-US" altLang="en-US" sz="1600" b="0" i="0" u="none" strike="noStrike" cap="none" normalizeH="0" baseline="0" dirty="0">
                <a:ln>
                  <a:noFill/>
                </a:ln>
                <a:solidFill>
                  <a:schemeClr val="bg1"/>
                </a:solidFill>
                <a:effectLst/>
                <a:latin typeface="Century Gothic" panose="020B0502020202020204" pitchFamily="34" charset="0"/>
              </a:rPr>
            </a:br>
            <a:r>
              <a:rPr kumimoji="0" lang="en-US" altLang="en-US" sz="1600" b="0" i="0" u="none" strike="noStrike" cap="none" normalizeH="0" baseline="0" dirty="0">
                <a:ln>
                  <a:noFill/>
                </a:ln>
                <a:solidFill>
                  <a:schemeClr val="bg1"/>
                </a:solidFill>
                <a:effectLst/>
                <a:latin typeface="Century Gothic" panose="020B0502020202020204" pitchFamily="34" charset="0"/>
              </a:rPr>
              <a:t>Example: Integrating static analysis tools (SonarQube, </a:t>
            </a:r>
            <a:r>
              <a:rPr kumimoji="0" lang="en-US" altLang="en-US" sz="1600" b="0" i="0" u="none" strike="noStrike" cap="none" normalizeH="0" baseline="0" dirty="0" err="1">
                <a:ln>
                  <a:noFill/>
                </a:ln>
                <a:solidFill>
                  <a:schemeClr val="bg1"/>
                </a:solidFill>
                <a:effectLst/>
                <a:latin typeface="Century Gothic" panose="020B0502020202020204" pitchFamily="34" charset="0"/>
              </a:rPr>
              <a:t>CodeQL</a:t>
            </a:r>
            <a:r>
              <a:rPr kumimoji="0" lang="en-US" altLang="en-US" sz="1600" b="0" i="0" u="none" strike="noStrike" cap="none" normalizeH="0" baseline="0" dirty="0">
                <a:ln>
                  <a:noFill/>
                </a:ln>
                <a:solidFill>
                  <a:schemeClr val="bg1"/>
                </a:solidFill>
                <a:effectLst/>
                <a:latin typeface="Century Gothic" panose="020B0502020202020204" pitchFamily="34" charset="0"/>
              </a:rPr>
              <a:t>) detects issues before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Century Gothic" panose="020B0502020202020204" pitchFamily="34" charset="0"/>
              </a:rPr>
              <a:t>Risk: Performance Overhead</a:t>
            </a:r>
            <a:br>
              <a:rPr kumimoji="0" lang="en-US" altLang="en-US" sz="1600" b="0" i="0" u="none" strike="noStrike" cap="none" normalizeH="0" baseline="0" dirty="0">
                <a:ln>
                  <a:noFill/>
                </a:ln>
                <a:solidFill>
                  <a:schemeClr val="bg1"/>
                </a:solidFill>
                <a:effectLst/>
                <a:latin typeface="Century Gothic" panose="020B0502020202020204" pitchFamily="34" charset="0"/>
              </a:rPr>
            </a:br>
            <a:r>
              <a:rPr kumimoji="0" lang="en-US" altLang="en-US" sz="1600" b="0" i="0" u="none" strike="noStrike" cap="none" normalizeH="0" baseline="0" dirty="0">
                <a:ln>
                  <a:noFill/>
                </a:ln>
                <a:solidFill>
                  <a:schemeClr val="bg1"/>
                </a:solidFill>
                <a:effectLst/>
                <a:latin typeface="Century Gothic" panose="020B0502020202020204" pitchFamily="34" charset="0"/>
              </a:rPr>
              <a:t>Problem: Security measures (e.g., encryption, access controls) may impact system performance.</a:t>
            </a:r>
            <a:br>
              <a:rPr kumimoji="0" lang="en-US" altLang="en-US" sz="1600" b="0" i="0" u="none" strike="noStrike" cap="none" normalizeH="0" baseline="0" dirty="0">
                <a:ln>
                  <a:noFill/>
                </a:ln>
                <a:solidFill>
                  <a:schemeClr val="bg1"/>
                </a:solidFill>
                <a:effectLst/>
                <a:latin typeface="Century Gothic" panose="020B0502020202020204" pitchFamily="34" charset="0"/>
              </a:rPr>
            </a:br>
            <a:r>
              <a:rPr kumimoji="0" lang="en-US" altLang="en-US" sz="1600" b="0" i="0" u="none" strike="noStrike" cap="none" normalizeH="0" baseline="0" dirty="0">
                <a:ln>
                  <a:noFill/>
                </a:ln>
                <a:solidFill>
                  <a:schemeClr val="bg1"/>
                </a:solidFill>
                <a:effectLst/>
                <a:latin typeface="Century Gothic" panose="020B0502020202020204" pitchFamily="34" charset="0"/>
              </a:rPr>
              <a:t>Solution: Optimize encryption algorithms (AES-256, TLS 1.3) and implement lazy loading strategies for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Century Gothic" panose="020B0502020202020204" pitchFamily="34" charset="0"/>
              </a:rPr>
              <a:t>Benefit: Compliance and Trust</a:t>
            </a:r>
            <a:br>
              <a:rPr kumimoji="0" lang="en-US" altLang="en-US" sz="1600" b="0" i="0" u="none" strike="noStrike" cap="none" normalizeH="0" baseline="0" dirty="0">
                <a:ln>
                  <a:noFill/>
                </a:ln>
                <a:solidFill>
                  <a:schemeClr val="bg1"/>
                </a:solidFill>
                <a:effectLst/>
                <a:latin typeface="Century Gothic" panose="020B0502020202020204" pitchFamily="34" charset="0"/>
              </a:rPr>
            </a:br>
            <a:r>
              <a:rPr kumimoji="0" lang="en-US" altLang="en-US" sz="1600" b="0" i="0" u="none" strike="noStrike" cap="none" normalizeH="0" baseline="0" dirty="0">
                <a:ln>
                  <a:noFill/>
                </a:ln>
                <a:solidFill>
                  <a:schemeClr val="bg1"/>
                </a:solidFill>
                <a:effectLst/>
                <a:latin typeface="Century Gothic" panose="020B0502020202020204" pitchFamily="34" charset="0"/>
              </a:rPr>
              <a:t>Advantage: Adhering to security frameworks (NIST, ISO/IEC 27001) enhances trust with customers and regulators.</a:t>
            </a:r>
            <a:br>
              <a:rPr kumimoji="0" lang="en-US" altLang="en-US" sz="1600" b="0" i="0" u="none" strike="noStrike" cap="none" normalizeH="0" baseline="0" dirty="0">
                <a:ln>
                  <a:noFill/>
                </a:ln>
                <a:solidFill>
                  <a:schemeClr val="bg1"/>
                </a:solidFill>
                <a:effectLst/>
                <a:latin typeface="Century Gothic" panose="020B0502020202020204" pitchFamily="34" charset="0"/>
              </a:rPr>
            </a:br>
            <a:r>
              <a:rPr kumimoji="0" lang="en-US" altLang="en-US" sz="1600" b="0" i="0" u="none" strike="noStrike" cap="none" normalizeH="0" baseline="0" dirty="0">
                <a:ln>
                  <a:noFill/>
                </a:ln>
                <a:solidFill>
                  <a:schemeClr val="bg1"/>
                </a:solidFill>
                <a:effectLst/>
                <a:latin typeface="Century Gothic" panose="020B0502020202020204" pitchFamily="34" charset="0"/>
              </a:rPr>
              <a:t>Example: Implementing role-based access control (RBAC) for data protection compliance.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Century Gothic" panose="020B0502020202020204" pitchFamily="34" charset="0"/>
              </a:rPr>
              <a:t>Where the Strategy Lacks</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entury Gothic" panose="020B0502020202020204" pitchFamily="34" charset="0"/>
              </a:rPr>
              <a:t>Lack of real-time threat intelligence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entury Gothic" panose="020B0502020202020204" pitchFamily="34" charset="0"/>
              </a:rPr>
              <a:t>Insufficient security training for developers.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entury Gothic" panose="020B0502020202020204" pitchFamily="34" charset="0"/>
              </a:rPr>
              <a:t>Delayed response times due to manual security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Century Gothic" panose="020B0502020202020204" pitchFamily="34" charset="0"/>
              </a:rPr>
              <a:t>Steps to Strengthen Security</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entury Gothic" panose="020B0502020202020204" pitchFamily="34" charset="0"/>
              </a:rPr>
              <a:t>Automate vulnerability scanning in CI/CD pipelines.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entury Gothic" panose="020B0502020202020204" pitchFamily="34" charset="0"/>
              </a:rPr>
              <a:t>Adopt Zero Trust security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1"/>
                </a:solidFill>
                <a:effectLst/>
                <a:latin typeface="Century Gothic" panose="020B0502020202020204" pitchFamily="34" charset="0"/>
              </a:rPr>
              <a:t>Implement security awareness training across teams.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Century Gothic" panose="020B0502020202020204" pitchFamily="34" charset="0"/>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 Placeholder 1">
            <a:extLst>
              <a:ext uri="{FF2B5EF4-FFF2-40B4-BE49-F238E27FC236}">
                <a16:creationId xmlns:a16="http://schemas.microsoft.com/office/drawing/2014/main" id="{C36F8AC3-279F-52FC-B95D-369DAA4F9312}"/>
              </a:ext>
            </a:extLst>
          </p:cNvPr>
          <p:cNvSpPr>
            <a:spLocks noGrp="1" noChangeArrowheads="1"/>
          </p:cNvSpPr>
          <p:nvPr>
            <p:ph type="body" idx="1"/>
          </p:nvPr>
        </p:nvSpPr>
        <p:spPr bwMode="auto">
          <a:xfrm>
            <a:off x="221325" y="1446703"/>
            <a:ext cx="10795925"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Lack of Real-Time Threat Detection</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742950" lvl="1" indent="-2857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Gap: Current security measures focus on preventative controls but lack real-time threat intelligence.</a:t>
            </a:r>
          </a:p>
          <a:p>
            <a:pPr marL="742950" lvl="1" indent="-2857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Recommendation: Implement Intrusion Detection Systems (IDS) and SIEM solutions (e.g., Splunk, IBM </a:t>
            </a:r>
            <a:r>
              <a:rPr kumimoji="0" lang="en-US" altLang="en-US" sz="1400" i="0" u="none" strike="noStrike" cap="none" normalizeH="0" baseline="0" dirty="0" err="1">
                <a:ln>
                  <a:noFill/>
                </a:ln>
                <a:solidFill>
                  <a:schemeClr val="bg1"/>
                </a:solidFill>
                <a:effectLst/>
                <a:latin typeface="Century Gothic" panose="020B0502020202020204" pitchFamily="34" charset="0"/>
              </a:rPr>
              <a:t>QRadar</a:t>
            </a:r>
            <a:r>
              <a:rPr kumimoji="0" lang="en-US" altLang="en-US" sz="1400" i="0" u="none" strike="noStrike" cap="none" normalizeH="0" baseline="0" dirty="0">
                <a:ln>
                  <a:noFill/>
                </a:ln>
                <a:solidFill>
                  <a:schemeClr val="bg1"/>
                </a:solidFill>
                <a:effectLst/>
                <a:latin typeface="Century Gothic" panose="020B0502020202020204" pitchFamily="34" charset="0"/>
              </a:rPr>
              <a:t>).</a:t>
            </a:r>
          </a:p>
          <a:p>
            <a:pPr marL="742950" lvl="1" indent="-2857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Example: SIEM platforms provide log correlation to detect anomalies before they escalate.</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Insufficient Security Training for Developers</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742950" lvl="1" indent="-2857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Gap: Security policies do not explicitly require secure coding training.</a:t>
            </a:r>
          </a:p>
          <a:p>
            <a:pPr marL="742950" lvl="1" indent="-2857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Recommendation: Conduct mandatory security awareness training using platforms like SANS Cyber Aces or OWASP Secure Coding Academy.</a:t>
            </a:r>
          </a:p>
          <a:p>
            <a:pPr marL="742950" lvl="1" indent="-2857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Example: Companies like Google and Microsoft have regular secure coding workshops for engineers.</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Limited Focus on Supply Chain Security</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628650" lvl="1" indent="-1714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Gap: The current policy does not address risks from third-party libraries and dependencies.</a:t>
            </a:r>
          </a:p>
          <a:p>
            <a:pPr marL="628650" lvl="1" indent="-1714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Recommendation: Adopt Software Composition Analysis (SCA) tools like </a:t>
            </a:r>
            <a:r>
              <a:rPr kumimoji="0" lang="en-US" altLang="en-US" sz="1400" i="0" u="none" strike="noStrike" cap="none" normalizeH="0" baseline="0" dirty="0" err="1">
                <a:ln>
                  <a:noFill/>
                </a:ln>
                <a:solidFill>
                  <a:schemeClr val="bg1"/>
                </a:solidFill>
                <a:effectLst/>
                <a:latin typeface="Century Gothic" panose="020B0502020202020204" pitchFamily="34" charset="0"/>
              </a:rPr>
              <a:t>Snyk</a:t>
            </a:r>
            <a:r>
              <a:rPr kumimoji="0" lang="en-US" altLang="en-US" sz="1400" i="0" u="none" strike="noStrike" cap="none" normalizeH="0" baseline="0" dirty="0">
                <a:ln>
                  <a:noFill/>
                </a:ln>
                <a:solidFill>
                  <a:schemeClr val="bg1"/>
                </a:solidFill>
                <a:effectLst/>
                <a:latin typeface="Century Gothic" panose="020B0502020202020204" pitchFamily="34" charset="0"/>
              </a:rPr>
              <a:t> and Black Duck.</a:t>
            </a:r>
          </a:p>
          <a:p>
            <a:pPr marL="628650" lvl="1" indent="-1714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Example: The 2020 SolarWinds attack exploited weak supply chain security measures.</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Need for Zero Trust Architecture (ZTA) Adoption</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742950" lvl="1" indent="-2857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Gap: Current policies assume implicit trust for internal network traffic.</a:t>
            </a:r>
          </a:p>
          <a:p>
            <a:pPr marL="742950" lvl="1" indent="-2857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Recommendation: Shift to a Zero Trust Model, enforcing continuous verification of user and device identities.</a:t>
            </a:r>
          </a:p>
          <a:p>
            <a:pPr marL="742950" lvl="1" indent="-285750" eaLnBrk="0" fontAlgn="base" hangingPunct="0">
              <a:lnSpc>
                <a:spcPct val="100000"/>
              </a:lnSpc>
              <a:spcBef>
                <a:spcPct val="0"/>
              </a:spcBef>
              <a:spcAft>
                <a:spcPct val="0"/>
              </a:spcAft>
              <a:buClrTx/>
              <a:buSzTx/>
            </a:pPr>
            <a:r>
              <a:rPr kumimoji="0" lang="en-US" altLang="en-US" sz="1400" i="0" u="none" strike="noStrike" cap="none" normalizeH="0" baseline="0" dirty="0">
                <a:ln>
                  <a:noFill/>
                </a:ln>
                <a:solidFill>
                  <a:schemeClr val="bg1"/>
                </a:solidFill>
                <a:effectLst/>
                <a:latin typeface="Century Gothic" panose="020B0502020202020204" pitchFamily="34" charset="0"/>
              </a:rPr>
              <a:t>Example: The U.S. government mandates Zero Trust adoption by 2024 for all federal agencies.</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Enhancing Security in CI/CD Pipelines</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628650" lvl="1" indent="-17145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bg1"/>
                </a:solidFill>
                <a:effectLst/>
                <a:latin typeface="Century Gothic" panose="020B0502020202020204" pitchFamily="34" charset="0"/>
              </a:rPr>
              <a:t>Gap: Security checks are </a:t>
            </a:r>
            <a:r>
              <a:rPr kumimoji="0" lang="en-US" altLang="en-US" sz="1400" b="1" i="0" u="none" strike="noStrike" cap="none" normalizeH="0" baseline="0" dirty="0">
                <a:ln>
                  <a:noFill/>
                </a:ln>
                <a:solidFill>
                  <a:schemeClr val="bg1"/>
                </a:solidFill>
                <a:effectLst/>
                <a:latin typeface="Century Gothic" panose="020B0502020202020204" pitchFamily="34" charset="0"/>
              </a:rPr>
              <a:t>not fully automated</a:t>
            </a:r>
            <a:r>
              <a:rPr kumimoji="0" lang="en-US" altLang="en-US" sz="1400" b="0" i="0" u="none" strike="noStrike" cap="none" normalizeH="0" baseline="0" dirty="0">
                <a:ln>
                  <a:noFill/>
                </a:ln>
                <a:solidFill>
                  <a:schemeClr val="bg1"/>
                </a:solidFill>
                <a:effectLst/>
                <a:latin typeface="Century Gothic" panose="020B0502020202020204" pitchFamily="34" charset="0"/>
              </a:rPr>
              <a:t> within </a:t>
            </a:r>
            <a:r>
              <a:rPr kumimoji="0" lang="en-US" altLang="en-US" sz="1400" b="1" i="0" u="none" strike="noStrike" cap="none" normalizeH="0" baseline="0" dirty="0" err="1">
                <a:ln>
                  <a:noFill/>
                </a:ln>
                <a:solidFill>
                  <a:schemeClr val="bg1"/>
                </a:solidFill>
                <a:effectLst/>
                <a:latin typeface="Century Gothic" panose="020B0502020202020204" pitchFamily="34" charset="0"/>
              </a:rPr>
              <a:t>DevSecOps</a:t>
            </a:r>
            <a:r>
              <a:rPr kumimoji="0" lang="en-US" altLang="en-US" sz="1400" b="1" i="0" u="none" strike="noStrike" cap="none" normalizeH="0" baseline="0" dirty="0">
                <a:ln>
                  <a:noFill/>
                </a:ln>
                <a:solidFill>
                  <a:schemeClr val="bg1"/>
                </a:solidFill>
                <a:effectLst/>
                <a:latin typeface="Century Gothic" panose="020B0502020202020204" pitchFamily="34" charset="0"/>
              </a:rPr>
              <a:t> workflows</a:t>
            </a:r>
            <a:r>
              <a:rPr kumimoji="0" lang="en-US" altLang="en-US" sz="1400" b="0" i="0" u="none" strike="noStrike" cap="none" normalizeH="0" baseline="0" dirty="0">
                <a:ln>
                  <a:noFill/>
                </a:ln>
                <a:solidFill>
                  <a:schemeClr val="bg1"/>
                </a:solidFill>
                <a:effectLst/>
                <a:latin typeface="Century Gothic" panose="020B0502020202020204" pitchFamily="34" charset="0"/>
              </a:rPr>
              <a:t>.</a:t>
            </a:r>
          </a:p>
          <a:p>
            <a:pPr marL="628650" lvl="1" indent="-17145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bg1"/>
                </a:solidFill>
                <a:effectLst/>
                <a:latin typeface="Century Gothic" panose="020B0502020202020204" pitchFamily="34" charset="0"/>
              </a:rPr>
              <a:t>Recommendation: Integrate </a:t>
            </a:r>
            <a:r>
              <a:rPr kumimoji="0" lang="en-US" altLang="en-US" sz="1400" b="1" i="0" u="none" strike="noStrike" cap="none" normalizeH="0" baseline="0" dirty="0">
                <a:ln>
                  <a:noFill/>
                </a:ln>
                <a:solidFill>
                  <a:schemeClr val="bg1"/>
                </a:solidFill>
                <a:effectLst/>
                <a:latin typeface="Century Gothic" panose="020B0502020202020204" pitchFamily="34" charset="0"/>
              </a:rPr>
              <a:t>automated security testing tools</a:t>
            </a:r>
            <a:r>
              <a:rPr kumimoji="0" lang="en-US" altLang="en-US" sz="1400" b="0" i="0" u="none" strike="noStrike" cap="none" normalizeH="0" baseline="0" dirty="0">
                <a:ln>
                  <a:noFill/>
                </a:ln>
                <a:solidFill>
                  <a:schemeClr val="bg1"/>
                </a:solidFill>
                <a:effectLst/>
                <a:latin typeface="Century Gothic" panose="020B0502020202020204" pitchFamily="34" charset="0"/>
              </a:rPr>
              <a:t> into </a:t>
            </a:r>
            <a:r>
              <a:rPr kumimoji="0" lang="en-US" altLang="en-US" sz="1400" b="1" i="0" u="none" strike="noStrike" cap="none" normalizeH="0" baseline="0" dirty="0">
                <a:ln>
                  <a:noFill/>
                </a:ln>
                <a:solidFill>
                  <a:schemeClr val="bg1"/>
                </a:solidFill>
                <a:effectLst/>
                <a:latin typeface="Century Gothic" panose="020B0502020202020204" pitchFamily="34" charset="0"/>
              </a:rPr>
              <a:t>CI/CD pipelines</a:t>
            </a:r>
            <a:r>
              <a:rPr kumimoji="0" lang="en-US" altLang="en-US" sz="1400" b="0" i="0" u="none" strike="noStrike" cap="none" normalizeH="0" baseline="0" dirty="0">
                <a:ln>
                  <a:noFill/>
                </a:ln>
                <a:solidFill>
                  <a:schemeClr val="bg1"/>
                </a:solidFill>
                <a:effectLst/>
                <a:latin typeface="Century Gothic" panose="020B0502020202020204" pitchFamily="34" charset="0"/>
              </a:rPr>
              <a:t> (e.g., GitHub Actions, Jenkins with OWASP ZAP).</a:t>
            </a:r>
          </a:p>
          <a:p>
            <a:pPr marL="628650" lvl="1" indent="-171450" eaLnBrk="0" fontAlgn="base" hangingPunct="0">
              <a:lnSpc>
                <a:spcPct val="100000"/>
              </a:lnSpc>
              <a:spcBef>
                <a:spcPct val="0"/>
              </a:spcBef>
              <a:spcAft>
                <a:spcPct val="0"/>
              </a:spcAft>
              <a:buClrTx/>
              <a:buSzTx/>
            </a:pPr>
            <a:r>
              <a:rPr kumimoji="0" lang="en-US" altLang="en-US" sz="1400" b="0" i="0" u="none" strike="noStrike" cap="none" normalizeH="0" baseline="0" dirty="0">
                <a:ln>
                  <a:noFill/>
                </a:ln>
                <a:solidFill>
                  <a:schemeClr val="bg1"/>
                </a:solidFill>
                <a:effectLst/>
                <a:latin typeface="Century Gothic" panose="020B0502020202020204" pitchFamily="34" charset="0"/>
              </a:rPr>
              <a:t>Example: </a:t>
            </a:r>
            <a:r>
              <a:rPr kumimoji="0" lang="en-US" altLang="en-US" sz="1400" b="1" i="0" u="none" strike="noStrike" cap="none" normalizeH="0" baseline="0" dirty="0">
                <a:ln>
                  <a:noFill/>
                </a:ln>
                <a:solidFill>
                  <a:schemeClr val="bg1"/>
                </a:solidFill>
                <a:effectLst/>
                <a:latin typeface="Century Gothic" panose="020B0502020202020204" pitchFamily="34" charset="0"/>
              </a:rPr>
              <a:t>Netflix’s Security Monkey</a:t>
            </a:r>
            <a:r>
              <a:rPr kumimoji="0" lang="en-US" altLang="en-US" sz="1400" b="0" i="0" u="none" strike="noStrike" cap="none" normalizeH="0" baseline="0" dirty="0">
                <a:ln>
                  <a:noFill/>
                </a:ln>
                <a:solidFill>
                  <a:schemeClr val="bg1"/>
                </a:solidFill>
                <a:effectLst/>
                <a:latin typeface="Century Gothic" panose="020B0502020202020204" pitchFamily="34" charset="0"/>
              </a:rPr>
              <a:t> automates vulnerability scanning in </a:t>
            </a:r>
            <a:r>
              <a:rPr kumimoji="0" lang="en-US" altLang="en-US" sz="1400" b="1" i="0" u="none" strike="noStrike" cap="none" normalizeH="0" baseline="0" dirty="0">
                <a:ln>
                  <a:noFill/>
                </a:ln>
                <a:solidFill>
                  <a:schemeClr val="bg1"/>
                </a:solidFill>
                <a:effectLst/>
                <a:latin typeface="Century Gothic" panose="020B0502020202020204" pitchFamily="34" charset="0"/>
              </a:rPr>
              <a:t>AWS environments</a:t>
            </a:r>
            <a:r>
              <a:rPr kumimoji="0" lang="en-US" altLang="en-US" sz="1400" b="0" i="0" u="none" strike="noStrike" cap="none" normalizeH="0" baseline="0" dirty="0">
                <a:ln>
                  <a:noFill/>
                </a:ln>
                <a:solidFill>
                  <a:schemeClr val="bg1"/>
                </a:solidFill>
                <a:effectLst/>
                <a:latin typeface="Century Gothic" panose="020B0502020202020204" pitchFamily="34" charset="0"/>
              </a:rPr>
              <a:t>.</a:t>
            </a:r>
          </a:p>
          <a:p>
            <a:pPr marL="342900" eaLnBrk="0" fontAlgn="base" hangingPunct="0">
              <a:lnSpc>
                <a:spcPct val="100000"/>
              </a:lnSpc>
              <a:spcBef>
                <a:spcPct val="0"/>
              </a:spcBef>
              <a:spcAft>
                <a:spcPct val="0"/>
              </a:spcAft>
              <a:buClrTx/>
              <a:buSzTx/>
              <a:buFont typeface="+mj-lt"/>
              <a:buAutoNum type="arabicPeriod"/>
            </a:pPr>
            <a:endParaRPr kumimoji="0" lang="en-US" altLang="en-US" sz="1600" b="0" i="0" u="none" strike="noStrike" cap="none" normalizeH="0" baseline="0" dirty="0">
              <a:ln>
                <a:noFill/>
              </a:ln>
              <a:solidFill>
                <a:schemeClr val="bg1"/>
              </a:solidFill>
              <a:effectLst/>
              <a:latin typeface="Century Gothic" panose="020B0502020202020204" pitchFamily="3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Rectangle 1">
            <a:extLst>
              <a:ext uri="{FF2B5EF4-FFF2-40B4-BE49-F238E27FC236}">
                <a16:creationId xmlns:a16="http://schemas.microsoft.com/office/drawing/2014/main" id="{9C0B24F3-BB74-2E54-89B8-C0C8F18B8579}"/>
              </a:ext>
            </a:extLst>
          </p:cNvPr>
          <p:cNvSpPr>
            <a:spLocks noChangeArrowheads="1"/>
          </p:cNvSpPr>
          <p:nvPr/>
        </p:nvSpPr>
        <p:spPr bwMode="auto">
          <a:xfrm>
            <a:off x="200967" y="1595021"/>
            <a:ext cx="1088310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Adoption of Zero Trust Architecture (ZTA)</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285750" lvl="6" indent="-285750" eaLnBrk="0" fontAlgn="base" hangingPunct="0">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chemeClr val="bg1"/>
                </a:solidFill>
                <a:effectLst/>
                <a:latin typeface="Century Gothic" panose="020B0502020202020204" pitchFamily="34" charset="0"/>
              </a:rPr>
              <a:t>Enforce continuous authentication and verification for all access requests.</a:t>
            </a:r>
          </a:p>
          <a:p>
            <a:pPr marL="285750" lvl="6" indent="-285750" eaLnBrk="0" fontAlgn="base" hangingPunct="0">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chemeClr val="bg1"/>
                </a:solidFill>
                <a:effectLst/>
                <a:latin typeface="Century Gothic" panose="020B0502020202020204" pitchFamily="34" charset="0"/>
              </a:rPr>
              <a:t>Prevent lateral movement within networks by implementing least privilege access controls.</a:t>
            </a:r>
          </a:p>
          <a:p>
            <a:pPr marL="285750" lvl="6" indent="-285750" eaLnBrk="0" fontAlgn="base" hangingPunct="0">
              <a:spcBef>
                <a:spcPct val="0"/>
              </a:spcBef>
              <a:spcAft>
                <a:spcPct val="0"/>
              </a:spcAft>
              <a:buClrTx/>
              <a:buFont typeface="Arial" panose="020B0604020202020204" pitchFamily="34" charset="0"/>
              <a:buChar char="•"/>
            </a:pPr>
            <a:r>
              <a:rPr kumimoji="0" lang="en-US" altLang="en-US" sz="1600" i="0" u="none" strike="noStrike" cap="none" normalizeH="0" baseline="0" dirty="0">
                <a:ln>
                  <a:noFill/>
                </a:ln>
                <a:solidFill>
                  <a:schemeClr val="bg1"/>
                </a:solidFill>
                <a:effectLst/>
                <a:latin typeface="Century Gothic" panose="020B0502020202020204" pitchFamily="34" charset="0"/>
              </a:rPr>
              <a:t>Standard</a:t>
            </a:r>
            <a:r>
              <a:rPr kumimoji="0" lang="en-US" altLang="en-US" sz="1600" b="1" i="0" u="none" strike="noStrike" cap="none" normalizeH="0" baseline="0" dirty="0">
                <a:ln>
                  <a:noFill/>
                </a:ln>
                <a:solidFill>
                  <a:schemeClr val="bg1"/>
                </a:solidFill>
                <a:effectLst/>
                <a:latin typeface="Century Gothic" panose="020B0502020202020204" pitchFamily="34" charset="0"/>
              </a:rPr>
              <a:t>:</a:t>
            </a:r>
            <a:r>
              <a:rPr kumimoji="0" lang="en-US" altLang="en-US" sz="1600" b="0" i="0" u="none" strike="noStrike" cap="none" normalizeH="0" baseline="0" dirty="0">
                <a:ln>
                  <a:noFill/>
                </a:ln>
                <a:solidFill>
                  <a:schemeClr val="bg1"/>
                </a:solidFill>
                <a:effectLst/>
                <a:latin typeface="Century Gothic" panose="020B0502020202020204" pitchFamily="34" charset="0"/>
              </a:rPr>
              <a:t> NIST 800-207 Zero Trust Architecture Framework.</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Enhanced Secure Coding Standards</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bg1"/>
                </a:solidFill>
                <a:effectLst/>
                <a:latin typeface="Century Gothic" panose="020B0502020202020204" pitchFamily="34" charset="0"/>
              </a:rPr>
              <a:t>Require all code to comply with industry security best practices (e.g., OWASP Secure Coding Guidelines).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bg1"/>
                </a:solidFill>
                <a:effectLst/>
                <a:latin typeface="Century Gothic" panose="020B0502020202020204" pitchFamily="34" charset="0"/>
              </a:rPr>
              <a:t>Regularly update coding policies to address emerging threats.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bg1"/>
                </a:solidFill>
                <a:effectLst/>
                <a:latin typeface="Century Gothic" panose="020B0502020202020204" pitchFamily="34" charset="0"/>
              </a:rPr>
              <a:t>Standard</a:t>
            </a:r>
            <a:r>
              <a:rPr kumimoji="0" lang="en-US" altLang="en-US" sz="1600" b="1" i="0" u="none" strike="noStrike" cap="none" normalizeH="0" baseline="0" dirty="0">
                <a:ln>
                  <a:noFill/>
                </a:ln>
                <a:solidFill>
                  <a:schemeClr val="bg1"/>
                </a:solidFill>
                <a:effectLst/>
                <a:latin typeface="Century Gothic" panose="020B0502020202020204" pitchFamily="34" charset="0"/>
              </a:rPr>
              <a:t>:</a:t>
            </a:r>
            <a:r>
              <a:rPr kumimoji="0" lang="en-US" altLang="en-US" sz="1600" b="0" i="0" u="none" strike="noStrike" cap="none" normalizeH="0" baseline="0" dirty="0">
                <a:ln>
                  <a:noFill/>
                </a:ln>
                <a:solidFill>
                  <a:schemeClr val="bg1"/>
                </a:solidFill>
                <a:effectLst/>
                <a:latin typeface="Century Gothic" panose="020B0502020202020204" pitchFamily="34" charset="0"/>
              </a:rPr>
              <a:t> OWASP Top 10 &amp; Secure Software Development Framework (SSDF).</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latin typeface="Century Gothic" panose="020B0502020202020204" pitchFamily="34" charset="0"/>
              </a:rPr>
              <a:t>3.  Automated Security Integration in DevOps</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bg1"/>
                </a:solidFill>
                <a:effectLst/>
                <a:latin typeface="Century Gothic" panose="020B0502020202020204" pitchFamily="34" charset="0"/>
              </a:rPr>
              <a:t>Expand </a:t>
            </a:r>
            <a:r>
              <a:rPr kumimoji="0" lang="en-US" altLang="en-US" sz="1600" i="0" u="none" strike="noStrike" cap="none" normalizeH="0" baseline="0" dirty="0" err="1">
                <a:ln>
                  <a:noFill/>
                </a:ln>
                <a:solidFill>
                  <a:schemeClr val="bg1"/>
                </a:solidFill>
                <a:effectLst/>
                <a:latin typeface="Century Gothic" panose="020B0502020202020204" pitchFamily="34" charset="0"/>
              </a:rPr>
              <a:t>DevSecOps</a:t>
            </a:r>
            <a:r>
              <a:rPr kumimoji="0" lang="en-US" altLang="en-US" sz="1600" i="0" u="none" strike="noStrike" cap="none" normalizeH="0" baseline="0" dirty="0">
                <a:ln>
                  <a:noFill/>
                </a:ln>
                <a:solidFill>
                  <a:schemeClr val="bg1"/>
                </a:solidFill>
                <a:effectLst/>
                <a:latin typeface="Century Gothic" panose="020B0502020202020204" pitchFamily="34" charset="0"/>
              </a:rPr>
              <a:t> by enforcing security tests at every phase of the CI/CD pipeline.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bg1"/>
                </a:solidFill>
                <a:effectLst/>
                <a:latin typeface="Century Gothic" panose="020B0502020202020204" pitchFamily="34" charset="0"/>
              </a:rPr>
              <a:t>Implement automated dependency scanning, static code analysis, and dynamic testing.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bg1"/>
                </a:solidFill>
                <a:effectLst/>
                <a:latin typeface="Century Gothic" panose="020B0502020202020204" pitchFamily="34" charset="0"/>
              </a:rPr>
              <a:t>Standard: NIST Secure Software Development Framework (SSDF).</a:t>
            </a: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1"/>
                </a:solidFill>
                <a:effectLst/>
                <a:latin typeface="Century Gothic" panose="020B0502020202020204" pitchFamily="34" charset="0"/>
              </a:rPr>
              <a:t>4.  Comprehensive Supply Chain Security</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bg1"/>
                </a:solidFill>
                <a:effectLst/>
                <a:latin typeface="Century Gothic" panose="020B0502020202020204" pitchFamily="34" charset="0"/>
              </a:rPr>
              <a:t>Ensure third-party dependencies are vetted for vulnerabilities.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bg1"/>
                </a:solidFill>
                <a:effectLst/>
                <a:latin typeface="Century Gothic" panose="020B0502020202020204" pitchFamily="34" charset="0"/>
              </a:rPr>
              <a:t>Adopt Software Bill of Materials (SBOM) to track software components.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bg1"/>
                </a:solidFill>
                <a:effectLst/>
                <a:latin typeface="Century Gothic" panose="020B0502020202020204" pitchFamily="34" charset="0"/>
              </a:rPr>
              <a:t>Standard</a:t>
            </a:r>
            <a:r>
              <a:rPr kumimoji="0" lang="en-US" altLang="en-US" sz="1600" b="1" i="0" u="none" strike="noStrike" cap="none" normalizeH="0" baseline="0" dirty="0">
                <a:ln>
                  <a:noFill/>
                </a:ln>
                <a:solidFill>
                  <a:schemeClr val="bg1"/>
                </a:solidFill>
                <a:effectLst/>
                <a:latin typeface="Century Gothic" panose="020B0502020202020204" pitchFamily="34" charset="0"/>
              </a:rPr>
              <a:t>:</a:t>
            </a:r>
            <a:r>
              <a:rPr kumimoji="0" lang="en-US" altLang="en-US" sz="1600" b="0" i="0" u="none" strike="noStrike" cap="none" normalizeH="0" baseline="0" dirty="0">
                <a:ln>
                  <a:noFill/>
                </a:ln>
                <a:solidFill>
                  <a:schemeClr val="bg1"/>
                </a:solidFill>
                <a:effectLst/>
                <a:latin typeface="Century Gothic" panose="020B0502020202020204" pitchFamily="34" charset="0"/>
              </a:rPr>
              <a:t> Executive Order 14028 on Improving Software Supply Chain Security.</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solidFill>
                  <a:schemeClr val="bg1"/>
                </a:solidFill>
                <a:latin typeface="Century Gothic" panose="020B0502020202020204" pitchFamily="34" charset="0"/>
              </a:rPr>
              <a:t>5.  </a:t>
            </a:r>
            <a:r>
              <a:rPr kumimoji="0" lang="en-US" altLang="en-US" sz="1600" b="1" i="0" u="none" strike="noStrike" cap="none" normalizeH="0" baseline="0" dirty="0">
                <a:ln>
                  <a:noFill/>
                </a:ln>
                <a:solidFill>
                  <a:schemeClr val="bg1"/>
                </a:solidFill>
                <a:effectLst/>
                <a:latin typeface="Century Gothic" panose="020B0502020202020204" pitchFamily="34" charset="0"/>
              </a:rPr>
              <a:t>Regular Security Training &amp; Threat Modeling</a:t>
            </a:r>
            <a:endParaRPr kumimoji="0" lang="en-US" altLang="en-US" sz="1600" b="0" i="0" u="none" strike="noStrike" cap="none" normalizeH="0" baseline="0" dirty="0">
              <a:ln>
                <a:noFill/>
              </a:ln>
              <a:solidFill>
                <a:schemeClr val="bg1"/>
              </a:solidFill>
              <a:effectLst/>
              <a:latin typeface="Century Gothic" panose="020B0502020202020204" pitchFamily="34" charset="0"/>
            </a:endParaRPr>
          </a:p>
          <a:p>
            <a:pPr marL="285750" lvl="1" indent="-285750" eaLnBrk="0" fontAlgn="base" hangingPunct="0">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chemeClr val="bg1"/>
                </a:solidFill>
                <a:effectLst/>
                <a:latin typeface="Century Gothic" panose="020B0502020202020204" pitchFamily="34" charset="0"/>
              </a:rPr>
              <a:t>Train developers on secure coding practices and emerging threats.</a:t>
            </a:r>
          </a:p>
          <a:p>
            <a:pPr marL="285750" lvl="1" indent="-285750" eaLnBrk="0" fontAlgn="base" hangingPunct="0">
              <a:spcBef>
                <a:spcPct val="0"/>
              </a:spcBef>
              <a:spcAft>
                <a:spcPct val="0"/>
              </a:spcAft>
              <a:buClrTx/>
              <a:buFont typeface="Arial" panose="020B0604020202020204" pitchFamily="34" charset="0"/>
              <a:buChar char="•"/>
            </a:pPr>
            <a:r>
              <a:rPr kumimoji="0" lang="en-US" altLang="en-US" sz="1600" b="0" i="0" u="none" strike="noStrike" cap="none" normalizeH="0" baseline="0" dirty="0">
                <a:ln>
                  <a:noFill/>
                </a:ln>
                <a:solidFill>
                  <a:schemeClr val="bg1"/>
                </a:solidFill>
                <a:effectLst/>
                <a:latin typeface="Century Gothic" panose="020B0502020202020204" pitchFamily="34" charset="0"/>
              </a:rPr>
              <a:t>Incorporate threat modeling sessions into the software development lifecycle.</a:t>
            </a:r>
          </a:p>
          <a:p>
            <a:pPr marL="285750" lvl="1" indent="-285750" eaLnBrk="0" fontAlgn="base" hangingPunct="0">
              <a:spcBef>
                <a:spcPct val="0"/>
              </a:spcBef>
              <a:spcAft>
                <a:spcPct val="0"/>
              </a:spcAft>
              <a:buClrTx/>
              <a:buFont typeface="Arial" panose="020B0604020202020204" pitchFamily="34" charset="0"/>
              <a:buChar char="•"/>
            </a:pPr>
            <a:r>
              <a:rPr kumimoji="0" lang="en-US" altLang="en-US" sz="1600" i="0" u="none" strike="noStrike" cap="none" normalizeH="0" baseline="0" dirty="0">
                <a:ln>
                  <a:noFill/>
                </a:ln>
                <a:solidFill>
                  <a:schemeClr val="bg1"/>
                </a:solidFill>
                <a:effectLst/>
                <a:latin typeface="Century Gothic" panose="020B0502020202020204" pitchFamily="34" charset="0"/>
              </a:rPr>
              <a:t>Standard</a:t>
            </a:r>
            <a:r>
              <a:rPr kumimoji="0" lang="en-US" altLang="en-US" sz="1600" b="1" i="0" u="none" strike="noStrike" cap="none" normalizeH="0" baseline="0" dirty="0">
                <a:ln>
                  <a:noFill/>
                </a:ln>
                <a:solidFill>
                  <a:schemeClr val="bg1"/>
                </a:solidFill>
                <a:effectLst/>
                <a:latin typeface="Century Gothic" panose="020B0502020202020204" pitchFamily="34" charset="0"/>
              </a:rPr>
              <a:t>:</a:t>
            </a:r>
            <a:r>
              <a:rPr kumimoji="0" lang="en-US" altLang="en-US" sz="1600" b="0" i="0" u="none" strike="noStrike" cap="none" normalizeH="0" baseline="0" dirty="0">
                <a:ln>
                  <a:noFill/>
                </a:ln>
                <a:solidFill>
                  <a:schemeClr val="bg1"/>
                </a:solidFill>
                <a:effectLst/>
                <a:latin typeface="Century Gothic" panose="020B0502020202020204" pitchFamily="34" charset="0"/>
              </a:rPr>
              <a:t> MITRE ATT&amp;CK Framework for threat modeling.</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solidFill>
              <a:effectLst/>
              <a:latin typeface="Century Gothic" panose="020B0502020202020204" pitchFamily="34" charset="0"/>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55000" lnSpcReduction="20000"/>
          </a:bodyPr>
          <a:lstStyle/>
          <a:p>
            <a:r>
              <a:rPr lang="en-US" dirty="0"/>
              <a:t>National Institute of Standards and Technology (NIST). (2023). </a:t>
            </a:r>
            <a:r>
              <a:rPr lang="en-US" i="1" dirty="0"/>
              <a:t>Cybersecurity framework (CSF) 2.0 overview</a:t>
            </a:r>
            <a:r>
              <a:rPr lang="en-US" dirty="0"/>
              <a:t>. U.S. Department of Commerce. Retrieved from </a:t>
            </a:r>
            <a:r>
              <a:rPr lang="en-US" dirty="0">
                <a:hlinkClick r:id="rId4"/>
              </a:rPr>
              <a:t>https://www.nist.gov/cyberframework</a:t>
            </a:r>
            <a:endParaRPr lang="en-US" dirty="0"/>
          </a:p>
          <a:p>
            <a:r>
              <a:rPr lang="en-US" dirty="0"/>
              <a:t>National Institute of Standards and Technology (NIST). (2023). </a:t>
            </a:r>
            <a:r>
              <a:rPr lang="en-US" i="1" dirty="0"/>
              <a:t>Guidelines for cryptographic protection of sensitive data</a:t>
            </a:r>
            <a:r>
              <a:rPr lang="en-US" dirty="0"/>
              <a:t>. U.S. Department of Commerce. Retrieved from </a:t>
            </a:r>
            <a:r>
              <a:rPr lang="en-US" dirty="0">
                <a:hlinkClick r:id="rId5"/>
              </a:rPr>
              <a:t>https://csrc.nist.gov/publications</a:t>
            </a:r>
            <a:endParaRPr lang="en-US" dirty="0"/>
          </a:p>
          <a:p>
            <a:r>
              <a:rPr lang="en-US" dirty="0"/>
              <a:t>National Institute of Standards and Technology (NIST). (2023). </a:t>
            </a:r>
            <a:r>
              <a:rPr lang="en-US" i="1" dirty="0"/>
              <a:t>Zero Trust Architecture guidelines (Special Publication 800-207)</a:t>
            </a:r>
            <a:r>
              <a:rPr lang="en-US" dirty="0"/>
              <a:t>. U.S. Department of Commerce. Retrieved from </a:t>
            </a:r>
            <a:r>
              <a:rPr lang="en-US" dirty="0">
                <a:hlinkClick r:id="rId6"/>
              </a:rPr>
              <a:t>https://csrc.nist.gov/publications/detail/sp/800-207/final</a:t>
            </a:r>
            <a:endParaRPr lang="en-US" dirty="0"/>
          </a:p>
          <a:p>
            <a:r>
              <a:rPr lang="en-US" dirty="0"/>
              <a:t>International Organization for Standardization (ISO). (2022). </a:t>
            </a:r>
            <a:r>
              <a:rPr lang="en-US" i="1" dirty="0"/>
              <a:t>ISO/IEC 27001: Information security management systems – Requirements</a:t>
            </a:r>
            <a:r>
              <a:rPr lang="en-US" dirty="0"/>
              <a:t>. Retrieved from https://www.iso.org/standard/27001.html</a:t>
            </a:r>
          </a:p>
          <a:p>
            <a:r>
              <a:rPr lang="en-US" dirty="0"/>
              <a:t>Open Web Application Security Project (OWASP). (2023). </a:t>
            </a:r>
            <a:r>
              <a:rPr lang="en-US" i="1" dirty="0"/>
              <a:t>OWASP Top Ten security risks</a:t>
            </a:r>
            <a:r>
              <a:rPr lang="en-US" dirty="0"/>
              <a:t>. Retrieved from https://owasp.org/www-project-top-ten/</a:t>
            </a:r>
          </a:p>
          <a:p>
            <a:r>
              <a:rPr lang="en-US" dirty="0"/>
              <a:t>Open Web Application Security Project (OWASP). (2023). </a:t>
            </a:r>
            <a:r>
              <a:rPr lang="en-US" i="1" dirty="0"/>
              <a:t>Secure coding best practices</a:t>
            </a:r>
            <a:r>
              <a:rPr lang="en-US" dirty="0"/>
              <a:t>. Retrieved from https://owasp.org/www-project-secure-coding-practices-quick-reference-guide/</a:t>
            </a:r>
          </a:p>
          <a:p>
            <a:r>
              <a:rPr lang="en-US" dirty="0"/>
              <a:t>Open Web Application Security Project (OWASP). (2023). </a:t>
            </a:r>
            <a:r>
              <a:rPr lang="en-US" i="1" dirty="0"/>
              <a:t>Testing for SQL Injection vulnerabilities</a:t>
            </a:r>
            <a:r>
              <a:rPr lang="en-US" dirty="0"/>
              <a:t>. Retrieved from https://owasp.org/www-community/attacks/SQL_Injection</a:t>
            </a:r>
          </a:p>
          <a:p>
            <a:r>
              <a:rPr lang="en-US" dirty="0"/>
              <a:t>U.S. Cybersecurity and Infrastructure Security Agency (CISA). (2023). </a:t>
            </a:r>
            <a:r>
              <a:rPr lang="en-US" i="1" dirty="0"/>
              <a:t>Guidelines on software supply chain security</a:t>
            </a:r>
            <a:r>
              <a:rPr lang="en-US" dirty="0"/>
              <a:t>. Retrieved from https://www.cisa.gov/resources-tools</a:t>
            </a:r>
          </a:p>
          <a:p>
            <a:r>
              <a:rPr lang="en-US" dirty="0" err="1"/>
              <a:t>Shostack</a:t>
            </a:r>
            <a:r>
              <a:rPr lang="en-US" dirty="0"/>
              <a:t>, A. (2021). </a:t>
            </a:r>
            <a:r>
              <a:rPr lang="en-US" i="1" dirty="0"/>
              <a:t>Threat modeling: Designing for security</a:t>
            </a:r>
            <a:r>
              <a:rPr lang="en-US" dirty="0"/>
              <a:t>. Wiley.</a:t>
            </a:r>
          </a:p>
          <a:p>
            <a:r>
              <a:rPr lang="en-US" dirty="0"/>
              <a:t>Netflix. (2023). </a:t>
            </a:r>
            <a:r>
              <a:rPr lang="en-US" i="1" dirty="0"/>
              <a:t>Security Monkey: Cloud security monitoring for AWS</a:t>
            </a:r>
            <a:r>
              <a:rPr lang="en-US" dirty="0"/>
              <a:t>. Retrieved from </a:t>
            </a:r>
            <a:r>
              <a:rPr lang="en-US" dirty="0">
                <a:hlinkClick r:id="rId7"/>
              </a:rPr>
              <a:t>https://github.com/Netflix/security_monkey</a:t>
            </a:r>
            <a:endParaRPr lang="en-US" dirty="0"/>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074117" y="2057401"/>
            <a:ext cx="6009957" cy="362574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4" name="Text Placeholder 3">
            <a:extLst>
              <a:ext uri="{FF2B5EF4-FFF2-40B4-BE49-F238E27FC236}">
                <a16:creationId xmlns:a16="http://schemas.microsoft.com/office/drawing/2014/main" id="{03E34599-DF4D-8F51-EC62-95980349BE8F}"/>
              </a:ext>
            </a:extLst>
          </p:cNvPr>
          <p:cNvSpPr>
            <a:spLocks noGrp="1" noChangeArrowheads="1"/>
          </p:cNvSpPr>
          <p:nvPr>
            <p:ph type="body" idx="1"/>
          </p:nvPr>
        </p:nvSpPr>
        <p:spPr bwMode="auto">
          <a:xfrm>
            <a:off x="514350" y="1529220"/>
            <a:ext cx="429895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Purpose of Security Policy</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chemeClr val="bg1"/>
                </a:solidFill>
                <a:effectLst/>
                <a:latin typeface="Arial" panose="020B0604020202020204" pitchFamily="34" charset="0"/>
              </a:rPr>
              <a:t>Establishes secure coding guidelines for Green Pace developers</a:t>
            </a:r>
          </a:p>
          <a:p>
            <a:pPr marL="457200" lvl="1" indent="0" eaLnBrk="0" fontAlgn="base"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chemeClr val="bg1"/>
                </a:solidFill>
                <a:effectLst/>
                <a:latin typeface="Arial" panose="020B0604020202020204" pitchFamily="34" charset="0"/>
              </a:rPr>
              <a:t>Protects systems using layered security controls (defense-in-depth)</a:t>
            </a:r>
          </a:p>
          <a:p>
            <a:pPr marL="457200" lvl="1" indent="0" eaLnBrk="0" fontAlgn="base"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chemeClr val="bg1"/>
                </a:solidFill>
                <a:effectLst/>
                <a:latin typeface="Arial" panose="020B0604020202020204" pitchFamily="34" charset="0"/>
              </a:rPr>
              <a:t>Reduces risks from cyber threats (SQL injection, buffer overflows, unauthorized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Why is this policy needed?</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Arial" panose="020B0604020202020204" pitchFamily="34" charset="0"/>
              </a:rPr>
              <a:t>Mitigates evolving cyber threats through proactive security (</a:t>
            </a:r>
            <a:r>
              <a:rPr kumimoji="0" lang="en-US" altLang="en-US" sz="1400" i="0" u="none" strike="noStrike" cap="none" normalizeH="0" baseline="0" dirty="0" err="1">
                <a:ln>
                  <a:noFill/>
                </a:ln>
                <a:solidFill>
                  <a:schemeClr val="bg1"/>
                </a:solidFill>
                <a:effectLst/>
                <a:latin typeface="Arial" panose="020B0604020202020204" pitchFamily="34" charset="0"/>
              </a:rPr>
              <a:t>Shostack</a:t>
            </a:r>
            <a:r>
              <a:rPr kumimoji="0" lang="en-US" altLang="en-US" sz="1400" i="0" u="none" strike="noStrike" cap="none" normalizeH="0" baseline="0" dirty="0">
                <a:ln>
                  <a:noFill/>
                </a:ln>
                <a:solidFill>
                  <a:schemeClr val="bg1"/>
                </a:solidFill>
                <a:effectLst/>
                <a:latin typeface="Arial" panose="020B0604020202020204" pitchFamily="34" charset="0"/>
              </a:rPr>
              <a:t>, 2021)</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Arial" panose="020B0604020202020204" pitchFamily="34" charset="0"/>
              </a:rPr>
              <a:t>Ensures compliance with NIST CSF and ISO/IEC 27001 standards (ISO, 2022)</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Arial" panose="020B0604020202020204" pitchFamily="34" charset="0"/>
              </a:rPr>
              <a:t>Promotes automation and real-time security enforcement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How does it support defense-in-depth?</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Arial" panose="020B0604020202020204" pitchFamily="34" charset="0"/>
              </a:rPr>
              <a:t>Integrates firewalls, encryption, access controls, and automated security testing (NIST, 2023)</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Arial" panose="020B0604020202020204" pitchFamily="34" charset="0"/>
              </a:rPr>
              <a:t>Establishes a secure software development lifecycle (SDLC)</a:t>
            </a:r>
          </a:p>
          <a:p>
            <a:pPr marL="457200" lvl="1" indent="0" eaLnBrk="0" fontAlgn="base" hangingPunct="0">
              <a:lnSpc>
                <a:spcPct val="100000"/>
              </a:lnSpc>
              <a:spcBef>
                <a:spcPct val="0"/>
              </a:spcBef>
              <a:spcAft>
                <a:spcPct val="0"/>
              </a:spcAft>
              <a:buClrTx/>
              <a:buSzTx/>
              <a:buFontTx/>
              <a:buChar char="•"/>
            </a:pPr>
            <a:r>
              <a:rPr kumimoji="0" lang="en-US" altLang="en-US" sz="1400" i="0" u="none" strike="noStrike" cap="none" normalizeH="0" baseline="0" dirty="0">
                <a:ln>
                  <a:noFill/>
                </a:ln>
                <a:solidFill>
                  <a:schemeClr val="bg1"/>
                </a:solidFill>
                <a:effectLst/>
                <a:latin typeface="Arial" panose="020B0604020202020204" pitchFamily="34" charset="0"/>
              </a:rPr>
              <a:t>Encourages continuous security awareness and best practices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200005480"/>
              </p:ext>
            </p:extLst>
          </p:nvPr>
        </p:nvGraphicFramePr>
        <p:xfrm>
          <a:off x="4759474" y="1746249"/>
          <a:ext cx="6324600" cy="4663380"/>
        </p:xfrm>
        <a:graphic>
          <a:graphicData uri="http://schemas.openxmlformats.org/drawingml/2006/table">
            <a:tbl>
              <a:tblPr firstRow="1" firstCol="1">
                <a:noFill/>
                <a:tableStyleId>{802198C4-3087-4945-87E3-76CBB3509B7E}</a:tableStyleId>
              </a:tblPr>
              <a:tblGrid>
                <a:gridCol w="3253363">
                  <a:extLst>
                    <a:ext uri="{9D8B030D-6E8A-4147-A177-3AD203B41FA5}">
                      <a16:colId xmlns:a16="http://schemas.microsoft.com/office/drawing/2014/main" val="20000"/>
                    </a:ext>
                  </a:extLst>
                </a:gridCol>
                <a:gridCol w="3071237">
                  <a:extLst>
                    <a:ext uri="{9D8B030D-6E8A-4147-A177-3AD203B41FA5}">
                      <a16:colId xmlns:a16="http://schemas.microsoft.com/office/drawing/2014/main" val="20001"/>
                    </a:ext>
                  </a:extLst>
                </a:gridCol>
              </a:tblGrid>
              <a:tr h="202129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b="1" dirty="0"/>
                        <a:t>Buffer Overflows</a:t>
                      </a:r>
                      <a:r>
                        <a:rPr lang="en-US" dirty="0"/>
                        <a:t> – Exploitable memory vulnerabilities that can lead to code execution (CWE-120).</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b="1" dirty="0"/>
                        <a:t>Improper Memory Management</a:t>
                      </a:r>
                      <a:r>
                        <a:rPr lang="en-US" dirty="0"/>
                        <a:t> – Leads to security flaws like use-after-free and memory leaks.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b="1" dirty="0"/>
                        <a:t>SQL Injection</a:t>
                      </a:r>
                      <a:r>
                        <a:rPr lang="en-US" dirty="0"/>
                        <a:t> – Injection of malicious SQL code can compromise databases (OWASP, 2023).</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b="1" dirty="0"/>
                        <a:t>Broken Authentication</a:t>
                      </a:r>
                      <a:r>
                        <a:rPr lang="en-US" dirty="0"/>
                        <a:t> – Weak credential management increases unauthorized access risks.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2129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b="1" dirty="0"/>
                        <a:t>Data Exposure via Logging</a:t>
                      </a:r>
                      <a:r>
                        <a:rPr lang="en-US" dirty="0"/>
                        <a:t> – Overlogging sensitive data can be exploited if logs are compromised.</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b="1" dirty="0"/>
                        <a:t>Weak Encryption Configurations</a:t>
                      </a:r>
                      <a:r>
                        <a:rPr lang="en-US" dirty="0"/>
                        <a:t> – Using deprecated algorithms (e.g., MD5, SHA-1) weakens security.</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b="1" dirty="0"/>
                        <a:t>Race Conditions</a:t>
                      </a:r>
                      <a:r>
                        <a:rPr lang="en-US" dirty="0"/>
                        <a:t> – Rare but can allow unauthorized privilege escalation if exploited.</a:t>
                      </a:r>
                    </a:p>
                    <a:p>
                      <a:pPr marL="285750" marR="0" lvl="0" indent="-285750" algn="l" rtl="0">
                        <a:lnSpc>
                          <a:spcPct val="100000"/>
                        </a:lnSpc>
                        <a:spcBef>
                          <a:spcPts val="0"/>
                        </a:spcBef>
                        <a:spcAft>
                          <a:spcPts val="0"/>
                        </a:spcAft>
                        <a:buClr>
                          <a:srgbClr val="000000"/>
                        </a:buClr>
                        <a:buSzPts val="3600"/>
                        <a:buFont typeface="Arial" panose="020B0604020202020204" pitchFamily="34" charset="0"/>
                        <a:buChar char="•"/>
                      </a:pPr>
                      <a:r>
                        <a:rPr lang="en-US" b="1" dirty="0"/>
                        <a:t>Security Misconfigurations</a:t>
                      </a:r>
                      <a:r>
                        <a:rPr lang="en-US" dirty="0"/>
                        <a:t> – Default credentials and exposed services pose risks.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Rectangle 2">
            <a:extLst>
              <a:ext uri="{FF2B5EF4-FFF2-40B4-BE49-F238E27FC236}">
                <a16:creationId xmlns:a16="http://schemas.microsoft.com/office/drawing/2014/main" id="{92BD3ECD-EA2D-A8A5-5881-E7BB2CD4D919}"/>
              </a:ext>
            </a:extLst>
          </p:cNvPr>
          <p:cNvSpPr>
            <a:spLocks noGrp="1" noChangeArrowheads="1"/>
          </p:cNvSpPr>
          <p:nvPr>
            <p:ph type="body" idx="1"/>
          </p:nvPr>
        </p:nvSpPr>
        <p:spPr bwMode="auto">
          <a:xfrm>
            <a:off x="361950" y="1504950"/>
            <a:ext cx="4213374" cy="5403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Static Code Analysis Tools:</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bg1"/>
                </a:solidFill>
                <a:effectLst/>
                <a:latin typeface="Arial" panose="020B0604020202020204" pitchFamily="34" charset="0"/>
              </a:rPr>
              <a:t>SonarQube</a:t>
            </a:r>
            <a:r>
              <a:rPr kumimoji="0" lang="en-US" altLang="en-US" sz="1600" i="0" u="none" strike="noStrike" cap="none" normalizeH="0" baseline="0" dirty="0">
                <a:ln>
                  <a:noFill/>
                </a:ln>
                <a:solidFill>
                  <a:schemeClr val="bg1"/>
                </a:solidFill>
                <a:effectLst/>
                <a:latin typeface="Arial" panose="020B0604020202020204" pitchFamily="34" charset="0"/>
              </a:rPr>
              <a:t> – Detects SQL injection, buffer overflow risks, and hardcoded secrets.</a:t>
            </a:r>
          </a:p>
          <a:p>
            <a:pPr marL="457200" lvl="1" indent="0" eaLnBrk="0" fontAlgn="base"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bg1"/>
                </a:solidFill>
                <a:effectLst/>
                <a:latin typeface="Arial" panose="020B0604020202020204" pitchFamily="34" charset="0"/>
              </a:rPr>
              <a:t>Clang Static Analyzer </a:t>
            </a:r>
            <a:r>
              <a:rPr kumimoji="0" lang="en-US" altLang="en-US" sz="1600" i="0" u="none" strike="noStrike" cap="none" normalizeH="0" baseline="0" dirty="0">
                <a:ln>
                  <a:noFill/>
                </a:ln>
                <a:solidFill>
                  <a:schemeClr val="bg1"/>
                </a:solidFill>
                <a:effectLst/>
                <a:latin typeface="Arial" panose="020B0604020202020204" pitchFamily="34" charset="0"/>
              </a:rPr>
              <a:t>– Identifies memory corruption issues and data handling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Dynamic Analysis &amp; Fuzz Testing:</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742950" lvl="1" indent="-28575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bg1"/>
                </a:solidFill>
                <a:effectLst/>
                <a:latin typeface="Arial" panose="020B0604020202020204" pitchFamily="34" charset="0"/>
              </a:rPr>
              <a:t>AFL (American Fuzzy Lop) </a:t>
            </a:r>
            <a:r>
              <a:rPr kumimoji="0" lang="en-US" altLang="en-US" sz="1600" i="0" u="none" strike="noStrike" cap="none" normalizeH="0" baseline="0" dirty="0">
                <a:ln>
                  <a:noFill/>
                </a:ln>
                <a:solidFill>
                  <a:schemeClr val="bg1"/>
                </a:solidFill>
                <a:effectLst/>
                <a:latin typeface="Arial" panose="020B0604020202020204" pitchFamily="34" charset="0"/>
              </a:rPr>
              <a:t>– Uncovers buffer overflow vulnerabilities.</a:t>
            </a:r>
          </a:p>
          <a:p>
            <a:pPr marL="742950" lvl="1" indent="-285750" eaLnBrk="0" fontAlgn="base" hangingPunct="0">
              <a:lnSpc>
                <a:spcPct val="100000"/>
              </a:lnSpc>
              <a:spcBef>
                <a:spcPct val="0"/>
              </a:spcBef>
              <a:spcAft>
                <a:spcPct val="0"/>
              </a:spcAft>
              <a:buClrTx/>
              <a:buSzTx/>
            </a:pPr>
            <a:r>
              <a:rPr kumimoji="0" lang="en-US" altLang="en-US" sz="1600" b="1" i="0" u="none" strike="noStrike" cap="none" normalizeH="0" baseline="0" dirty="0">
                <a:ln>
                  <a:noFill/>
                </a:ln>
                <a:solidFill>
                  <a:schemeClr val="bg1"/>
                </a:solidFill>
                <a:effectLst/>
                <a:latin typeface="Arial" panose="020B0604020202020204" pitchFamily="34" charset="0"/>
              </a:rPr>
              <a:t>Burp Suite</a:t>
            </a:r>
            <a:r>
              <a:rPr kumimoji="0" lang="en-US" altLang="en-US" sz="1600" i="0" u="none" strike="noStrike" cap="none" normalizeH="0" baseline="0" dirty="0">
                <a:ln>
                  <a:noFill/>
                </a:ln>
                <a:solidFill>
                  <a:schemeClr val="bg1"/>
                </a:solidFill>
                <a:effectLst/>
                <a:latin typeface="Arial" panose="020B0604020202020204" pitchFamily="34" charset="0"/>
              </a:rPr>
              <a:t> – Detects SQL injection and authentication flaws.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CI/CD Security Integration:</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457200" lvl="1" indent="0" eaLnBrk="0" fontAlgn="base"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bg1"/>
                </a:solidFill>
                <a:effectLst/>
                <a:latin typeface="Arial" panose="020B0604020202020204" pitchFamily="34" charset="0"/>
              </a:rPr>
              <a:t>Automated SAST (Static Application Security Testing)</a:t>
            </a:r>
            <a:r>
              <a:rPr kumimoji="0" lang="en-US" altLang="en-US" sz="1600" i="0" u="none" strike="noStrike" cap="none" normalizeH="0" baseline="0" dirty="0">
                <a:ln>
                  <a:noFill/>
                </a:ln>
                <a:solidFill>
                  <a:schemeClr val="bg1"/>
                </a:solidFill>
                <a:effectLst/>
                <a:latin typeface="Arial" panose="020B0604020202020204" pitchFamily="34" charset="0"/>
              </a:rPr>
              <a:t> runs at build time to prevent deployment of vulnerable code.</a:t>
            </a:r>
          </a:p>
          <a:p>
            <a:pPr marL="457200" lvl="1" indent="0" eaLnBrk="0" fontAlgn="base"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bg1"/>
                </a:solidFill>
                <a:effectLst/>
                <a:latin typeface="Arial" panose="020B0604020202020204" pitchFamily="34" charset="0"/>
              </a:rPr>
              <a:t>DAST (Dynamic Application Security Testing)</a:t>
            </a:r>
            <a:r>
              <a:rPr kumimoji="0" lang="en-US" altLang="en-US" sz="1600" i="0" u="none" strike="noStrike" cap="none" normalizeH="0" baseline="0" dirty="0">
                <a:ln>
                  <a:noFill/>
                </a:ln>
                <a:solidFill>
                  <a:schemeClr val="bg1"/>
                </a:solidFill>
                <a:effectLst/>
                <a:latin typeface="Arial" panose="020B0604020202020204" pitchFamily="34" charset="0"/>
              </a:rPr>
              <a:t> scans running applications for runtime vulnerabilities.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Text Placeholder 4">
            <a:extLst>
              <a:ext uri="{FF2B5EF4-FFF2-40B4-BE49-F238E27FC236}">
                <a16:creationId xmlns:a16="http://schemas.microsoft.com/office/drawing/2014/main" id="{FA0AD03F-02B3-A894-EC8B-3C46A874602A}"/>
              </a:ext>
            </a:extLst>
          </p:cNvPr>
          <p:cNvSpPr>
            <a:spLocks noGrp="1" noChangeArrowheads="1"/>
          </p:cNvSpPr>
          <p:nvPr>
            <p:ph type="body" idx="1"/>
          </p:nvPr>
        </p:nvSpPr>
        <p:spPr bwMode="auto">
          <a:xfrm>
            <a:off x="221325" y="1869347"/>
            <a:ext cx="605882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bg1"/>
                </a:solidFill>
                <a:effectLst/>
                <a:latin typeface="Arial" panose="020B0604020202020204" pitchFamily="34" charset="0"/>
              </a:rPr>
              <a:t>Validate Input Data</a:t>
            </a:r>
            <a:br>
              <a:rPr kumimoji="0" lang="en-US" altLang="en-US" sz="1400" b="0" i="0" u="none" strike="noStrike" cap="none" normalizeH="0" baseline="0" dirty="0">
                <a:ln>
                  <a:noFill/>
                </a:ln>
                <a:solidFill>
                  <a:schemeClr val="bg1"/>
                </a:solidFill>
                <a:effectLst/>
                <a:latin typeface="Arial" panose="020B0604020202020204" pitchFamily="34" charset="0"/>
              </a:rPr>
            </a:br>
            <a:r>
              <a:rPr kumimoji="0" lang="en-US" altLang="en-US" sz="1400" b="0" i="0" u="none" strike="noStrike" cap="none" normalizeH="0" baseline="0" dirty="0">
                <a:ln>
                  <a:noFill/>
                </a:ln>
                <a:solidFill>
                  <a:schemeClr val="bg1"/>
                </a:solidFill>
                <a:effectLst/>
                <a:latin typeface="Arial" panose="020B0604020202020204" pitchFamily="34" charset="0"/>
              </a:rPr>
              <a:t>• Ensures input is sanitized to prevent security threats.</a:t>
            </a:r>
            <a:br>
              <a:rPr kumimoji="0" lang="en-US" altLang="en-US" sz="1400" b="0" i="0" u="none" strike="noStrike" cap="none" normalizeH="0" baseline="0" dirty="0">
                <a:ln>
                  <a:noFill/>
                </a:ln>
                <a:solidFill>
                  <a:schemeClr val="bg1"/>
                </a:solidFill>
                <a:effectLst/>
                <a:latin typeface="Arial" panose="020B0604020202020204" pitchFamily="34" charset="0"/>
              </a:rPr>
            </a:br>
            <a:r>
              <a:rPr kumimoji="0" lang="en-US" altLang="en-US" sz="1400" b="0" i="0" u="none" strike="noStrike" cap="none" normalizeH="0" baseline="0" dirty="0">
                <a:ln>
                  <a:noFill/>
                </a:ln>
                <a:solidFill>
                  <a:schemeClr val="bg1"/>
                </a:solidFill>
                <a:effectLst/>
                <a:latin typeface="Arial" panose="020B0604020202020204" pitchFamily="34" charset="0"/>
              </a:rPr>
              <a:t>• </a:t>
            </a:r>
            <a:r>
              <a:rPr kumimoji="0" lang="en-US" altLang="en-US" sz="1400" b="1" i="0" u="none" strike="noStrike" cap="none" normalizeH="0" baseline="0" dirty="0">
                <a:ln>
                  <a:noFill/>
                </a:ln>
                <a:solidFill>
                  <a:schemeClr val="bg1"/>
                </a:solidFill>
                <a:effectLst/>
                <a:latin typeface="Arial" panose="020B0604020202020204" pitchFamily="34" charset="0"/>
              </a:rPr>
              <a:t>Applies to:</a:t>
            </a:r>
            <a:r>
              <a:rPr kumimoji="0" lang="en-US" altLang="en-US" sz="1400" b="0" i="0" u="none" strike="noStrike" cap="none" normalizeH="0" baseline="0" dirty="0">
                <a:ln>
                  <a:noFill/>
                </a:ln>
                <a:solidFill>
                  <a:schemeClr val="bg1"/>
                </a:solidFill>
                <a:effectLst/>
                <a:latin typeface="Arial" panose="020B0604020202020204" pitchFamily="34" charset="0"/>
              </a:rPr>
              <a:t> Input Length Validation, SQL Injection Prevention</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bg1"/>
                </a:solidFill>
                <a:effectLst/>
                <a:latin typeface="Arial" panose="020B0604020202020204" pitchFamily="34" charset="0"/>
              </a:rPr>
              <a:t>Heed Compiler Warnings</a:t>
            </a:r>
            <a:br>
              <a:rPr kumimoji="0" lang="en-US" altLang="en-US" sz="1400" b="0" i="0" u="none" strike="noStrike" cap="none" normalizeH="0" baseline="0" dirty="0">
                <a:ln>
                  <a:noFill/>
                </a:ln>
                <a:solidFill>
                  <a:schemeClr val="bg1"/>
                </a:solidFill>
                <a:effectLst/>
                <a:latin typeface="Arial" panose="020B0604020202020204" pitchFamily="34" charset="0"/>
              </a:rPr>
            </a:br>
            <a:r>
              <a:rPr kumimoji="0" lang="en-US" altLang="en-US" sz="1400" b="0" i="0" u="none" strike="noStrike" cap="none" normalizeH="0" baseline="0" dirty="0">
                <a:ln>
                  <a:noFill/>
                </a:ln>
                <a:solidFill>
                  <a:schemeClr val="bg1"/>
                </a:solidFill>
                <a:effectLst/>
                <a:latin typeface="Arial" panose="020B0604020202020204" pitchFamily="34" charset="0"/>
              </a:rPr>
              <a:t>• Reduces risks from unchecked warnings and deprecated functions.</a:t>
            </a:r>
            <a:br>
              <a:rPr kumimoji="0" lang="en-US" altLang="en-US" sz="1400" b="0" i="0" u="none" strike="noStrike" cap="none" normalizeH="0" baseline="0" dirty="0">
                <a:ln>
                  <a:noFill/>
                </a:ln>
                <a:solidFill>
                  <a:schemeClr val="bg1"/>
                </a:solidFill>
                <a:effectLst/>
                <a:latin typeface="Arial" panose="020B0604020202020204" pitchFamily="34" charset="0"/>
              </a:rPr>
            </a:br>
            <a:r>
              <a:rPr kumimoji="0" lang="en-US" altLang="en-US" sz="1400" b="0" i="0" u="none" strike="noStrike" cap="none" normalizeH="0" baseline="0" dirty="0">
                <a:ln>
                  <a:noFill/>
                </a:ln>
                <a:solidFill>
                  <a:schemeClr val="bg1"/>
                </a:solidFill>
                <a:effectLst/>
                <a:latin typeface="Arial" panose="020B0604020202020204" pitchFamily="34" charset="0"/>
              </a:rPr>
              <a:t>• </a:t>
            </a:r>
            <a:r>
              <a:rPr kumimoji="0" lang="en-US" altLang="en-US" sz="1400" b="1" i="0" u="none" strike="noStrike" cap="none" normalizeH="0" baseline="0" dirty="0">
                <a:ln>
                  <a:noFill/>
                </a:ln>
                <a:solidFill>
                  <a:schemeClr val="bg1"/>
                </a:solidFill>
                <a:effectLst/>
                <a:latin typeface="Arial" panose="020B0604020202020204" pitchFamily="34" charset="0"/>
              </a:rPr>
              <a:t>Applies to:</a:t>
            </a:r>
            <a:r>
              <a:rPr kumimoji="0" lang="en-US" altLang="en-US" sz="1400" b="0" i="0" u="none" strike="noStrike" cap="none" normalizeH="0" baseline="0" dirty="0">
                <a:ln>
                  <a:noFill/>
                </a:ln>
                <a:solidFill>
                  <a:schemeClr val="bg1"/>
                </a:solidFill>
                <a:effectLst/>
                <a:latin typeface="Arial" panose="020B0604020202020204" pitchFamily="34" charset="0"/>
              </a:rPr>
              <a:t> Secure File Handling, Exception Handling</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bg1"/>
                </a:solidFill>
                <a:effectLst/>
                <a:latin typeface="Arial" panose="020B0604020202020204" pitchFamily="34" charset="0"/>
              </a:rPr>
              <a:t>Architect and Design for Security</a:t>
            </a:r>
            <a:br>
              <a:rPr kumimoji="0" lang="en-US" altLang="en-US" sz="1400" b="0" i="0" u="none" strike="noStrike" cap="none" normalizeH="0" baseline="0" dirty="0">
                <a:ln>
                  <a:noFill/>
                </a:ln>
                <a:solidFill>
                  <a:schemeClr val="bg1"/>
                </a:solidFill>
                <a:effectLst/>
                <a:latin typeface="Arial" panose="020B0604020202020204" pitchFamily="34" charset="0"/>
              </a:rPr>
            </a:br>
            <a:r>
              <a:rPr kumimoji="0" lang="en-US" altLang="en-US" sz="1400" b="0" i="0" u="none" strike="noStrike" cap="none" normalizeH="0" baseline="0" dirty="0">
                <a:ln>
                  <a:noFill/>
                </a:ln>
                <a:solidFill>
                  <a:schemeClr val="bg1"/>
                </a:solidFill>
                <a:effectLst/>
                <a:latin typeface="Arial" panose="020B0604020202020204" pitchFamily="34" charset="0"/>
              </a:rPr>
              <a:t>• Security is incorporated into the system architecture.</a:t>
            </a:r>
            <a:br>
              <a:rPr kumimoji="0" lang="en-US" altLang="en-US" sz="1400" b="0" i="0" u="none" strike="noStrike" cap="none" normalizeH="0" baseline="0" dirty="0">
                <a:ln>
                  <a:noFill/>
                </a:ln>
                <a:solidFill>
                  <a:schemeClr val="bg1"/>
                </a:solidFill>
                <a:effectLst/>
                <a:latin typeface="Arial" panose="020B0604020202020204" pitchFamily="34" charset="0"/>
              </a:rPr>
            </a:br>
            <a:r>
              <a:rPr kumimoji="0" lang="en-US" altLang="en-US" sz="1400" b="0" i="0" u="none" strike="noStrike" cap="none" normalizeH="0" baseline="0" dirty="0">
                <a:ln>
                  <a:noFill/>
                </a:ln>
                <a:solidFill>
                  <a:schemeClr val="bg1"/>
                </a:solidFill>
                <a:effectLst/>
                <a:latin typeface="Arial" panose="020B0604020202020204" pitchFamily="34" charset="0"/>
              </a:rPr>
              <a:t>• </a:t>
            </a:r>
            <a:r>
              <a:rPr kumimoji="0" lang="en-US" altLang="en-US" sz="1400" b="1" i="0" u="none" strike="noStrike" cap="none" normalizeH="0" baseline="0" dirty="0">
                <a:ln>
                  <a:noFill/>
                </a:ln>
                <a:solidFill>
                  <a:schemeClr val="bg1"/>
                </a:solidFill>
                <a:effectLst/>
                <a:latin typeface="Arial" panose="020B0604020202020204" pitchFamily="34" charset="0"/>
              </a:rPr>
              <a:t>Applies to:</a:t>
            </a:r>
            <a:r>
              <a:rPr kumimoji="0" lang="en-US" altLang="en-US" sz="1400" b="0" i="0" u="none" strike="noStrike" cap="none" normalizeH="0" baseline="0" dirty="0">
                <a:ln>
                  <a:noFill/>
                </a:ln>
                <a:solidFill>
                  <a:schemeClr val="bg1"/>
                </a:solidFill>
                <a:effectLst/>
                <a:latin typeface="Arial" panose="020B0604020202020204" pitchFamily="34" charset="0"/>
              </a:rPr>
              <a:t> Memory Management, Secure API Communication</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bg1"/>
                </a:solidFill>
                <a:effectLst/>
                <a:latin typeface="Arial" panose="020B0604020202020204" pitchFamily="34" charset="0"/>
              </a:rPr>
              <a:t>Keep It Simple</a:t>
            </a:r>
            <a:br>
              <a:rPr kumimoji="0" lang="en-US" altLang="en-US" sz="1400" b="0" i="0" u="none" strike="noStrike" cap="none" normalizeH="0" baseline="0" dirty="0">
                <a:ln>
                  <a:noFill/>
                </a:ln>
                <a:solidFill>
                  <a:schemeClr val="bg1"/>
                </a:solidFill>
                <a:effectLst/>
                <a:latin typeface="Arial" panose="020B0604020202020204" pitchFamily="34" charset="0"/>
              </a:rPr>
            </a:br>
            <a:r>
              <a:rPr kumimoji="0" lang="en-US" altLang="en-US" sz="1400" b="0" i="0" u="none" strike="noStrike" cap="none" normalizeH="0" baseline="0" dirty="0">
                <a:ln>
                  <a:noFill/>
                </a:ln>
                <a:solidFill>
                  <a:schemeClr val="bg1"/>
                </a:solidFill>
                <a:effectLst/>
                <a:latin typeface="Arial" panose="020B0604020202020204" pitchFamily="34" charset="0"/>
              </a:rPr>
              <a:t>• Avoids unnecessary complexity that could introduce vulnerabilities.</a:t>
            </a:r>
            <a:br>
              <a:rPr kumimoji="0" lang="en-US" altLang="en-US" sz="1400" b="0" i="0" u="none" strike="noStrike" cap="none" normalizeH="0" baseline="0" dirty="0">
                <a:ln>
                  <a:noFill/>
                </a:ln>
                <a:solidFill>
                  <a:schemeClr val="bg1"/>
                </a:solidFill>
                <a:effectLst/>
                <a:latin typeface="Arial" panose="020B0604020202020204" pitchFamily="34" charset="0"/>
              </a:rPr>
            </a:br>
            <a:r>
              <a:rPr kumimoji="0" lang="en-US" altLang="en-US" sz="1400" b="0" i="0" u="none" strike="noStrike" cap="none" normalizeH="0" baseline="0" dirty="0">
                <a:ln>
                  <a:noFill/>
                </a:ln>
                <a:solidFill>
                  <a:schemeClr val="bg1"/>
                </a:solidFill>
                <a:effectLst/>
                <a:latin typeface="Arial" panose="020B0604020202020204" pitchFamily="34" charset="0"/>
              </a:rPr>
              <a:t>• </a:t>
            </a:r>
            <a:r>
              <a:rPr kumimoji="0" lang="en-US" altLang="en-US" sz="1400" b="1" i="0" u="none" strike="noStrike" cap="none" normalizeH="0" baseline="0" dirty="0">
                <a:ln>
                  <a:noFill/>
                </a:ln>
                <a:solidFill>
                  <a:schemeClr val="bg1"/>
                </a:solidFill>
                <a:effectLst/>
                <a:latin typeface="Arial" panose="020B0604020202020204" pitchFamily="34" charset="0"/>
              </a:rPr>
              <a:t>Applies to:</a:t>
            </a:r>
            <a:r>
              <a:rPr kumimoji="0" lang="en-US" altLang="en-US" sz="1400" b="0" i="0" u="none" strike="noStrike" cap="none" normalizeH="0" baseline="0" dirty="0">
                <a:ln>
                  <a:noFill/>
                </a:ln>
                <a:solidFill>
                  <a:schemeClr val="bg1"/>
                </a:solidFill>
                <a:effectLst/>
                <a:latin typeface="Arial" panose="020B0604020202020204" pitchFamily="34" charset="0"/>
              </a:rPr>
              <a:t> Exception Handling, Buffer Overflow Prevention</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bg1"/>
                </a:solidFill>
                <a:effectLst/>
                <a:latin typeface="Arial" panose="020B0604020202020204" pitchFamily="34" charset="0"/>
              </a:rPr>
              <a:t>Default Deny</a:t>
            </a:r>
            <a:br>
              <a:rPr kumimoji="0" lang="en-US" altLang="en-US" sz="1400" b="0" i="0" u="none" strike="noStrike" cap="none" normalizeH="0" baseline="0" dirty="0">
                <a:ln>
                  <a:noFill/>
                </a:ln>
                <a:solidFill>
                  <a:schemeClr val="bg1"/>
                </a:solidFill>
                <a:effectLst/>
                <a:latin typeface="Arial" panose="020B0604020202020204" pitchFamily="34" charset="0"/>
              </a:rPr>
            </a:br>
            <a:r>
              <a:rPr kumimoji="0" lang="en-US" altLang="en-US" sz="1400" b="0" i="0" u="none" strike="noStrike" cap="none" normalizeH="0" baseline="0" dirty="0">
                <a:ln>
                  <a:noFill/>
                </a:ln>
                <a:solidFill>
                  <a:schemeClr val="bg1"/>
                </a:solidFill>
                <a:effectLst/>
                <a:latin typeface="Arial" panose="020B0604020202020204" pitchFamily="34" charset="0"/>
              </a:rPr>
              <a:t>• Restricts access unless explicitly permitted.</a:t>
            </a:r>
            <a:br>
              <a:rPr kumimoji="0" lang="en-US" altLang="en-US" sz="1400" b="0" i="0" u="none" strike="noStrike" cap="none" normalizeH="0" baseline="0" dirty="0">
                <a:ln>
                  <a:noFill/>
                </a:ln>
                <a:solidFill>
                  <a:schemeClr val="bg1"/>
                </a:solidFill>
                <a:effectLst/>
                <a:latin typeface="Arial" panose="020B0604020202020204" pitchFamily="34" charset="0"/>
              </a:rPr>
            </a:br>
            <a:r>
              <a:rPr kumimoji="0" lang="en-US" altLang="en-US" sz="1400" b="0" i="0" u="none" strike="noStrike" cap="none" normalizeH="0" baseline="0" dirty="0">
                <a:ln>
                  <a:noFill/>
                </a:ln>
                <a:solidFill>
                  <a:schemeClr val="bg1"/>
                </a:solidFill>
                <a:effectLst/>
                <a:latin typeface="Arial" panose="020B0604020202020204" pitchFamily="34" charset="0"/>
              </a:rPr>
              <a:t>• </a:t>
            </a:r>
            <a:r>
              <a:rPr kumimoji="0" lang="en-US" altLang="en-US" sz="1400" b="1" i="0" u="none" strike="noStrike" cap="none" normalizeH="0" baseline="0" dirty="0">
                <a:ln>
                  <a:noFill/>
                </a:ln>
                <a:solidFill>
                  <a:schemeClr val="bg1"/>
                </a:solidFill>
                <a:effectLst/>
                <a:latin typeface="Arial" panose="020B0604020202020204" pitchFamily="34" charset="0"/>
              </a:rPr>
              <a:t>Applies to:</a:t>
            </a:r>
            <a:r>
              <a:rPr kumimoji="0" lang="en-US" altLang="en-US" sz="1400" b="0" i="0" u="none" strike="noStrike" cap="none" normalizeH="0" baseline="0" dirty="0">
                <a:ln>
                  <a:noFill/>
                </a:ln>
                <a:solidFill>
                  <a:schemeClr val="bg1"/>
                </a:solidFill>
                <a:effectLst/>
                <a:latin typeface="Arial" panose="020B0604020202020204" pitchFamily="34" charset="0"/>
              </a:rPr>
              <a:t> Authentication &amp; Access Control, Secure API Communication</a:t>
            </a:r>
          </a:p>
        </p:txBody>
      </p:sp>
      <p:sp>
        <p:nvSpPr>
          <p:cNvPr id="10" name="Text Placeholder 4">
            <a:extLst>
              <a:ext uri="{FF2B5EF4-FFF2-40B4-BE49-F238E27FC236}">
                <a16:creationId xmlns:a16="http://schemas.microsoft.com/office/drawing/2014/main" id="{81E7B897-FCC6-7614-9F03-4F62D355B7B7}"/>
              </a:ext>
            </a:extLst>
          </p:cNvPr>
          <p:cNvSpPr txBox="1">
            <a:spLocks noChangeArrowheads="1"/>
          </p:cNvSpPr>
          <p:nvPr/>
        </p:nvSpPr>
        <p:spPr bwMode="auto">
          <a:xfrm>
            <a:off x="6096000" y="1734053"/>
            <a:ext cx="6058825" cy="4029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a:buFont typeface="+mj-lt"/>
              <a:buAutoNum type="arabicPeriod" startAt="6"/>
            </a:pPr>
            <a:r>
              <a:rPr lang="en-US" sz="1400" b="1" dirty="0">
                <a:latin typeface="Arial" panose="020B0604020202020204" pitchFamily="34" charset="0"/>
                <a:cs typeface="Arial" panose="020B0604020202020204" pitchFamily="34" charset="0"/>
              </a:rPr>
              <a:t>Adhere to Least Privilege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Grants only the necessary access to users and processes.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Applies to:</a:t>
            </a:r>
            <a:r>
              <a:rPr lang="en-US" sz="1400" dirty="0">
                <a:latin typeface="Arial" panose="020B0604020202020204" pitchFamily="34" charset="0"/>
                <a:cs typeface="Arial" panose="020B0604020202020204" pitchFamily="34" charset="0"/>
              </a:rPr>
              <a:t> Secure Authentication, Access Control Mechanisms</a:t>
            </a:r>
          </a:p>
          <a:p>
            <a:pPr>
              <a:buFont typeface="+mj-lt"/>
              <a:buAutoNum type="arabicPeriod" startAt="6"/>
            </a:pPr>
            <a:r>
              <a:rPr lang="en-US" sz="1400" b="1" dirty="0">
                <a:latin typeface="Arial" panose="020B0604020202020204" pitchFamily="34" charset="0"/>
                <a:cs typeface="Arial" panose="020B0604020202020204" pitchFamily="34" charset="0"/>
              </a:rPr>
              <a:t>Sanitize Data Sent to Other Systems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Prevents unintended data leakage.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Applies to:</a:t>
            </a:r>
            <a:r>
              <a:rPr lang="en-US" sz="1400" dirty="0">
                <a:latin typeface="Arial" panose="020B0604020202020204" pitchFamily="34" charset="0"/>
                <a:cs typeface="Arial" panose="020B0604020202020204" pitchFamily="34" charset="0"/>
              </a:rPr>
              <a:t> Input Validation, Secure File Handling</a:t>
            </a:r>
          </a:p>
          <a:p>
            <a:pPr>
              <a:buFont typeface="+mj-lt"/>
              <a:buAutoNum type="arabicPeriod" startAt="6"/>
            </a:pPr>
            <a:r>
              <a:rPr lang="en-US" sz="1400" b="1" dirty="0">
                <a:latin typeface="Arial" panose="020B0604020202020204" pitchFamily="34" charset="0"/>
                <a:cs typeface="Arial" panose="020B0604020202020204" pitchFamily="34" charset="0"/>
              </a:rPr>
              <a:t>Practice Defense in Depth</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Layers multiple security mechanisms for resilience.</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Applies to:</a:t>
            </a:r>
            <a:r>
              <a:rPr lang="en-US" sz="1400" dirty="0">
                <a:latin typeface="Arial" panose="020B0604020202020204" pitchFamily="34" charset="0"/>
                <a:cs typeface="Arial" panose="020B0604020202020204" pitchFamily="34" charset="0"/>
              </a:rPr>
              <a:t> Encryption, Secure File Handling, Exception Handling</a:t>
            </a:r>
          </a:p>
          <a:p>
            <a:pPr>
              <a:buFont typeface="+mj-lt"/>
              <a:buAutoNum type="arabicPeriod" startAt="6"/>
            </a:pPr>
            <a:r>
              <a:rPr lang="en-US" sz="1400" b="1" dirty="0">
                <a:latin typeface="Arial" panose="020B0604020202020204" pitchFamily="34" charset="0"/>
                <a:cs typeface="Arial" panose="020B0604020202020204" pitchFamily="34" charset="0"/>
              </a:rPr>
              <a:t>Use Effective Quality Assurance Techniques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Employs automated testing and reviews.</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Applies to:</a:t>
            </a:r>
            <a:r>
              <a:rPr lang="en-US" sz="1400" dirty="0">
                <a:latin typeface="Arial" panose="020B0604020202020204" pitchFamily="34" charset="0"/>
                <a:cs typeface="Arial" panose="020B0604020202020204" pitchFamily="34" charset="0"/>
              </a:rPr>
              <a:t> Memory Management, Exception Handling, Buffer Overflow Prevention</a:t>
            </a:r>
          </a:p>
          <a:p>
            <a:pPr>
              <a:buFont typeface="+mj-lt"/>
              <a:buAutoNum type="arabicPeriod" startAt="6"/>
            </a:pPr>
            <a:r>
              <a:rPr lang="en-US" sz="1400" b="1" dirty="0">
                <a:latin typeface="Arial" panose="020B0604020202020204" pitchFamily="34" charset="0"/>
                <a:cs typeface="Arial" panose="020B0604020202020204" pitchFamily="34" charset="0"/>
              </a:rPr>
              <a:t>Adopt a Secure Coding Standard</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Establishes best practices for coding security.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Applies to:</a:t>
            </a:r>
            <a:r>
              <a:rPr lang="en-US" sz="1400" dirty="0">
                <a:latin typeface="Arial" panose="020B0604020202020204" pitchFamily="34" charset="0"/>
                <a:cs typeface="Arial" panose="020B0604020202020204" pitchFamily="34" charset="0"/>
              </a:rPr>
              <a:t> All standards, including SQL Injection Prevention &amp; Secure API Communication</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914650" y="50402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7" name="Rectangle 2">
            <a:extLst>
              <a:ext uri="{FF2B5EF4-FFF2-40B4-BE49-F238E27FC236}">
                <a16:creationId xmlns:a16="http://schemas.microsoft.com/office/drawing/2014/main" id="{2409E50E-C8D7-5DCD-E6EE-B92E9DF6E2DF}"/>
              </a:ext>
            </a:extLst>
          </p:cNvPr>
          <p:cNvSpPr>
            <a:spLocks noGrp="1" noChangeArrowheads="1"/>
          </p:cNvSpPr>
          <p:nvPr>
            <p:ph type="body" idx="1"/>
          </p:nvPr>
        </p:nvSpPr>
        <p:spPr bwMode="auto">
          <a:xfrm>
            <a:off x="221325" y="1540154"/>
            <a:ext cx="6002337" cy="462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bg1"/>
                </a:solidFill>
                <a:effectLst/>
                <a:latin typeface="Century Gothic" panose="020B0502020202020204" pitchFamily="34" charset="0"/>
              </a:rPr>
              <a:t>Input Validation</a:t>
            </a:r>
            <a:br>
              <a:rPr kumimoji="0" lang="en-US" altLang="en-US" sz="1400" b="0" i="0" u="none" strike="noStrike" cap="none" normalizeH="0" baseline="0" dirty="0">
                <a:ln>
                  <a:noFill/>
                </a:ln>
                <a:solidFill>
                  <a:schemeClr val="bg1"/>
                </a:solidFill>
                <a:effectLst/>
                <a:latin typeface="Century Gothic" panose="020B0502020202020204" pitchFamily="34" charset="0"/>
              </a:rPr>
            </a:br>
            <a:r>
              <a:rPr kumimoji="0" lang="en-US" altLang="en-US" sz="1400" b="0" i="0" u="none" strike="noStrike" cap="none" normalizeH="0" baseline="0" dirty="0">
                <a:ln>
                  <a:noFill/>
                </a:ln>
                <a:solidFill>
                  <a:schemeClr val="bg1"/>
                </a:solidFill>
                <a:effectLst/>
                <a:latin typeface="Century Gothic" panose="020B0502020202020204" pitchFamily="34" charset="0"/>
              </a:rPr>
              <a:t>• Ensures all input is properly checked to prevent injection attacks.</a:t>
            </a:r>
            <a:br>
              <a:rPr kumimoji="0" lang="en-US" altLang="en-US" sz="1400" b="0" i="0" u="none" strike="noStrike" cap="none" normalizeH="0" baseline="0" dirty="0">
                <a:ln>
                  <a:noFill/>
                </a:ln>
                <a:solidFill>
                  <a:schemeClr val="bg1"/>
                </a:solidFill>
                <a:effectLst/>
                <a:latin typeface="Century Gothic" panose="020B0502020202020204" pitchFamily="34" charset="0"/>
              </a:rPr>
            </a:br>
            <a:r>
              <a:rPr kumimoji="0" lang="en-US" altLang="en-US" sz="1400" b="0" i="0" u="none" strike="noStrike" cap="none" normalizeH="0" baseline="0" dirty="0">
                <a:ln>
                  <a:noFill/>
                </a:ln>
                <a:solidFill>
                  <a:schemeClr val="bg1"/>
                </a:solidFill>
                <a:effectLst/>
                <a:latin typeface="Century Gothic" panose="020B0502020202020204" pitchFamily="34" charset="0"/>
              </a:rPr>
              <a:t>• </a:t>
            </a:r>
            <a:r>
              <a:rPr kumimoji="0" lang="en-US" altLang="en-US" sz="1400" b="1" i="0" u="none" strike="noStrike" cap="none" normalizeH="0" baseline="0" dirty="0">
                <a:ln>
                  <a:noFill/>
                </a:ln>
                <a:solidFill>
                  <a:schemeClr val="bg1"/>
                </a:solidFill>
                <a:effectLst/>
                <a:latin typeface="Century Gothic" panose="020B0502020202020204" pitchFamily="34" charset="0"/>
              </a:rPr>
              <a:t>High priority</a:t>
            </a:r>
            <a:r>
              <a:rPr kumimoji="0" lang="en-US" altLang="en-US" sz="1400" b="0" i="0" u="none" strike="noStrike" cap="none" normalizeH="0" baseline="0" dirty="0">
                <a:ln>
                  <a:noFill/>
                </a:ln>
                <a:solidFill>
                  <a:schemeClr val="bg1"/>
                </a:solidFill>
                <a:effectLst/>
                <a:latin typeface="Century Gothic" panose="020B0502020202020204" pitchFamily="34" charset="0"/>
              </a:rPr>
              <a:t> – Critical for preventing SQL injection and buffer overflows.</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bg1"/>
                </a:solidFill>
                <a:effectLst/>
                <a:latin typeface="Century Gothic" panose="020B0502020202020204" pitchFamily="34" charset="0"/>
              </a:rPr>
              <a:t>Memory Management</a:t>
            </a:r>
            <a:br>
              <a:rPr kumimoji="0" lang="en-US" altLang="en-US" sz="1400" b="0" i="0" u="none" strike="noStrike" cap="none" normalizeH="0" baseline="0" dirty="0">
                <a:ln>
                  <a:noFill/>
                </a:ln>
                <a:solidFill>
                  <a:schemeClr val="bg1"/>
                </a:solidFill>
                <a:effectLst/>
                <a:latin typeface="Century Gothic" panose="020B0502020202020204" pitchFamily="34" charset="0"/>
              </a:rPr>
            </a:br>
            <a:r>
              <a:rPr kumimoji="0" lang="en-US" altLang="en-US" sz="1400" b="0" i="0" u="none" strike="noStrike" cap="none" normalizeH="0" baseline="0" dirty="0">
                <a:ln>
                  <a:noFill/>
                </a:ln>
                <a:solidFill>
                  <a:schemeClr val="bg1"/>
                </a:solidFill>
                <a:effectLst/>
                <a:latin typeface="Century Gothic" panose="020B0502020202020204" pitchFamily="34" charset="0"/>
              </a:rPr>
              <a:t>• Prevents leaks, buffer overflows, and use-after-free errors.</a:t>
            </a:r>
            <a:br>
              <a:rPr kumimoji="0" lang="en-US" altLang="en-US" sz="1400" b="0" i="0" u="none" strike="noStrike" cap="none" normalizeH="0" baseline="0" dirty="0">
                <a:ln>
                  <a:noFill/>
                </a:ln>
                <a:solidFill>
                  <a:schemeClr val="bg1"/>
                </a:solidFill>
                <a:effectLst/>
                <a:latin typeface="Century Gothic" panose="020B0502020202020204" pitchFamily="34" charset="0"/>
              </a:rPr>
            </a:br>
            <a:r>
              <a:rPr kumimoji="0" lang="en-US" altLang="en-US" sz="1400" b="0" i="0" u="none" strike="noStrike" cap="none" normalizeH="0" baseline="0" dirty="0">
                <a:ln>
                  <a:noFill/>
                </a:ln>
                <a:solidFill>
                  <a:schemeClr val="bg1"/>
                </a:solidFill>
                <a:effectLst/>
                <a:latin typeface="Century Gothic" panose="020B0502020202020204" pitchFamily="34" charset="0"/>
              </a:rPr>
              <a:t>• </a:t>
            </a:r>
            <a:r>
              <a:rPr kumimoji="0" lang="en-US" altLang="en-US" sz="1400" b="1" i="0" u="none" strike="noStrike" cap="none" normalizeH="0" baseline="0" dirty="0">
                <a:ln>
                  <a:noFill/>
                </a:ln>
                <a:solidFill>
                  <a:schemeClr val="bg1"/>
                </a:solidFill>
                <a:effectLst/>
                <a:latin typeface="Century Gothic" panose="020B0502020202020204" pitchFamily="34" charset="0"/>
              </a:rPr>
              <a:t>High priority</a:t>
            </a:r>
            <a:r>
              <a:rPr kumimoji="0" lang="en-US" altLang="en-US" sz="1400" b="0" i="0" u="none" strike="noStrike" cap="none" normalizeH="0" baseline="0" dirty="0">
                <a:ln>
                  <a:noFill/>
                </a:ln>
                <a:solidFill>
                  <a:schemeClr val="bg1"/>
                </a:solidFill>
                <a:effectLst/>
                <a:latin typeface="Century Gothic" panose="020B0502020202020204" pitchFamily="34" charset="0"/>
              </a:rPr>
              <a:t> – Can lead to remote code execution if exploited.</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bg1"/>
                </a:solidFill>
                <a:effectLst/>
                <a:latin typeface="Century Gothic" panose="020B0502020202020204" pitchFamily="34" charset="0"/>
              </a:rPr>
              <a:t>SQL Injection Prevention</a:t>
            </a:r>
            <a:br>
              <a:rPr kumimoji="0" lang="en-US" altLang="en-US" sz="1400" b="0" i="0" u="none" strike="noStrike" cap="none" normalizeH="0" baseline="0" dirty="0">
                <a:ln>
                  <a:noFill/>
                </a:ln>
                <a:solidFill>
                  <a:schemeClr val="bg1"/>
                </a:solidFill>
                <a:effectLst/>
                <a:latin typeface="Century Gothic" panose="020B0502020202020204" pitchFamily="34" charset="0"/>
              </a:rPr>
            </a:br>
            <a:r>
              <a:rPr kumimoji="0" lang="en-US" altLang="en-US" sz="1400" b="0" i="0" u="none" strike="noStrike" cap="none" normalizeH="0" baseline="0" dirty="0">
                <a:ln>
                  <a:noFill/>
                </a:ln>
                <a:solidFill>
                  <a:schemeClr val="bg1"/>
                </a:solidFill>
                <a:effectLst/>
                <a:latin typeface="Century Gothic" panose="020B0502020202020204" pitchFamily="34" charset="0"/>
              </a:rPr>
              <a:t>• Uses parameterized queries to avoid SQL injection attacks.</a:t>
            </a:r>
            <a:br>
              <a:rPr kumimoji="0" lang="en-US" altLang="en-US" sz="1400" b="0" i="0" u="none" strike="noStrike" cap="none" normalizeH="0" baseline="0" dirty="0">
                <a:ln>
                  <a:noFill/>
                </a:ln>
                <a:solidFill>
                  <a:schemeClr val="bg1"/>
                </a:solidFill>
                <a:effectLst/>
                <a:latin typeface="Century Gothic" panose="020B0502020202020204" pitchFamily="34" charset="0"/>
              </a:rPr>
            </a:br>
            <a:r>
              <a:rPr kumimoji="0" lang="en-US" altLang="en-US" sz="1400" b="0" i="0" u="none" strike="noStrike" cap="none" normalizeH="0" baseline="0" dirty="0">
                <a:ln>
                  <a:noFill/>
                </a:ln>
                <a:solidFill>
                  <a:schemeClr val="bg1"/>
                </a:solidFill>
                <a:effectLst/>
                <a:latin typeface="Century Gothic" panose="020B0502020202020204" pitchFamily="34" charset="0"/>
              </a:rPr>
              <a:t>• </a:t>
            </a:r>
            <a:r>
              <a:rPr kumimoji="0" lang="en-US" altLang="en-US" sz="1400" b="1" i="0" u="none" strike="noStrike" cap="none" normalizeH="0" baseline="0" dirty="0">
                <a:ln>
                  <a:noFill/>
                </a:ln>
                <a:solidFill>
                  <a:schemeClr val="bg1"/>
                </a:solidFill>
                <a:effectLst/>
                <a:latin typeface="Century Gothic" panose="020B0502020202020204" pitchFamily="34" charset="0"/>
              </a:rPr>
              <a:t>Critical priority</a:t>
            </a:r>
            <a:r>
              <a:rPr kumimoji="0" lang="en-US" altLang="en-US" sz="1400" b="0" i="0" u="none" strike="noStrike" cap="none" normalizeH="0" baseline="0" dirty="0">
                <a:ln>
                  <a:noFill/>
                </a:ln>
                <a:solidFill>
                  <a:schemeClr val="bg1"/>
                </a:solidFill>
                <a:effectLst/>
                <a:latin typeface="Century Gothic" panose="020B0502020202020204" pitchFamily="34" charset="0"/>
              </a:rPr>
              <a:t> – Direct impact on database integrity and security.</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bg1"/>
                </a:solidFill>
                <a:effectLst/>
                <a:latin typeface="Century Gothic" panose="020B0502020202020204" pitchFamily="34" charset="0"/>
              </a:rPr>
              <a:t>Secure File Handling</a:t>
            </a:r>
            <a:br>
              <a:rPr kumimoji="0" lang="en-US" altLang="en-US" sz="1400" b="0" i="0" u="none" strike="noStrike" cap="none" normalizeH="0" baseline="0" dirty="0">
                <a:ln>
                  <a:noFill/>
                </a:ln>
                <a:solidFill>
                  <a:schemeClr val="bg1"/>
                </a:solidFill>
                <a:effectLst/>
                <a:latin typeface="Century Gothic" panose="020B0502020202020204" pitchFamily="34" charset="0"/>
              </a:rPr>
            </a:br>
            <a:r>
              <a:rPr kumimoji="0" lang="en-US" altLang="en-US" sz="1400" b="0" i="0" u="none" strike="noStrike" cap="none" normalizeH="0" baseline="0" dirty="0">
                <a:ln>
                  <a:noFill/>
                </a:ln>
                <a:solidFill>
                  <a:schemeClr val="bg1"/>
                </a:solidFill>
                <a:effectLst/>
                <a:latin typeface="Century Gothic" panose="020B0502020202020204" pitchFamily="34" charset="0"/>
              </a:rPr>
              <a:t>• Ensures files are accessed and modified securely.</a:t>
            </a:r>
            <a:br>
              <a:rPr kumimoji="0" lang="en-US" altLang="en-US" sz="1400" b="0" i="0" u="none" strike="noStrike" cap="none" normalizeH="0" baseline="0" dirty="0">
                <a:ln>
                  <a:noFill/>
                </a:ln>
                <a:solidFill>
                  <a:schemeClr val="bg1"/>
                </a:solidFill>
                <a:effectLst/>
                <a:latin typeface="Century Gothic" panose="020B0502020202020204" pitchFamily="34" charset="0"/>
              </a:rPr>
            </a:br>
            <a:r>
              <a:rPr kumimoji="0" lang="en-US" altLang="en-US" sz="1400" b="0" i="0" u="none" strike="noStrike" cap="none" normalizeH="0" baseline="0" dirty="0">
                <a:ln>
                  <a:noFill/>
                </a:ln>
                <a:solidFill>
                  <a:schemeClr val="bg1"/>
                </a:solidFill>
                <a:effectLst/>
                <a:latin typeface="Century Gothic" panose="020B0502020202020204" pitchFamily="34" charset="0"/>
              </a:rPr>
              <a:t>• </a:t>
            </a:r>
            <a:r>
              <a:rPr kumimoji="0" lang="en-US" altLang="en-US" sz="1400" b="1" i="0" u="none" strike="noStrike" cap="none" normalizeH="0" baseline="0" dirty="0">
                <a:ln>
                  <a:noFill/>
                </a:ln>
                <a:solidFill>
                  <a:schemeClr val="bg1"/>
                </a:solidFill>
                <a:effectLst/>
                <a:latin typeface="Century Gothic" panose="020B0502020202020204" pitchFamily="34" charset="0"/>
              </a:rPr>
              <a:t>Medium priority</a:t>
            </a:r>
            <a:r>
              <a:rPr kumimoji="0" lang="en-US" altLang="en-US" sz="1400" b="0" i="0" u="none" strike="noStrike" cap="none" normalizeH="0" baseline="0" dirty="0">
                <a:ln>
                  <a:noFill/>
                </a:ln>
                <a:solidFill>
                  <a:schemeClr val="bg1"/>
                </a:solidFill>
                <a:effectLst/>
                <a:latin typeface="Century Gothic" panose="020B0502020202020204" pitchFamily="34" charset="0"/>
              </a:rPr>
              <a:t> – Reduces risks of unauthorized access and corruption.</a:t>
            </a:r>
          </a:p>
          <a:p>
            <a:pPr marL="342900"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bg1"/>
                </a:solidFill>
                <a:effectLst/>
                <a:latin typeface="Century Gothic" panose="020B0502020202020204" pitchFamily="34" charset="0"/>
              </a:rPr>
              <a:t>Buffer Overflow Protection</a:t>
            </a:r>
            <a:br>
              <a:rPr kumimoji="0" lang="en-US" altLang="en-US" sz="1400" b="0" i="0" u="none" strike="noStrike" cap="none" normalizeH="0" baseline="0" dirty="0">
                <a:ln>
                  <a:noFill/>
                </a:ln>
                <a:solidFill>
                  <a:schemeClr val="bg1"/>
                </a:solidFill>
                <a:effectLst/>
                <a:latin typeface="Century Gothic" panose="020B0502020202020204" pitchFamily="34" charset="0"/>
              </a:rPr>
            </a:br>
            <a:r>
              <a:rPr kumimoji="0" lang="en-US" altLang="en-US" sz="1400" b="0" i="0" u="none" strike="noStrike" cap="none" normalizeH="0" baseline="0" dirty="0">
                <a:ln>
                  <a:noFill/>
                </a:ln>
                <a:solidFill>
                  <a:schemeClr val="bg1"/>
                </a:solidFill>
                <a:effectLst/>
                <a:latin typeface="Century Gothic" panose="020B0502020202020204" pitchFamily="34" charset="0"/>
              </a:rPr>
              <a:t>• Prevents memory overflow attacks by enforcing strict bounds checking.</a:t>
            </a:r>
            <a:br>
              <a:rPr kumimoji="0" lang="en-US" altLang="en-US" sz="1400" b="0" i="0" u="none" strike="noStrike" cap="none" normalizeH="0" baseline="0" dirty="0">
                <a:ln>
                  <a:noFill/>
                </a:ln>
                <a:solidFill>
                  <a:schemeClr val="bg1"/>
                </a:solidFill>
                <a:effectLst/>
                <a:latin typeface="Century Gothic" panose="020B0502020202020204" pitchFamily="34" charset="0"/>
              </a:rPr>
            </a:br>
            <a:r>
              <a:rPr kumimoji="0" lang="en-US" altLang="en-US" sz="1400" b="0" i="0" u="none" strike="noStrike" cap="none" normalizeH="0" baseline="0" dirty="0">
                <a:ln>
                  <a:noFill/>
                </a:ln>
                <a:solidFill>
                  <a:schemeClr val="bg1"/>
                </a:solidFill>
                <a:effectLst/>
                <a:latin typeface="Century Gothic" panose="020B0502020202020204" pitchFamily="34" charset="0"/>
              </a:rPr>
              <a:t>• </a:t>
            </a:r>
            <a:r>
              <a:rPr kumimoji="0" lang="en-US" altLang="en-US" sz="1400" b="1" i="0" u="none" strike="noStrike" cap="none" normalizeH="0" baseline="0" dirty="0">
                <a:ln>
                  <a:noFill/>
                </a:ln>
                <a:solidFill>
                  <a:schemeClr val="bg1"/>
                </a:solidFill>
                <a:effectLst/>
                <a:latin typeface="Century Gothic" panose="020B0502020202020204" pitchFamily="34" charset="0"/>
              </a:rPr>
              <a:t>High priority</a:t>
            </a:r>
            <a:r>
              <a:rPr kumimoji="0" lang="en-US" altLang="en-US" sz="1400" b="0" i="0" u="none" strike="noStrike" cap="none" normalizeH="0" baseline="0" dirty="0">
                <a:ln>
                  <a:noFill/>
                </a:ln>
                <a:solidFill>
                  <a:schemeClr val="bg1"/>
                </a:solidFill>
                <a:effectLst/>
                <a:latin typeface="Century Gothic" panose="020B0502020202020204" pitchFamily="34" charset="0"/>
              </a:rPr>
              <a:t> – Often exploited for privilege escalation attacks.</a:t>
            </a:r>
          </a:p>
        </p:txBody>
      </p:sp>
      <p:sp>
        <p:nvSpPr>
          <p:cNvPr id="16" name="Rectangle 10">
            <a:extLst>
              <a:ext uri="{FF2B5EF4-FFF2-40B4-BE49-F238E27FC236}">
                <a16:creationId xmlns:a16="http://schemas.microsoft.com/office/drawing/2014/main" id="{BDC88004-0DFF-666A-D85F-21D34F7A83F8}"/>
              </a:ext>
            </a:extLst>
          </p:cNvPr>
          <p:cNvSpPr>
            <a:spLocks noChangeArrowheads="1"/>
          </p:cNvSpPr>
          <p:nvPr/>
        </p:nvSpPr>
        <p:spPr bwMode="auto">
          <a:xfrm>
            <a:off x="6096001" y="1409700"/>
            <a:ext cx="5073649" cy="52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b="1" i="0" u="none" strike="noStrike" cap="none" normalizeH="0" baseline="0" dirty="0">
                <a:ln>
                  <a:noFill/>
                </a:ln>
                <a:solidFill>
                  <a:schemeClr val="bg1"/>
                </a:solidFill>
                <a:effectLst/>
                <a:latin typeface="Century Gothic" panose="020B0502020202020204" pitchFamily="34" charset="0"/>
              </a:rPr>
              <a:t>Exception Handling</a:t>
            </a:r>
            <a:br>
              <a:rPr kumimoji="0" lang="en-US" altLang="en-US" b="0" i="0" u="none" strike="noStrike" cap="none" normalizeH="0" baseline="0" dirty="0">
                <a:ln>
                  <a:noFill/>
                </a:ln>
                <a:solidFill>
                  <a:schemeClr val="bg1"/>
                </a:solidFill>
                <a:effectLst/>
                <a:latin typeface="Century Gothic" panose="020B0502020202020204" pitchFamily="34" charset="0"/>
              </a:rPr>
            </a:br>
            <a:r>
              <a:rPr kumimoji="0" lang="en-US" altLang="en-US" b="0" i="0" u="none" strike="noStrike" cap="none" normalizeH="0" baseline="0" dirty="0">
                <a:ln>
                  <a:noFill/>
                </a:ln>
                <a:solidFill>
                  <a:schemeClr val="bg1"/>
                </a:solidFill>
                <a:effectLst/>
                <a:latin typeface="Century Gothic" panose="020B0502020202020204" pitchFamily="34" charset="0"/>
              </a:rPr>
              <a:t>• Ensures program stability by catching and handling errors properly.</a:t>
            </a:r>
            <a:br>
              <a:rPr kumimoji="0" lang="en-US" altLang="en-US" b="0" i="0" u="none" strike="noStrike" cap="none" normalizeH="0" baseline="0" dirty="0">
                <a:ln>
                  <a:noFill/>
                </a:ln>
                <a:solidFill>
                  <a:schemeClr val="bg1"/>
                </a:solidFill>
                <a:effectLst/>
                <a:latin typeface="Century Gothic" panose="020B0502020202020204" pitchFamily="34" charset="0"/>
              </a:rPr>
            </a:br>
            <a:r>
              <a:rPr kumimoji="0" lang="en-US" altLang="en-US" b="0" i="0" u="none" strike="noStrike" cap="none" normalizeH="0" baseline="0" dirty="0">
                <a:ln>
                  <a:noFill/>
                </a:ln>
                <a:solidFill>
                  <a:schemeClr val="bg1"/>
                </a:solidFill>
                <a:effectLst/>
                <a:latin typeface="Century Gothic" panose="020B0502020202020204" pitchFamily="34" charset="0"/>
              </a:rPr>
              <a:t>• </a:t>
            </a:r>
            <a:r>
              <a:rPr kumimoji="0" lang="en-US" altLang="en-US" b="1" i="0" u="none" strike="noStrike" cap="none" normalizeH="0" baseline="0" dirty="0">
                <a:ln>
                  <a:noFill/>
                </a:ln>
                <a:solidFill>
                  <a:schemeClr val="bg1"/>
                </a:solidFill>
                <a:effectLst/>
                <a:latin typeface="Century Gothic" panose="020B0502020202020204" pitchFamily="34" charset="0"/>
              </a:rPr>
              <a:t>Medium priority</a:t>
            </a:r>
            <a:r>
              <a:rPr kumimoji="0" lang="en-US" altLang="en-US" b="0" i="0" u="none" strike="noStrike" cap="none" normalizeH="0" baseline="0" dirty="0">
                <a:ln>
                  <a:noFill/>
                </a:ln>
                <a:solidFill>
                  <a:schemeClr val="bg1"/>
                </a:solidFill>
                <a:effectLst/>
                <a:latin typeface="Century Gothic" panose="020B0502020202020204" pitchFamily="34" charset="0"/>
              </a:rPr>
              <a:t> – Prevents crashes and potential denial-of-service attacks.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b="1" i="0" u="none" strike="noStrike" cap="none" normalizeH="0" baseline="0" dirty="0">
                <a:ln>
                  <a:noFill/>
                </a:ln>
                <a:solidFill>
                  <a:schemeClr val="bg1"/>
                </a:solidFill>
                <a:effectLst/>
                <a:latin typeface="Century Gothic" panose="020B0502020202020204" pitchFamily="34" charset="0"/>
              </a:rPr>
              <a:t>Secure Authentication</a:t>
            </a:r>
            <a:br>
              <a:rPr kumimoji="0" lang="en-US" altLang="en-US" b="0" i="0" u="none" strike="noStrike" cap="none" normalizeH="0" baseline="0" dirty="0">
                <a:ln>
                  <a:noFill/>
                </a:ln>
                <a:solidFill>
                  <a:schemeClr val="bg1"/>
                </a:solidFill>
                <a:effectLst/>
                <a:latin typeface="Century Gothic" panose="020B0502020202020204" pitchFamily="34" charset="0"/>
              </a:rPr>
            </a:br>
            <a:r>
              <a:rPr kumimoji="0" lang="en-US" altLang="en-US" b="0" i="0" u="none" strike="noStrike" cap="none" normalizeH="0" baseline="0" dirty="0">
                <a:ln>
                  <a:noFill/>
                </a:ln>
                <a:solidFill>
                  <a:schemeClr val="bg1"/>
                </a:solidFill>
                <a:effectLst/>
                <a:latin typeface="Century Gothic" panose="020B0502020202020204" pitchFamily="34" charset="0"/>
              </a:rPr>
              <a:t>• Enforces MFA and strong password policies.</a:t>
            </a:r>
            <a:br>
              <a:rPr kumimoji="0" lang="en-US" altLang="en-US" b="0" i="0" u="none" strike="noStrike" cap="none" normalizeH="0" baseline="0" dirty="0">
                <a:ln>
                  <a:noFill/>
                </a:ln>
                <a:solidFill>
                  <a:schemeClr val="bg1"/>
                </a:solidFill>
                <a:effectLst/>
                <a:latin typeface="Century Gothic" panose="020B0502020202020204" pitchFamily="34" charset="0"/>
              </a:rPr>
            </a:br>
            <a:r>
              <a:rPr kumimoji="0" lang="en-US" altLang="en-US" b="0" i="0" u="none" strike="noStrike" cap="none" normalizeH="0" baseline="0" dirty="0">
                <a:ln>
                  <a:noFill/>
                </a:ln>
                <a:solidFill>
                  <a:schemeClr val="bg1"/>
                </a:solidFill>
                <a:effectLst/>
                <a:latin typeface="Century Gothic" panose="020B0502020202020204" pitchFamily="34" charset="0"/>
              </a:rPr>
              <a:t>• </a:t>
            </a:r>
            <a:r>
              <a:rPr kumimoji="0" lang="en-US" altLang="en-US" b="1" i="0" u="none" strike="noStrike" cap="none" normalizeH="0" baseline="0" dirty="0">
                <a:ln>
                  <a:noFill/>
                </a:ln>
                <a:solidFill>
                  <a:schemeClr val="bg1"/>
                </a:solidFill>
                <a:effectLst/>
                <a:latin typeface="Century Gothic" panose="020B0502020202020204" pitchFamily="34" charset="0"/>
              </a:rPr>
              <a:t>Critical priority</a:t>
            </a:r>
            <a:r>
              <a:rPr kumimoji="0" lang="en-US" altLang="en-US" b="0" i="0" u="none" strike="noStrike" cap="none" normalizeH="0" baseline="0" dirty="0">
                <a:ln>
                  <a:noFill/>
                </a:ln>
                <a:solidFill>
                  <a:schemeClr val="bg1"/>
                </a:solidFill>
                <a:effectLst/>
                <a:latin typeface="Century Gothic" panose="020B0502020202020204" pitchFamily="34" charset="0"/>
              </a:rPr>
              <a:t> – Weak authentication leads to unauthorized access.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b="1" i="0" u="none" strike="noStrike" cap="none" normalizeH="0" baseline="0" dirty="0">
                <a:ln>
                  <a:noFill/>
                </a:ln>
                <a:solidFill>
                  <a:schemeClr val="bg1"/>
                </a:solidFill>
                <a:effectLst/>
                <a:latin typeface="Century Gothic" panose="020B0502020202020204" pitchFamily="34" charset="0"/>
              </a:rPr>
              <a:t>Data Encryption</a:t>
            </a:r>
            <a:br>
              <a:rPr kumimoji="0" lang="en-US" altLang="en-US" b="0" i="0" u="none" strike="noStrike" cap="none" normalizeH="0" baseline="0" dirty="0">
                <a:ln>
                  <a:noFill/>
                </a:ln>
                <a:solidFill>
                  <a:schemeClr val="bg1"/>
                </a:solidFill>
                <a:effectLst/>
                <a:latin typeface="Century Gothic" panose="020B0502020202020204" pitchFamily="34" charset="0"/>
              </a:rPr>
            </a:br>
            <a:r>
              <a:rPr kumimoji="0" lang="en-US" altLang="en-US" b="0" i="0" u="none" strike="noStrike" cap="none" normalizeH="0" baseline="0" dirty="0">
                <a:ln>
                  <a:noFill/>
                </a:ln>
                <a:solidFill>
                  <a:schemeClr val="bg1"/>
                </a:solidFill>
                <a:effectLst/>
                <a:latin typeface="Century Gothic" panose="020B0502020202020204" pitchFamily="34" charset="0"/>
              </a:rPr>
              <a:t>• Encrypts data in flight, at rest, and in use with AES-256 and TLS 1.3.</a:t>
            </a:r>
            <a:br>
              <a:rPr kumimoji="0" lang="en-US" altLang="en-US" b="0" i="0" u="none" strike="noStrike" cap="none" normalizeH="0" baseline="0" dirty="0">
                <a:ln>
                  <a:noFill/>
                </a:ln>
                <a:solidFill>
                  <a:schemeClr val="bg1"/>
                </a:solidFill>
                <a:effectLst/>
                <a:latin typeface="Century Gothic" panose="020B0502020202020204" pitchFamily="34" charset="0"/>
              </a:rPr>
            </a:br>
            <a:r>
              <a:rPr kumimoji="0" lang="en-US" altLang="en-US" b="0" i="0" u="none" strike="noStrike" cap="none" normalizeH="0" baseline="0" dirty="0">
                <a:ln>
                  <a:noFill/>
                </a:ln>
                <a:solidFill>
                  <a:schemeClr val="bg1"/>
                </a:solidFill>
                <a:effectLst/>
                <a:latin typeface="Century Gothic" panose="020B0502020202020204" pitchFamily="34" charset="0"/>
              </a:rPr>
              <a:t>• </a:t>
            </a:r>
            <a:r>
              <a:rPr kumimoji="0" lang="en-US" altLang="en-US" b="1" i="0" u="none" strike="noStrike" cap="none" normalizeH="0" baseline="0" dirty="0">
                <a:ln>
                  <a:noFill/>
                </a:ln>
                <a:solidFill>
                  <a:schemeClr val="bg1"/>
                </a:solidFill>
                <a:effectLst/>
                <a:latin typeface="Century Gothic" panose="020B0502020202020204" pitchFamily="34" charset="0"/>
              </a:rPr>
              <a:t>High priority</a:t>
            </a:r>
            <a:r>
              <a:rPr kumimoji="0" lang="en-US" altLang="en-US" b="0" i="0" u="none" strike="noStrike" cap="none" normalizeH="0" baseline="0" dirty="0">
                <a:ln>
                  <a:noFill/>
                </a:ln>
                <a:solidFill>
                  <a:schemeClr val="bg1"/>
                </a:solidFill>
                <a:effectLst/>
                <a:latin typeface="Century Gothic" panose="020B0502020202020204" pitchFamily="34" charset="0"/>
              </a:rPr>
              <a:t> – Essential for data confidentiality and compliance.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b="1" i="0" u="none" strike="noStrike" cap="none" normalizeH="0" baseline="0" dirty="0">
                <a:ln>
                  <a:noFill/>
                </a:ln>
                <a:solidFill>
                  <a:schemeClr val="bg1"/>
                </a:solidFill>
                <a:effectLst/>
                <a:latin typeface="Century Gothic" panose="020B0502020202020204" pitchFamily="34" charset="0"/>
              </a:rPr>
              <a:t>Access Control Mechanisms</a:t>
            </a:r>
            <a:br>
              <a:rPr kumimoji="0" lang="en-US" altLang="en-US" b="0" i="0" u="none" strike="noStrike" cap="none" normalizeH="0" baseline="0" dirty="0">
                <a:ln>
                  <a:noFill/>
                </a:ln>
                <a:solidFill>
                  <a:schemeClr val="bg1"/>
                </a:solidFill>
                <a:effectLst/>
                <a:latin typeface="Century Gothic" panose="020B0502020202020204" pitchFamily="34" charset="0"/>
              </a:rPr>
            </a:br>
            <a:r>
              <a:rPr kumimoji="0" lang="en-US" altLang="en-US" b="0" i="0" u="none" strike="noStrike" cap="none" normalizeH="0" baseline="0" dirty="0">
                <a:ln>
                  <a:noFill/>
                </a:ln>
                <a:solidFill>
                  <a:schemeClr val="bg1"/>
                </a:solidFill>
                <a:effectLst/>
                <a:latin typeface="Century Gothic" panose="020B0502020202020204" pitchFamily="34" charset="0"/>
              </a:rPr>
              <a:t>• Implements least privilege and role-based access control (RBAC).</a:t>
            </a:r>
            <a:br>
              <a:rPr kumimoji="0" lang="en-US" altLang="en-US" b="0" i="0" u="none" strike="noStrike" cap="none" normalizeH="0" baseline="0" dirty="0">
                <a:ln>
                  <a:noFill/>
                </a:ln>
                <a:solidFill>
                  <a:schemeClr val="bg1"/>
                </a:solidFill>
                <a:effectLst/>
                <a:latin typeface="Century Gothic" panose="020B0502020202020204" pitchFamily="34" charset="0"/>
              </a:rPr>
            </a:br>
            <a:r>
              <a:rPr kumimoji="0" lang="en-US" altLang="en-US" b="0" i="0" u="none" strike="noStrike" cap="none" normalizeH="0" baseline="0" dirty="0">
                <a:ln>
                  <a:noFill/>
                </a:ln>
                <a:solidFill>
                  <a:schemeClr val="bg1"/>
                </a:solidFill>
                <a:effectLst/>
                <a:latin typeface="Century Gothic" panose="020B0502020202020204" pitchFamily="34" charset="0"/>
              </a:rPr>
              <a:t>• </a:t>
            </a:r>
            <a:r>
              <a:rPr kumimoji="0" lang="en-US" altLang="en-US" b="1" i="0" u="none" strike="noStrike" cap="none" normalizeH="0" baseline="0" dirty="0">
                <a:ln>
                  <a:noFill/>
                </a:ln>
                <a:solidFill>
                  <a:schemeClr val="bg1"/>
                </a:solidFill>
                <a:effectLst/>
                <a:latin typeface="Century Gothic" panose="020B0502020202020204" pitchFamily="34" charset="0"/>
              </a:rPr>
              <a:t>High priority</a:t>
            </a:r>
            <a:r>
              <a:rPr kumimoji="0" lang="en-US" altLang="en-US" b="0" i="0" u="none" strike="noStrike" cap="none" normalizeH="0" baseline="0" dirty="0">
                <a:ln>
                  <a:noFill/>
                </a:ln>
                <a:solidFill>
                  <a:schemeClr val="bg1"/>
                </a:solidFill>
                <a:effectLst/>
                <a:latin typeface="Century Gothic" panose="020B0502020202020204" pitchFamily="34" charset="0"/>
              </a:rPr>
              <a:t> – Prevents unauthorized modifications and data breaches.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b="1" i="0" u="none" strike="noStrike" cap="none" normalizeH="0" baseline="0" dirty="0">
                <a:ln>
                  <a:noFill/>
                </a:ln>
                <a:solidFill>
                  <a:schemeClr val="bg1"/>
                </a:solidFill>
                <a:effectLst/>
                <a:latin typeface="Century Gothic" panose="020B0502020202020204" pitchFamily="34" charset="0"/>
              </a:rPr>
              <a:t>Secure API Communication</a:t>
            </a:r>
            <a:br>
              <a:rPr kumimoji="0" lang="en-US" altLang="en-US" b="0" i="0" u="none" strike="noStrike" cap="none" normalizeH="0" baseline="0" dirty="0">
                <a:ln>
                  <a:noFill/>
                </a:ln>
                <a:solidFill>
                  <a:schemeClr val="bg1"/>
                </a:solidFill>
                <a:effectLst/>
                <a:latin typeface="Century Gothic" panose="020B0502020202020204" pitchFamily="34" charset="0"/>
              </a:rPr>
            </a:br>
            <a:r>
              <a:rPr kumimoji="0" lang="en-US" altLang="en-US" b="0" i="0" u="none" strike="noStrike" cap="none" normalizeH="0" baseline="0" dirty="0">
                <a:ln>
                  <a:noFill/>
                </a:ln>
                <a:solidFill>
                  <a:schemeClr val="bg1"/>
                </a:solidFill>
                <a:effectLst/>
                <a:latin typeface="Century Gothic" panose="020B0502020202020204" pitchFamily="34" charset="0"/>
              </a:rPr>
              <a:t>• Ensures secure transmission and authentication of API requests.</a:t>
            </a:r>
            <a:br>
              <a:rPr kumimoji="0" lang="en-US" altLang="en-US" b="0" i="0" u="none" strike="noStrike" cap="none" normalizeH="0" baseline="0" dirty="0">
                <a:ln>
                  <a:noFill/>
                </a:ln>
                <a:solidFill>
                  <a:schemeClr val="bg1"/>
                </a:solidFill>
                <a:effectLst/>
                <a:latin typeface="Century Gothic" panose="020B0502020202020204" pitchFamily="34" charset="0"/>
              </a:rPr>
            </a:br>
            <a:r>
              <a:rPr kumimoji="0" lang="en-US" altLang="en-US" b="0" i="0" u="none" strike="noStrike" cap="none" normalizeH="0" baseline="0" dirty="0">
                <a:ln>
                  <a:noFill/>
                </a:ln>
                <a:solidFill>
                  <a:schemeClr val="bg1"/>
                </a:solidFill>
                <a:effectLst/>
                <a:latin typeface="Century Gothic" panose="020B0502020202020204" pitchFamily="34" charset="0"/>
              </a:rPr>
              <a:t>• </a:t>
            </a:r>
            <a:r>
              <a:rPr kumimoji="0" lang="en-US" altLang="en-US" b="1" i="0" u="none" strike="noStrike" cap="none" normalizeH="0" baseline="0" dirty="0">
                <a:ln>
                  <a:noFill/>
                </a:ln>
                <a:solidFill>
                  <a:schemeClr val="bg1"/>
                </a:solidFill>
                <a:effectLst/>
                <a:latin typeface="Century Gothic" panose="020B0502020202020204" pitchFamily="34" charset="0"/>
              </a:rPr>
              <a:t>Medium priority</a:t>
            </a:r>
            <a:r>
              <a:rPr kumimoji="0" lang="en-US" altLang="en-US" b="0" i="0" u="none" strike="noStrike" cap="none" normalizeH="0" baseline="0" dirty="0">
                <a:ln>
                  <a:noFill/>
                </a:ln>
                <a:solidFill>
                  <a:schemeClr val="bg1"/>
                </a:solidFill>
                <a:effectLst/>
                <a:latin typeface="Century Gothic" panose="020B0502020202020204" pitchFamily="34" charset="0"/>
              </a:rPr>
              <a:t> – Protects against man-in-the-middle attacks.</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8" name="Rectangle 5">
            <a:extLst>
              <a:ext uri="{FF2B5EF4-FFF2-40B4-BE49-F238E27FC236}">
                <a16:creationId xmlns:a16="http://schemas.microsoft.com/office/drawing/2014/main" id="{D5A250CB-37C7-9C67-9A86-B7DC04260454}"/>
              </a:ext>
            </a:extLst>
          </p:cNvPr>
          <p:cNvSpPr>
            <a:spLocks noChangeArrowheads="1"/>
          </p:cNvSpPr>
          <p:nvPr/>
        </p:nvSpPr>
        <p:spPr bwMode="auto">
          <a:xfrm>
            <a:off x="746975" y="2133873"/>
            <a:ext cx="1033709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Encryption in Flight</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0" i="0" u="none" strike="noStrike" cap="none" normalizeH="0" baseline="0" dirty="0">
                <a:ln>
                  <a:noFill/>
                </a:ln>
                <a:solidFill>
                  <a:schemeClr val="bg1"/>
                </a:solidFill>
                <a:effectLst/>
                <a:latin typeface="Century Gothic" panose="020B0502020202020204" pitchFamily="34" charset="0"/>
              </a:rPr>
              <a:t>All transmitted data must use TLS 1.3 or higher to prevent eavesdropping and MITM attacks.</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1" i="0" u="none" strike="noStrike" cap="none" normalizeH="0" baseline="0" dirty="0">
                <a:ln>
                  <a:noFill/>
                </a:ln>
                <a:solidFill>
                  <a:schemeClr val="bg1"/>
                </a:solidFill>
                <a:effectLst/>
                <a:latin typeface="Century Gothic" panose="020B0502020202020204" pitchFamily="34" charset="0"/>
              </a:rPr>
              <a:t>Example:</a:t>
            </a:r>
            <a:r>
              <a:rPr kumimoji="0" lang="en-US" altLang="en-US" sz="1800" b="0" i="0" u="none" strike="noStrike" cap="none" normalizeH="0" baseline="0" dirty="0">
                <a:ln>
                  <a:noFill/>
                </a:ln>
                <a:solidFill>
                  <a:schemeClr val="bg1"/>
                </a:solidFill>
                <a:effectLst/>
                <a:latin typeface="Century Gothic" panose="020B0502020202020204" pitchFamily="34" charset="0"/>
              </a:rPr>
              <a:t> API requests, HTTPS communication, and VPN traffic.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Encryption at Rest</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0" i="0" u="none" strike="noStrike" cap="none" normalizeH="0" baseline="0" dirty="0">
                <a:ln>
                  <a:noFill/>
                </a:ln>
                <a:solidFill>
                  <a:schemeClr val="bg1"/>
                </a:solidFill>
                <a:effectLst/>
                <a:latin typeface="Century Gothic" panose="020B0502020202020204" pitchFamily="34" charset="0"/>
              </a:rPr>
              <a:t>All sensitive data must be encrypted using AES-256. Access must be restricted using role-based access control (RBAC).</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1" i="0" u="none" strike="noStrike" cap="none" normalizeH="0" baseline="0" dirty="0">
                <a:ln>
                  <a:noFill/>
                </a:ln>
                <a:solidFill>
                  <a:schemeClr val="bg1"/>
                </a:solidFill>
                <a:effectLst/>
                <a:latin typeface="Century Gothic" panose="020B0502020202020204" pitchFamily="34" charset="0"/>
              </a:rPr>
              <a:t>Example:</a:t>
            </a:r>
            <a:r>
              <a:rPr kumimoji="0" lang="en-US" altLang="en-US" sz="1800" b="0" i="0" u="none" strike="noStrike" cap="none" normalizeH="0" baseline="0" dirty="0">
                <a:ln>
                  <a:noFill/>
                </a:ln>
                <a:solidFill>
                  <a:schemeClr val="bg1"/>
                </a:solidFill>
                <a:effectLst/>
                <a:latin typeface="Century Gothic" panose="020B0502020202020204" pitchFamily="34" charset="0"/>
              </a:rPr>
              <a:t> Database records, log files, and backup storage.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bg1"/>
                </a:solidFill>
                <a:effectLst/>
                <a:latin typeface="Century Gothic" panose="020B0502020202020204" pitchFamily="34" charset="0"/>
              </a:rPr>
              <a:t>Encryption in Use</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0" i="0" u="none" strike="noStrike" cap="none" normalizeH="0" baseline="0" dirty="0">
                <a:ln>
                  <a:noFill/>
                </a:ln>
                <a:solidFill>
                  <a:schemeClr val="bg1"/>
                </a:solidFill>
                <a:effectLst/>
                <a:latin typeface="Century Gothic" panose="020B0502020202020204" pitchFamily="34" charset="0"/>
              </a:rPr>
              <a:t>Implement secure enclave technologies and homomorphic encryption to prevent exposure of data in memory.</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1" i="0" u="none" strike="noStrike" cap="none" normalizeH="0" baseline="0" dirty="0">
                <a:ln>
                  <a:noFill/>
                </a:ln>
                <a:solidFill>
                  <a:schemeClr val="bg1"/>
                </a:solidFill>
                <a:effectLst/>
                <a:latin typeface="Century Gothic" panose="020B0502020202020204" pitchFamily="34" charset="0"/>
              </a:rPr>
              <a:t>Example:</a:t>
            </a:r>
            <a:r>
              <a:rPr kumimoji="0" lang="en-US" altLang="en-US" sz="1800" b="0" i="0" u="none" strike="noStrike" cap="none" normalizeH="0" baseline="0" dirty="0">
                <a:ln>
                  <a:noFill/>
                </a:ln>
                <a:solidFill>
                  <a:schemeClr val="bg1"/>
                </a:solidFill>
                <a:effectLst/>
                <a:latin typeface="Century Gothic" panose="020B0502020202020204" pitchFamily="34" charset="0"/>
              </a:rPr>
              <a:t> Credit card processing, password hashing, and secure computation environments.</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Rectangle 2">
            <a:extLst>
              <a:ext uri="{FF2B5EF4-FFF2-40B4-BE49-F238E27FC236}">
                <a16:creationId xmlns:a16="http://schemas.microsoft.com/office/drawing/2014/main" id="{A3C0C161-C6E9-1CF5-E678-AE0D221121AC}"/>
              </a:ext>
            </a:extLst>
          </p:cNvPr>
          <p:cNvSpPr>
            <a:spLocks noChangeArrowheads="1"/>
          </p:cNvSpPr>
          <p:nvPr/>
        </p:nvSpPr>
        <p:spPr bwMode="auto">
          <a:xfrm>
            <a:off x="1990254" y="1683190"/>
            <a:ext cx="821149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Century Gothic" panose="020B0502020202020204" pitchFamily="34" charset="0"/>
              </a:rPr>
              <a:t>Authentication</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0" i="0" u="none" strike="noStrike" cap="none" normalizeH="0" baseline="0" dirty="0">
                <a:ln>
                  <a:noFill/>
                </a:ln>
                <a:solidFill>
                  <a:schemeClr val="bg1"/>
                </a:solidFill>
                <a:effectLst/>
                <a:latin typeface="Century Gothic" panose="020B0502020202020204" pitchFamily="34" charset="0"/>
              </a:rPr>
              <a:t>Verifies user identities before granting access. All user logins must require multi-factor authentication (MFA) and strong password policies. Biometric authentication should be used where applicable.</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1" i="0" u="none" strike="noStrike" cap="none" normalizeH="0" baseline="0" dirty="0">
                <a:ln>
                  <a:noFill/>
                </a:ln>
                <a:solidFill>
                  <a:schemeClr val="bg1"/>
                </a:solidFill>
                <a:effectLst/>
                <a:latin typeface="Century Gothic" panose="020B0502020202020204" pitchFamily="34" charset="0"/>
              </a:rPr>
              <a:t>Example:</a:t>
            </a:r>
            <a:r>
              <a:rPr kumimoji="0" lang="en-US" altLang="en-US" sz="1800" b="0" i="0" u="none" strike="noStrike" cap="none" normalizeH="0" baseline="0" dirty="0">
                <a:ln>
                  <a:noFill/>
                </a:ln>
                <a:solidFill>
                  <a:schemeClr val="bg1"/>
                </a:solidFill>
                <a:effectLst/>
                <a:latin typeface="Century Gothic" panose="020B0502020202020204" pitchFamily="34" charset="0"/>
              </a:rPr>
              <a:t> Login systems, database access, and API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Century Gothic" panose="020B0502020202020204" pitchFamily="34" charset="0"/>
              </a:rPr>
              <a:t>Authorization</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0" i="0" u="none" strike="noStrike" cap="none" normalizeH="0" baseline="0" dirty="0">
                <a:ln>
                  <a:noFill/>
                </a:ln>
                <a:solidFill>
                  <a:schemeClr val="bg1"/>
                </a:solidFill>
                <a:effectLst/>
                <a:latin typeface="Century Gothic" panose="020B0502020202020204" pitchFamily="34" charset="0"/>
              </a:rPr>
              <a:t>Controls user permissions through role-based access control (RBAC) and least privilege principles. Users should only have access to the resources necessary for their role.</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1" i="0" u="none" strike="noStrike" cap="none" normalizeH="0" baseline="0" dirty="0">
                <a:ln>
                  <a:noFill/>
                </a:ln>
                <a:solidFill>
                  <a:schemeClr val="bg1"/>
                </a:solidFill>
                <a:effectLst/>
                <a:latin typeface="Century Gothic" panose="020B0502020202020204" pitchFamily="34" charset="0"/>
              </a:rPr>
              <a:t>Example:</a:t>
            </a:r>
            <a:r>
              <a:rPr kumimoji="0" lang="en-US" altLang="en-US" sz="1800" b="0" i="0" u="none" strike="noStrike" cap="none" normalizeH="0" baseline="0" dirty="0">
                <a:ln>
                  <a:noFill/>
                </a:ln>
                <a:solidFill>
                  <a:schemeClr val="bg1"/>
                </a:solidFill>
                <a:effectLst/>
                <a:latin typeface="Century Gothic" panose="020B0502020202020204" pitchFamily="34" charset="0"/>
              </a:rPr>
              <a:t> Restricting administrative privileges and database write permissions.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Century Gothic" panose="020B0502020202020204" pitchFamily="34" charset="0"/>
              </a:rPr>
              <a:t>Accounting</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0" i="0" u="none" strike="noStrike" cap="none" normalizeH="0" baseline="0" dirty="0">
                <a:ln>
                  <a:noFill/>
                </a:ln>
                <a:solidFill>
                  <a:schemeClr val="bg1"/>
                </a:solidFill>
                <a:effectLst/>
                <a:latin typeface="Century Gothic" panose="020B0502020202020204" pitchFamily="34" charset="0"/>
              </a:rPr>
              <a:t>Logs and monitors user activities to track access and modifications. Audit logs must be maintained for all login attempts, file access, and privilege changes.</a:t>
            </a:r>
            <a:br>
              <a:rPr kumimoji="0" lang="en-US" altLang="en-US" sz="1800" b="0" i="0" u="none" strike="noStrike" cap="none" normalizeH="0" baseline="0" dirty="0">
                <a:ln>
                  <a:noFill/>
                </a:ln>
                <a:solidFill>
                  <a:schemeClr val="bg1"/>
                </a:solidFill>
                <a:effectLst/>
                <a:latin typeface="Century Gothic" panose="020B0502020202020204" pitchFamily="34" charset="0"/>
              </a:rPr>
            </a:br>
            <a:r>
              <a:rPr kumimoji="0" lang="en-US" altLang="en-US" sz="1800" b="1" i="0" u="none" strike="noStrike" cap="none" normalizeH="0" baseline="0" dirty="0">
                <a:ln>
                  <a:noFill/>
                </a:ln>
                <a:solidFill>
                  <a:schemeClr val="bg1"/>
                </a:solidFill>
                <a:effectLst/>
                <a:latin typeface="Century Gothic" panose="020B0502020202020204" pitchFamily="34" charset="0"/>
              </a:rPr>
              <a:t>Example:</a:t>
            </a:r>
            <a:r>
              <a:rPr kumimoji="0" lang="en-US" altLang="en-US" sz="1800" b="0" i="0" u="none" strike="noStrike" cap="none" normalizeH="0" baseline="0" dirty="0">
                <a:ln>
                  <a:noFill/>
                </a:ln>
                <a:solidFill>
                  <a:schemeClr val="bg1"/>
                </a:solidFill>
                <a:effectLst/>
                <a:latin typeface="Century Gothic" panose="020B0502020202020204" pitchFamily="34" charset="0"/>
              </a:rPr>
              <a:t> System access logs, compliance audits, and anomaly detection systems.</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Valid SQL Query Handling</a:t>
            </a:r>
          </a:p>
          <a:p>
            <a:pPr marL="0" lvl="0" indent="0" algn="l" rtl="0">
              <a:lnSpc>
                <a:spcPct val="90000"/>
              </a:lnSpc>
              <a:spcBef>
                <a:spcPts val="1000"/>
              </a:spcBef>
              <a:spcAft>
                <a:spcPts val="0"/>
              </a:spcAft>
              <a:buSzPts val="1800"/>
              <a:buNone/>
            </a:pPr>
            <a:r>
              <a:rPr lang="en-US" dirty="0"/>
              <a:t>Test Name: Ensure parameterized queries process valid input correctly.</a:t>
            </a:r>
          </a:p>
          <a:p>
            <a:pPr marL="0" lvl="0" indent="0" algn="l" rtl="0">
              <a:lnSpc>
                <a:spcPct val="90000"/>
              </a:lnSpc>
              <a:spcBef>
                <a:spcPts val="1000"/>
              </a:spcBef>
              <a:spcAft>
                <a:spcPts val="0"/>
              </a:spcAft>
              <a:buSzPts val="1800"/>
              <a:buNone/>
            </a:pPr>
            <a:r>
              <a:rPr lang="en-US" dirty="0"/>
              <a:t>Test Case:</a:t>
            </a:r>
          </a:p>
          <a:p>
            <a:pPr marL="342900"/>
            <a:r>
              <a:rPr lang="en-US" dirty="0"/>
              <a:t>Input: SELECT * FROM users WHERE username = ? (safe parameterized query)</a:t>
            </a:r>
          </a:p>
          <a:p>
            <a:pPr marL="342900"/>
            <a:r>
              <a:rPr lang="en-US" dirty="0"/>
              <a:t>Expected Result: Query executes successfully and retrieves user data.</a:t>
            </a:r>
          </a:p>
          <a:p>
            <a:pPr marL="342900"/>
            <a:r>
              <a:rPr lang="en-US" dirty="0"/>
              <a:t>Verification: Assert that the query returns expected results without errors.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5020B06E-E8FF-4BDD-5211-D5E2B9540869}"/>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1E78C12-DBAF-AE1E-A801-9BDEE61618E2}"/>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758E4B48-397D-5605-E245-27F60FD50939}"/>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SQL Injection Attempt with Malicious Input</a:t>
            </a:r>
          </a:p>
          <a:p>
            <a:pPr marL="0" lvl="0" indent="0" algn="l" rtl="0">
              <a:lnSpc>
                <a:spcPct val="90000"/>
              </a:lnSpc>
              <a:spcBef>
                <a:spcPts val="1000"/>
              </a:spcBef>
              <a:spcAft>
                <a:spcPts val="0"/>
              </a:spcAft>
              <a:buSzPts val="1800"/>
              <a:buNone/>
            </a:pPr>
            <a:r>
              <a:rPr lang="en-US" dirty="0"/>
              <a:t>Test Name: Prevent SQL injection through input fields.</a:t>
            </a:r>
          </a:p>
          <a:p>
            <a:pPr marL="0" lvl="0" indent="0" algn="l" rtl="0">
              <a:lnSpc>
                <a:spcPct val="90000"/>
              </a:lnSpc>
              <a:spcBef>
                <a:spcPts val="1000"/>
              </a:spcBef>
              <a:spcAft>
                <a:spcPts val="0"/>
              </a:spcAft>
              <a:buSzPts val="1800"/>
              <a:buNone/>
            </a:pPr>
            <a:r>
              <a:rPr lang="en-US" dirty="0"/>
              <a:t>Test Case:</a:t>
            </a:r>
          </a:p>
          <a:p>
            <a:pPr marL="342900"/>
            <a:r>
              <a:rPr lang="en-US" dirty="0"/>
              <a:t>Input: admin' -- (common SQL injection attempt)</a:t>
            </a:r>
          </a:p>
          <a:p>
            <a:pPr marL="342900"/>
            <a:r>
              <a:rPr lang="en-US" dirty="0"/>
              <a:t>Expected Result: Query should fail or return an error instead of granting unauthorized access.</a:t>
            </a:r>
          </a:p>
          <a:p>
            <a:pPr marL="342900"/>
            <a:r>
              <a:rPr lang="en-US" dirty="0"/>
              <a:t>Verification: Assert that the database does not execute unintended queries.</a:t>
            </a:r>
            <a:endParaRPr dirty="0"/>
          </a:p>
        </p:txBody>
      </p:sp>
      <p:pic>
        <p:nvPicPr>
          <p:cNvPr id="197" name="Google Shape;197;g9504e29505_0_0" descr="Green Pace logo">
            <a:extLst>
              <a:ext uri="{FF2B5EF4-FFF2-40B4-BE49-F238E27FC236}">
                <a16:creationId xmlns:a16="http://schemas.microsoft.com/office/drawing/2014/main" id="{41B4C465-E05E-ABB6-578D-50A2F6CAD0BD}"/>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686884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86</TotalTime>
  <Words>2671</Words>
  <Application>Microsoft Office PowerPoint</Application>
  <PresentationFormat>Widescreen</PresentationFormat>
  <Paragraphs>191</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Vangosen, Cody</cp:lastModifiedBy>
  <cp:revision>19</cp:revision>
  <dcterms:created xsi:type="dcterms:W3CDTF">2020-08-19T17:59:24Z</dcterms:created>
  <dcterms:modified xsi:type="dcterms:W3CDTF">2025-02-24T07:08:00Z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