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3"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C5C85-14BA-4C1B-A858-2C9E8A4AD13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2CB04C8-2405-40A0-BFAF-834D6AD11030}">
      <dgm:prSet/>
      <dgm:spPr/>
      <dgm:t>
        <a:bodyPr/>
        <a:lstStyle/>
        <a:p>
          <a:r>
            <a:rPr lang="en-US" dirty="0"/>
            <a:t>Investment Advice</a:t>
          </a:r>
        </a:p>
      </dgm:t>
    </dgm:pt>
    <dgm:pt modelId="{5E595E86-9E5B-4E3D-BD29-0DABE0054205}" type="parTrans" cxnId="{3B10A73F-15D6-48C9-84A4-713D51588D21}">
      <dgm:prSet/>
      <dgm:spPr/>
      <dgm:t>
        <a:bodyPr/>
        <a:lstStyle/>
        <a:p>
          <a:endParaRPr lang="en-US"/>
        </a:p>
      </dgm:t>
    </dgm:pt>
    <dgm:pt modelId="{7EAA0D25-EC83-43F1-BA26-50E32F1429E8}" type="sibTrans" cxnId="{3B10A73F-15D6-48C9-84A4-713D51588D21}">
      <dgm:prSet/>
      <dgm:spPr/>
      <dgm:t>
        <a:bodyPr/>
        <a:lstStyle/>
        <a:p>
          <a:endParaRPr lang="en-US"/>
        </a:p>
      </dgm:t>
    </dgm:pt>
    <dgm:pt modelId="{D80427CF-BDBE-4AF6-A2FD-005A4C05042D}">
      <dgm:prSet/>
      <dgm:spPr/>
      <dgm:t>
        <a:bodyPr/>
        <a:lstStyle/>
        <a:p>
          <a:r>
            <a:rPr lang="en-US" dirty="0"/>
            <a:t>Debt Management Guidance</a:t>
          </a:r>
        </a:p>
      </dgm:t>
    </dgm:pt>
    <dgm:pt modelId="{7DF55142-C3F4-4054-A26B-29294E1F3A5F}" type="parTrans" cxnId="{5B8B73C5-FE70-428C-B797-9E935D619923}">
      <dgm:prSet/>
      <dgm:spPr/>
      <dgm:t>
        <a:bodyPr/>
        <a:lstStyle/>
        <a:p>
          <a:endParaRPr lang="en-US"/>
        </a:p>
      </dgm:t>
    </dgm:pt>
    <dgm:pt modelId="{822A0F57-9839-489F-B237-8154851EA27C}" type="sibTrans" cxnId="{5B8B73C5-FE70-428C-B797-9E935D619923}">
      <dgm:prSet/>
      <dgm:spPr/>
      <dgm:t>
        <a:bodyPr/>
        <a:lstStyle/>
        <a:p>
          <a:endParaRPr lang="en-US"/>
        </a:p>
      </dgm:t>
    </dgm:pt>
    <dgm:pt modelId="{D3A75439-5E47-47A6-866C-418E3E60A6AE}" type="pres">
      <dgm:prSet presAssocID="{182C5C85-14BA-4C1B-A858-2C9E8A4AD13D}" presName="root" presStyleCnt="0">
        <dgm:presLayoutVars>
          <dgm:dir/>
          <dgm:resizeHandles val="exact"/>
        </dgm:presLayoutVars>
      </dgm:prSet>
      <dgm:spPr/>
    </dgm:pt>
    <dgm:pt modelId="{7285C356-9AEE-4EB9-BFE6-5EA890D0322D}" type="pres">
      <dgm:prSet presAssocID="{62CB04C8-2405-40A0-BFAF-834D6AD11030}" presName="compNode" presStyleCnt="0"/>
      <dgm:spPr/>
    </dgm:pt>
    <dgm:pt modelId="{93A99366-F811-499A-A9D9-56D945E68E2B}" type="pres">
      <dgm:prSet presAssocID="{62CB04C8-2405-40A0-BFAF-834D6AD110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22BD4F6-AD64-46BC-BE22-EF305D4FDF88}" type="pres">
      <dgm:prSet presAssocID="{62CB04C8-2405-40A0-BFAF-834D6AD11030}" presName="spaceRect" presStyleCnt="0"/>
      <dgm:spPr/>
    </dgm:pt>
    <dgm:pt modelId="{77633CD6-8B18-4A00-A375-509EAC063B7A}" type="pres">
      <dgm:prSet presAssocID="{62CB04C8-2405-40A0-BFAF-834D6AD11030}" presName="textRect" presStyleLbl="revTx" presStyleIdx="0" presStyleCnt="2">
        <dgm:presLayoutVars>
          <dgm:chMax val="1"/>
          <dgm:chPref val="1"/>
        </dgm:presLayoutVars>
      </dgm:prSet>
      <dgm:spPr/>
    </dgm:pt>
    <dgm:pt modelId="{937127BB-6247-4472-8990-775874CBCA9B}" type="pres">
      <dgm:prSet presAssocID="{7EAA0D25-EC83-43F1-BA26-50E32F1429E8}" presName="sibTrans" presStyleCnt="0"/>
      <dgm:spPr/>
    </dgm:pt>
    <dgm:pt modelId="{B5EDCC93-D30C-426F-900F-86A96A801D3A}" type="pres">
      <dgm:prSet presAssocID="{D80427CF-BDBE-4AF6-A2FD-005A4C05042D}" presName="compNode" presStyleCnt="0"/>
      <dgm:spPr/>
    </dgm:pt>
    <dgm:pt modelId="{57FFDE92-394D-4DE6-A2B1-0532108B4D8D}" type="pres">
      <dgm:prSet presAssocID="{D80427CF-BDBE-4AF6-A2FD-005A4C0504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07FAE172-92C1-447F-A491-5823A75178AF}" type="pres">
      <dgm:prSet presAssocID="{D80427CF-BDBE-4AF6-A2FD-005A4C05042D}" presName="spaceRect" presStyleCnt="0"/>
      <dgm:spPr/>
    </dgm:pt>
    <dgm:pt modelId="{202BF969-92F0-4494-BB50-24C947B273A6}" type="pres">
      <dgm:prSet presAssocID="{D80427CF-BDBE-4AF6-A2FD-005A4C05042D}" presName="textRect" presStyleLbl="revTx" presStyleIdx="1" presStyleCnt="2">
        <dgm:presLayoutVars>
          <dgm:chMax val="1"/>
          <dgm:chPref val="1"/>
        </dgm:presLayoutVars>
      </dgm:prSet>
      <dgm:spPr/>
    </dgm:pt>
  </dgm:ptLst>
  <dgm:cxnLst>
    <dgm:cxn modelId="{F9FACE1A-B781-40F6-AF65-B21DCACAC91C}" type="presOf" srcId="{62CB04C8-2405-40A0-BFAF-834D6AD11030}" destId="{77633CD6-8B18-4A00-A375-509EAC063B7A}" srcOrd="0" destOrd="0" presId="urn:microsoft.com/office/officeart/2018/2/layout/IconLabelList"/>
    <dgm:cxn modelId="{3B10A73F-15D6-48C9-84A4-713D51588D21}" srcId="{182C5C85-14BA-4C1B-A858-2C9E8A4AD13D}" destId="{62CB04C8-2405-40A0-BFAF-834D6AD11030}" srcOrd="0" destOrd="0" parTransId="{5E595E86-9E5B-4E3D-BD29-0DABE0054205}" sibTransId="{7EAA0D25-EC83-43F1-BA26-50E32F1429E8}"/>
    <dgm:cxn modelId="{288BDEC0-C0BA-4F61-9234-393E9B7949D2}" type="presOf" srcId="{D80427CF-BDBE-4AF6-A2FD-005A4C05042D}" destId="{202BF969-92F0-4494-BB50-24C947B273A6}" srcOrd="0" destOrd="0" presId="urn:microsoft.com/office/officeart/2018/2/layout/IconLabelList"/>
    <dgm:cxn modelId="{5B8B73C5-FE70-428C-B797-9E935D619923}" srcId="{182C5C85-14BA-4C1B-A858-2C9E8A4AD13D}" destId="{D80427CF-BDBE-4AF6-A2FD-005A4C05042D}" srcOrd="1" destOrd="0" parTransId="{7DF55142-C3F4-4054-A26B-29294E1F3A5F}" sibTransId="{822A0F57-9839-489F-B237-8154851EA27C}"/>
    <dgm:cxn modelId="{FC99A5DB-75F1-43FE-BF74-1D1999A832DB}" type="presOf" srcId="{182C5C85-14BA-4C1B-A858-2C9E8A4AD13D}" destId="{D3A75439-5E47-47A6-866C-418E3E60A6AE}" srcOrd="0" destOrd="0" presId="urn:microsoft.com/office/officeart/2018/2/layout/IconLabelList"/>
    <dgm:cxn modelId="{4F01426D-3747-470E-8FF4-188CB23132BA}" type="presParOf" srcId="{D3A75439-5E47-47A6-866C-418E3E60A6AE}" destId="{7285C356-9AEE-4EB9-BFE6-5EA890D0322D}" srcOrd="0" destOrd="0" presId="urn:microsoft.com/office/officeart/2018/2/layout/IconLabelList"/>
    <dgm:cxn modelId="{0E044B4F-1387-4C77-8797-151F3E289AB3}" type="presParOf" srcId="{7285C356-9AEE-4EB9-BFE6-5EA890D0322D}" destId="{93A99366-F811-499A-A9D9-56D945E68E2B}" srcOrd="0" destOrd="0" presId="urn:microsoft.com/office/officeart/2018/2/layout/IconLabelList"/>
    <dgm:cxn modelId="{E46E1C30-CDB9-454F-91B1-A4F091B0D4C0}" type="presParOf" srcId="{7285C356-9AEE-4EB9-BFE6-5EA890D0322D}" destId="{022BD4F6-AD64-46BC-BE22-EF305D4FDF88}" srcOrd="1" destOrd="0" presId="urn:microsoft.com/office/officeart/2018/2/layout/IconLabelList"/>
    <dgm:cxn modelId="{20961660-59EC-4E20-A457-ED7EE757EDDA}" type="presParOf" srcId="{7285C356-9AEE-4EB9-BFE6-5EA890D0322D}" destId="{77633CD6-8B18-4A00-A375-509EAC063B7A}" srcOrd="2" destOrd="0" presId="urn:microsoft.com/office/officeart/2018/2/layout/IconLabelList"/>
    <dgm:cxn modelId="{A89CB58F-E81E-4308-AD8F-D830EFB57F2A}" type="presParOf" srcId="{D3A75439-5E47-47A6-866C-418E3E60A6AE}" destId="{937127BB-6247-4472-8990-775874CBCA9B}" srcOrd="1" destOrd="0" presId="urn:microsoft.com/office/officeart/2018/2/layout/IconLabelList"/>
    <dgm:cxn modelId="{20EBB56E-2975-4F1D-AB31-92E659693FF0}" type="presParOf" srcId="{D3A75439-5E47-47A6-866C-418E3E60A6AE}" destId="{B5EDCC93-D30C-426F-900F-86A96A801D3A}" srcOrd="2" destOrd="0" presId="urn:microsoft.com/office/officeart/2018/2/layout/IconLabelList"/>
    <dgm:cxn modelId="{295096A9-5DD3-4EE4-BABA-93828AE5E206}" type="presParOf" srcId="{B5EDCC93-D30C-426F-900F-86A96A801D3A}" destId="{57FFDE92-394D-4DE6-A2B1-0532108B4D8D}" srcOrd="0" destOrd="0" presId="urn:microsoft.com/office/officeart/2018/2/layout/IconLabelList"/>
    <dgm:cxn modelId="{2B4E4175-1783-4D82-9D71-5D0082A168C5}" type="presParOf" srcId="{B5EDCC93-D30C-426F-900F-86A96A801D3A}" destId="{07FAE172-92C1-447F-A491-5823A75178AF}" srcOrd="1" destOrd="0" presId="urn:microsoft.com/office/officeart/2018/2/layout/IconLabelList"/>
    <dgm:cxn modelId="{250C3C9F-89A3-4F45-9F28-76E8E49D2EDB}" type="presParOf" srcId="{B5EDCC93-D30C-426F-900F-86A96A801D3A}" destId="{202BF969-92F0-4494-BB50-24C947B273A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DBAEBE-795F-4370-AC37-7CB13DE75D3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96032A6D-7A05-41CD-8A3B-090B222F4D2A}">
      <dgm:prSet/>
      <dgm:spPr/>
      <dgm:t>
        <a:bodyPr/>
        <a:lstStyle/>
        <a:p>
          <a:r>
            <a:rPr lang="en-US"/>
            <a:t>A single GRU layer each for encoder and decoder</a:t>
          </a:r>
        </a:p>
      </dgm:t>
    </dgm:pt>
    <dgm:pt modelId="{29250B3F-767D-4BE1-8A2F-2221F7D5E38C}" type="parTrans" cxnId="{AC3CFC03-017E-4F7F-AAE9-45CAEF63A10B}">
      <dgm:prSet/>
      <dgm:spPr/>
      <dgm:t>
        <a:bodyPr/>
        <a:lstStyle/>
        <a:p>
          <a:endParaRPr lang="en-US"/>
        </a:p>
      </dgm:t>
    </dgm:pt>
    <dgm:pt modelId="{82F2F159-2545-4EC7-BD82-C7F73E590B02}" type="sibTrans" cxnId="{AC3CFC03-017E-4F7F-AAE9-45CAEF63A10B}">
      <dgm:prSet/>
      <dgm:spPr/>
      <dgm:t>
        <a:bodyPr/>
        <a:lstStyle/>
        <a:p>
          <a:endParaRPr lang="en-US"/>
        </a:p>
      </dgm:t>
    </dgm:pt>
    <dgm:pt modelId="{8CDF8B11-614F-4A18-958E-0D1C9FAF9865}">
      <dgm:prSet/>
      <dgm:spPr/>
      <dgm:t>
        <a:bodyPr/>
        <a:lstStyle/>
        <a:p>
          <a:r>
            <a:rPr lang="en-US"/>
            <a:t>Dropout layer with a rate of 0.2</a:t>
          </a:r>
        </a:p>
      </dgm:t>
    </dgm:pt>
    <dgm:pt modelId="{9CB8AF8D-4B24-4F8C-936E-521AF15CAF11}" type="parTrans" cxnId="{0CED2277-091F-4903-8553-96593FFC401D}">
      <dgm:prSet/>
      <dgm:spPr/>
      <dgm:t>
        <a:bodyPr/>
        <a:lstStyle/>
        <a:p>
          <a:endParaRPr lang="en-US"/>
        </a:p>
      </dgm:t>
    </dgm:pt>
    <dgm:pt modelId="{FD084B23-99C8-464E-824B-903AA441E347}" type="sibTrans" cxnId="{0CED2277-091F-4903-8553-96593FFC401D}">
      <dgm:prSet/>
      <dgm:spPr/>
      <dgm:t>
        <a:bodyPr/>
        <a:lstStyle/>
        <a:p>
          <a:endParaRPr lang="en-US"/>
        </a:p>
      </dgm:t>
    </dgm:pt>
    <dgm:pt modelId="{2557E7D7-3C82-4E18-A061-3417CA6D70EB}">
      <dgm:prSet/>
      <dgm:spPr/>
      <dgm:t>
        <a:bodyPr/>
        <a:lstStyle/>
        <a:p>
          <a:r>
            <a:rPr lang="en-US"/>
            <a:t>200 Epochs</a:t>
          </a:r>
        </a:p>
      </dgm:t>
    </dgm:pt>
    <dgm:pt modelId="{3488A8BA-9107-437E-8FC8-B5E2CF57BD1B}" type="parTrans" cxnId="{759F93CD-2787-474F-A1D8-D95E94BB4745}">
      <dgm:prSet/>
      <dgm:spPr/>
      <dgm:t>
        <a:bodyPr/>
        <a:lstStyle/>
        <a:p>
          <a:endParaRPr lang="en-US"/>
        </a:p>
      </dgm:t>
    </dgm:pt>
    <dgm:pt modelId="{8C79D989-70EC-4DB8-8D7F-D3826B90FE58}" type="sibTrans" cxnId="{759F93CD-2787-474F-A1D8-D95E94BB4745}">
      <dgm:prSet/>
      <dgm:spPr/>
      <dgm:t>
        <a:bodyPr/>
        <a:lstStyle/>
        <a:p>
          <a:endParaRPr lang="en-US"/>
        </a:p>
      </dgm:t>
    </dgm:pt>
    <dgm:pt modelId="{7B4C4657-5B5D-4731-B84E-1A7A7722A9D4}">
      <dgm:prSet/>
      <dgm:spPr/>
      <dgm:t>
        <a:bodyPr/>
        <a:lstStyle/>
        <a:p>
          <a:r>
            <a:rPr lang="en-US"/>
            <a:t>No attention mechanism</a:t>
          </a:r>
        </a:p>
      </dgm:t>
    </dgm:pt>
    <dgm:pt modelId="{3F53A7D1-DD49-4FC0-93B4-2F9D63552B4B}" type="parTrans" cxnId="{97F2229D-1C96-4E9C-A501-6B9044F6DE57}">
      <dgm:prSet/>
      <dgm:spPr/>
      <dgm:t>
        <a:bodyPr/>
        <a:lstStyle/>
        <a:p>
          <a:endParaRPr lang="en-US"/>
        </a:p>
      </dgm:t>
    </dgm:pt>
    <dgm:pt modelId="{67E040CA-CC64-4156-9C4C-1963AC86DAD5}" type="sibTrans" cxnId="{97F2229D-1C96-4E9C-A501-6B9044F6DE57}">
      <dgm:prSet/>
      <dgm:spPr/>
      <dgm:t>
        <a:bodyPr/>
        <a:lstStyle/>
        <a:p>
          <a:endParaRPr lang="en-US"/>
        </a:p>
      </dgm:t>
    </dgm:pt>
    <dgm:pt modelId="{35B09D5F-73A3-4A6F-9981-AEC9D4278639}">
      <dgm:prSet/>
      <dgm:spPr/>
      <dgm:t>
        <a:bodyPr/>
        <a:lstStyle/>
        <a:p>
          <a:r>
            <a:rPr lang="en-US"/>
            <a:t>Adam optimizer with learning rate of 0.001</a:t>
          </a:r>
        </a:p>
      </dgm:t>
    </dgm:pt>
    <dgm:pt modelId="{445BE0BD-1552-4044-9BB1-F5E1916F6E6E}" type="parTrans" cxnId="{0D6483D9-ECDA-46E6-B43E-0D38E15882D2}">
      <dgm:prSet/>
      <dgm:spPr/>
      <dgm:t>
        <a:bodyPr/>
        <a:lstStyle/>
        <a:p>
          <a:endParaRPr lang="en-US"/>
        </a:p>
      </dgm:t>
    </dgm:pt>
    <dgm:pt modelId="{6BD7FFF4-7AE1-4298-BF5E-6020C069D58D}" type="sibTrans" cxnId="{0D6483D9-ECDA-46E6-B43E-0D38E15882D2}">
      <dgm:prSet/>
      <dgm:spPr/>
      <dgm:t>
        <a:bodyPr/>
        <a:lstStyle/>
        <a:p>
          <a:endParaRPr lang="en-US"/>
        </a:p>
      </dgm:t>
    </dgm:pt>
    <dgm:pt modelId="{BD30EE00-2AC8-427B-A1F6-114C48CED1B7}" type="pres">
      <dgm:prSet presAssocID="{91DBAEBE-795F-4370-AC37-7CB13DE75D30}" presName="diagram" presStyleCnt="0">
        <dgm:presLayoutVars>
          <dgm:dir/>
          <dgm:resizeHandles val="exact"/>
        </dgm:presLayoutVars>
      </dgm:prSet>
      <dgm:spPr/>
    </dgm:pt>
    <dgm:pt modelId="{DD4C88B9-792E-480A-9A1A-6960C9101DFD}" type="pres">
      <dgm:prSet presAssocID="{96032A6D-7A05-41CD-8A3B-090B222F4D2A}" presName="node" presStyleLbl="node1" presStyleIdx="0" presStyleCnt="5">
        <dgm:presLayoutVars>
          <dgm:bulletEnabled val="1"/>
        </dgm:presLayoutVars>
      </dgm:prSet>
      <dgm:spPr/>
    </dgm:pt>
    <dgm:pt modelId="{FF42F2C1-47F3-4BAA-A8C5-D0700063A281}" type="pres">
      <dgm:prSet presAssocID="{82F2F159-2545-4EC7-BD82-C7F73E590B02}" presName="sibTrans" presStyleCnt="0"/>
      <dgm:spPr/>
    </dgm:pt>
    <dgm:pt modelId="{B62CE9B7-0F19-40E0-90C4-94496108CF42}" type="pres">
      <dgm:prSet presAssocID="{8CDF8B11-614F-4A18-958E-0D1C9FAF9865}" presName="node" presStyleLbl="node1" presStyleIdx="1" presStyleCnt="5">
        <dgm:presLayoutVars>
          <dgm:bulletEnabled val="1"/>
        </dgm:presLayoutVars>
      </dgm:prSet>
      <dgm:spPr/>
    </dgm:pt>
    <dgm:pt modelId="{A17E8CA4-4BD5-4792-8042-CB346EB4C7C4}" type="pres">
      <dgm:prSet presAssocID="{FD084B23-99C8-464E-824B-903AA441E347}" presName="sibTrans" presStyleCnt="0"/>
      <dgm:spPr/>
    </dgm:pt>
    <dgm:pt modelId="{A90B8FCE-B635-4E77-9179-DA99BD6DC39B}" type="pres">
      <dgm:prSet presAssocID="{2557E7D7-3C82-4E18-A061-3417CA6D70EB}" presName="node" presStyleLbl="node1" presStyleIdx="2" presStyleCnt="5">
        <dgm:presLayoutVars>
          <dgm:bulletEnabled val="1"/>
        </dgm:presLayoutVars>
      </dgm:prSet>
      <dgm:spPr/>
    </dgm:pt>
    <dgm:pt modelId="{D9791875-71BB-4365-A1B9-FDBC88E8C5FD}" type="pres">
      <dgm:prSet presAssocID="{8C79D989-70EC-4DB8-8D7F-D3826B90FE58}" presName="sibTrans" presStyleCnt="0"/>
      <dgm:spPr/>
    </dgm:pt>
    <dgm:pt modelId="{6A223EB3-8C9C-4B2C-8403-A3DB0675CFA8}" type="pres">
      <dgm:prSet presAssocID="{7B4C4657-5B5D-4731-B84E-1A7A7722A9D4}" presName="node" presStyleLbl="node1" presStyleIdx="3" presStyleCnt="5">
        <dgm:presLayoutVars>
          <dgm:bulletEnabled val="1"/>
        </dgm:presLayoutVars>
      </dgm:prSet>
      <dgm:spPr/>
    </dgm:pt>
    <dgm:pt modelId="{D1967786-0A3B-41B2-ABCD-D95D7E6EDBCE}" type="pres">
      <dgm:prSet presAssocID="{67E040CA-CC64-4156-9C4C-1963AC86DAD5}" presName="sibTrans" presStyleCnt="0"/>
      <dgm:spPr/>
    </dgm:pt>
    <dgm:pt modelId="{3C6550A5-76D2-4EC8-9C0C-259A956CE1D8}" type="pres">
      <dgm:prSet presAssocID="{35B09D5F-73A3-4A6F-9981-AEC9D4278639}" presName="node" presStyleLbl="node1" presStyleIdx="4" presStyleCnt="5">
        <dgm:presLayoutVars>
          <dgm:bulletEnabled val="1"/>
        </dgm:presLayoutVars>
      </dgm:prSet>
      <dgm:spPr/>
    </dgm:pt>
  </dgm:ptLst>
  <dgm:cxnLst>
    <dgm:cxn modelId="{AC3CFC03-017E-4F7F-AAE9-45CAEF63A10B}" srcId="{91DBAEBE-795F-4370-AC37-7CB13DE75D30}" destId="{96032A6D-7A05-41CD-8A3B-090B222F4D2A}" srcOrd="0" destOrd="0" parTransId="{29250B3F-767D-4BE1-8A2F-2221F7D5E38C}" sibTransId="{82F2F159-2545-4EC7-BD82-C7F73E590B02}"/>
    <dgm:cxn modelId="{03DC6313-C80F-4A4B-B158-C6C7E3E05953}" type="presOf" srcId="{8CDF8B11-614F-4A18-958E-0D1C9FAF9865}" destId="{B62CE9B7-0F19-40E0-90C4-94496108CF42}" srcOrd="0" destOrd="0" presId="urn:microsoft.com/office/officeart/2005/8/layout/default"/>
    <dgm:cxn modelId="{ED781D2B-D0D4-4E46-BE87-3E3BF1A53DBF}" type="presOf" srcId="{2557E7D7-3C82-4E18-A061-3417CA6D70EB}" destId="{A90B8FCE-B635-4E77-9179-DA99BD6DC39B}" srcOrd="0" destOrd="0" presId="urn:microsoft.com/office/officeart/2005/8/layout/default"/>
    <dgm:cxn modelId="{47B4F46A-78A2-43B0-A376-445BD6D12176}" type="presOf" srcId="{7B4C4657-5B5D-4731-B84E-1A7A7722A9D4}" destId="{6A223EB3-8C9C-4B2C-8403-A3DB0675CFA8}" srcOrd="0" destOrd="0" presId="urn:microsoft.com/office/officeart/2005/8/layout/default"/>
    <dgm:cxn modelId="{F54EEE6F-7C8C-4334-9AA0-C73F68A2C00B}" type="presOf" srcId="{35B09D5F-73A3-4A6F-9981-AEC9D4278639}" destId="{3C6550A5-76D2-4EC8-9C0C-259A956CE1D8}" srcOrd="0" destOrd="0" presId="urn:microsoft.com/office/officeart/2005/8/layout/default"/>
    <dgm:cxn modelId="{D00FE650-9410-4E0E-9EF7-9CB1A12F0BC1}" type="presOf" srcId="{91DBAEBE-795F-4370-AC37-7CB13DE75D30}" destId="{BD30EE00-2AC8-427B-A1F6-114C48CED1B7}" srcOrd="0" destOrd="0" presId="urn:microsoft.com/office/officeart/2005/8/layout/default"/>
    <dgm:cxn modelId="{0CED2277-091F-4903-8553-96593FFC401D}" srcId="{91DBAEBE-795F-4370-AC37-7CB13DE75D30}" destId="{8CDF8B11-614F-4A18-958E-0D1C9FAF9865}" srcOrd="1" destOrd="0" parTransId="{9CB8AF8D-4B24-4F8C-936E-521AF15CAF11}" sibTransId="{FD084B23-99C8-464E-824B-903AA441E347}"/>
    <dgm:cxn modelId="{97F2229D-1C96-4E9C-A501-6B9044F6DE57}" srcId="{91DBAEBE-795F-4370-AC37-7CB13DE75D30}" destId="{7B4C4657-5B5D-4731-B84E-1A7A7722A9D4}" srcOrd="3" destOrd="0" parTransId="{3F53A7D1-DD49-4FC0-93B4-2F9D63552B4B}" sibTransId="{67E040CA-CC64-4156-9C4C-1963AC86DAD5}"/>
    <dgm:cxn modelId="{759F93CD-2787-474F-A1D8-D95E94BB4745}" srcId="{91DBAEBE-795F-4370-AC37-7CB13DE75D30}" destId="{2557E7D7-3C82-4E18-A061-3417CA6D70EB}" srcOrd="2" destOrd="0" parTransId="{3488A8BA-9107-437E-8FC8-B5E2CF57BD1B}" sibTransId="{8C79D989-70EC-4DB8-8D7F-D3826B90FE58}"/>
    <dgm:cxn modelId="{0D6483D9-ECDA-46E6-B43E-0D38E15882D2}" srcId="{91DBAEBE-795F-4370-AC37-7CB13DE75D30}" destId="{35B09D5F-73A3-4A6F-9981-AEC9D4278639}" srcOrd="4" destOrd="0" parTransId="{445BE0BD-1552-4044-9BB1-F5E1916F6E6E}" sibTransId="{6BD7FFF4-7AE1-4298-BF5E-6020C069D58D}"/>
    <dgm:cxn modelId="{3A8C14E4-F62C-4771-9EAA-88F27A8E3656}" type="presOf" srcId="{96032A6D-7A05-41CD-8A3B-090B222F4D2A}" destId="{DD4C88B9-792E-480A-9A1A-6960C9101DFD}" srcOrd="0" destOrd="0" presId="urn:microsoft.com/office/officeart/2005/8/layout/default"/>
    <dgm:cxn modelId="{461A9CA8-B63D-49EF-A6E8-8FEAE43D0E8A}" type="presParOf" srcId="{BD30EE00-2AC8-427B-A1F6-114C48CED1B7}" destId="{DD4C88B9-792E-480A-9A1A-6960C9101DFD}" srcOrd="0" destOrd="0" presId="urn:microsoft.com/office/officeart/2005/8/layout/default"/>
    <dgm:cxn modelId="{6F3B6E2D-70BB-41F5-896C-6F9AC2240226}" type="presParOf" srcId="{BD30EE00-2AC8-427B-A1F6-114C48CED1B7}" destId="{FF42F2C1-47F3-4BAA-A8C5-D0700063A281}" srcOrd="1" destOrd="0" presId="urn:microsoft.com/office/officeart/2005/8/layout/default"/>
    <dgm:cxn modelId="{449B1D77-E600-4ACB-819F-67952DADFFA5}" type="presParOf" srcId="{BD30EE00-2AC8-427B-A1F6-114C48CED1B7}" destId="{B62CE9B7-0F19-40E0-90C4-94496108CF42}" srcOrd="2" destOrd="0" presId="urn:microsoft.com/office/officeart/2005/8/layout/default"/>
    <dgm:cxn modelId="{404FE743-E810-4A37-AA33-9B3FC81ADFF5}" type="presParOf" srcId="{BD30EE00-2AC8-427B-A1F6-114C48CED1B7}" destId="{A17E8CA4-4BD5-4792-8042-CB346EB4C7C4}" srcOrd="3" destOrd="0" presId="urn:microsoft.com/office/officeart/2005/8/layout/default"/>
    <dgm:cxn modelId="{5650589B-696B-4CEE-B547-BA8C336C825F}" type="presParOf" srcId="{BD30EE00-2AC8-427B-A1F6-114C48CED1B7}" destId="{A90B8FCE-B635-4E77-9179-DA99BD6DC39B}" srcOrd="4" destOrd="0" presId="urn:microsoft.com/office/officeart/2005/8/layout/default"/>
    <dgm:cxn modelId="{A20EE73D-329E-46B2-8856-2119F04F8CD5}" type="presParOf" srcId="{BD30EE00-2AC8-427B-A1F6-114C48CED1B7}" destId="{D9791875-71BB-4365-A1B9-FDBC88E8C5FD}" srcOrd="5" destOrd="0" presId="urn:microsoft.com/office/officeart/2005/8/layout/default"/>
    <dgm:cxn modelId="{F98EAD6D-96E3-4D4E-BD04-D2C2385D31E7}" type="presParOf" srcId="{BD30EE00-2AC8-427B-A1F6-114C48CED1B7}" destId="{6A223EB3-8C9C-4B2C-8403-A3DB0675CFA8}" srcOrd="6" destOrd="0" presId="urn:microsoft.com/office/officeart/2005/8/layout/default"/>
    <dgm:cxn modelId="{E40B2B94-CD10-4BF1-B78D-A9E9FA87D7C3}" type="presParOf" srcId="{BD30EE00-2AC8-427B-A1F6-114C48CED1B7}" destId="{D1967786-0A3B-41B2-ABCD-D95D7E6EDBCE}" srcOrd="7" destOrd="0" presId="urn:microsoft.com/office/officeart/2005/8/layout/default"/>
    <dgm:cxn modelId="{0F7D5184-EA74-44D1-A443-BE4C990589D3}" type="presParOf" srcId="{BD30EE00-2AC8-427B-A1F6-114C48CED1B7}" destId="{3C6550A5-76D2-4EC8-9C0C-259A956CE1D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3EBBA1-6815-4CF5-9A63-DBC81E9E60CB}"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C14AA6FC-031B-4616-9216-B3E69909059F}">
      <dgm:prSet/>
      <dgm:spPr/>
      <dgm:t>
        <a:bodyPr/>
        <a:lstStyle/>
        <a:p>
          <a:r>
            <a:rPr lang="en-US" baseline="0"/>
            <a:t>Through multiple runs my model was averaging a METEOR score of: 0.2420</a:t>
          </a:r>
          <a:endParaRPr lang="en-US"/>
        </a:p>
      </dgm:t>
    </dgm:pt>
    <dgm:pt modelId="{2B6E0CE7-644A-4495-BAFC-9C89EC08A86D}" type="parTrans" cxnId="{D28421E2-3395-484C-BCBC-AFD1B24BACEC}">
      <dgm:prSet/>
      <dgm:spPr/>
      <dgm:t>
        <a:bodyPr/>
        <a:lstStyle/>
        <a:p>
          <a:endParaRPr lang="en-US"/>
        </a:p>
      </dgm:t>
    </dgm:pt>
    <dgm:pt modelId="{EB56C53D-1124-4AAF-970A-BCD3CB58568D}" type="sibTrans" cxnId="{D28421E2-3395-484C-BCBC-AFD1B24BACEC}">
      <dgm:prSet/>
      <dgm:spPr/>
      <dgm:t>
        <a:bodyPr/>
        <a:lstStyle/>
        <a:p>
          <a:endParaRPr lang="en-US"/>
        </a:p>
      </dgm:t>
    </dgm:pt>
    <dgm:pt modelId="{BBDA896C-A970-426A-AAC2-7B9D4FAE56FA}">
      <dgm:prSet/>
      <dgm:spPr/>
      <dgm:t>
        <a:bodyPr/>
        <a:lstStyle/>
        <a:p>
          <a:r>
            <a:rPr lang="en-US" baseline="0"/>
            <a:t>Range between 0.12 and 0.35</a:t>
          </a:r>
          <a:endParaRPr lang="en-US"/>
        </a:p>
      </dgm:t>
    </dgm:pt>
    <dgm:pt modelId="{8A8A8E3A-A4D2-4F4E-8B71-DC2C954FFD96}" type="parTrans" cxnId="{F94BACF1-814F-4071-A882-3A39A80C8FE9}">
      <dgm:prSet/>
      <dgm:spPr/>
      <dgm:t>
        <a:bodyPr/>
        <a:lstStyle/>
        <a:p>
          <a:endParaRPr lang="en-US"/>
        </a:p>
      </dgm:t>
    </dgm:pt>
    <dgm:pt modelId="{EEB61989-651B-4B51-BB9E-6B91C9A2F397}" type="sibTrans" cxnId="{F94BACF1-814F-4071-A882-3A39A80C8FE9}">
      <dgm:prSet/>
      <dgm:spPr/>
      <dgm:t>
        <a:bodyPr/>
        <a:lstStyle/>
        <a:p>
          <a:endParaRPr lang="en-US"/>
        </a:p>
      </dgm:t>
    </dgm:pt>
    <dgm:pt modelId="{73184D5F-2FF7-4205-AD7C-0D5F3847C0E0}" type="pres">
      <dgm:prSet presAssocID="{B53EBBA1-6815-4CF5-9A63-DBC81E9E60CB}" presName="Name0" presStyleCnt="0">
        <dgm:presLayoutVars>
          <dgm:dir/>
          <dgm:animLvl val="lvl"/>
          <dgm:resizeHandles val="exact"/>
        </dgm:presLayoutVars>
      </dgm:prSet>
      <dgm:spPr/>
    </dgm:pt>
    <dgm:pt modelId="{E7091742-88DC-4A4E-BB6F-628BC98751D0}" type="pres">
      <dgm:prSet presAssocID="{BBDA896C-A970-426A-AAC2-7B9D4FAE56FA}" presName="boxAndChildren" presStyleCnt="0"/>
      <dgm:spPr/>
    </dgm:pt>
    <dgm:pt modelId="{64263AE5-6FDF-4512-8D60-0247A06D60F9}" type="pres">
      <dgm:prSet presAssocID="{BBDA896C-A970-426A-AAC2-7B9D4FAE56FA}" presName="parentTextBox" presStyleLbl="node1" presStyleIdx="0" presStyleCnt="2"/>
      <dgm:spPr/>
    </dgm:pt>
    <dgm:pt modelId="{4C7F4242-EC06-462F-A445-A364D853E08B}" type="pres">
      <dgm:prSet presAssocID="{EB56C53D-1124-4AAF-970A-BCD3CB58568D}" presName="sp" presStyleCnt="0"/>
      <dgm:spPr/>
    </dgm:pt>
    <dgm:pt modelId="{43836E08-1228-4A8C-AC57-470B75FE5577}" type="pres">
      <dgm:prSet presAssocID="{C14AA6FC-031B-4616-9216-B3E69909059F}" presName="arrowAndChildren" presStyleCnt="0"/>
      <dgm:spPr/>
    </dgm:pt>
    <dgm:pt modelId="{70A27ECD-A6FA-4068-81D7-1701B2C439CD}" type="pres">
      <dgm:prSet presAssocID="{C14AA6FC-031B-4616-9216-B3E69909059F}" presName="parentTextArrow" presStyleLbl="node1" presStyleIdx="1" presStyleCnt="2"/>
      <dgm:spPr/>
    </dgm:pt>
  </dgm:ptLst>
  <dgm:cxnLst>
    <dgm:cxn modelId="{9FD3EE51-FEA1-4E17-8484-E6FB3EC81B20}" type="presOf" srcId="{BBDA896C-A970-426A-AAC2-7B9D4FAE56FA}" destId="{64263AE5-6FDF-4512-8D60-0247A06D60F9}" srcOrd="0" destOrd="0" presId="urn:microsoft.com/office/officeart/2005/8/layout/process4"/>
    <dgm:cxn modelId="{6737FAD2-1505-4C76-90F4-A37BD3D3FE07}" type="presOf" srcId="{C14AA6FC-031B-4616-9216-B3E69909059F}" destId="{70A27ECD-A6FA-4068-81D7-1701B2C439CD}" srcOrd="0" destOrd="0" presId="urn:microsoft.com/office/officeart/2005/8/layout/process4"/>
    <dgm:cxn modelId="{F4E15FD8-A730-4A5F-A782-FBA2065CB13C}" type="presOf" srcId="{B53EBBA1-6815-4CF5-9A63-DBC81E9E60CB}" destId="{73184D5F-2FF7-4205-AD7C-0D5F3847C0E0}" srcOrd="0" destOrd="0" presId="urn:microsoft.com/office/officeart/2005/8/layout/process4"/>
    <dgm:cxn modelId="{D28421E2-3395-484C-BCBC-AFD1B24BACEC}" srcId="{B53EBBA1-6815-4CF5-9A63-DBC81E9E60CB}" destId="{C14AA6FC-031B-4616-9216-B3E69909059F}" srcOrd="0" destOrd="0" parTransId="{2B6E0CE7-644A-4495-BAFC-9C89EC08A86D}" sibTransId="{EB56C53D-1124-4AAF-970A-BCD3CB58568D}"/>
    <dgm:cxn modelId="{F94BACF1-814F-4071-A882-3A39A80C8FE9}" srcId="{B53EBBA1-6815-4CF5-9A63-DBC81E9E60CB}" destId="{BBDA896C-A970-426A-AAC2-7B9D4FAE56FA}" srcOrd="1" destOrd="0" parTransId="{8A8A8E3A-A4D2-4F4E-8B71-DC2C954FFD96}" sibTransId="{EEB61989-651B-4B51-BB9E-6B91C9A2F397}"/>
    <dgm:cxn modelId="{BC0678FE-936E-40FA-99BF-C740E441BAB2}" type="presParOf" srcId="{73184D5F-2FF7-4205-AD7C-0D5F3847C0E0}" destId="{E7091742-88DC-4A4E-BB6F-628BC98751D0}" srcOrd="0" destOrd="0" presId="urn:microsoft.com/office/officeart/2005/8/layout/process4"/>
    <dgm:cxn modelId="{70548337-10F8-4179-B950-95B64390D600}" type="presParOf" srcId="{E7091742-88DC-4A4E-BB6F-628BC98751D0}" destId="{64263AE5-6FDF-4512-8D60-0247A06D60F9}" srcOrd="0" destOrd="0" presId="urn:microsoft.com/office/officeart/2005/8/layout/process4"/>
    <dgm:cxn modelId="{DDF7B55E-082C-4F52-88C0-78417C863977}" type="presParOf" srcId="{73184D5F-2FF7-4205-AD7C-0D5F3847C0E0}" destId="{4C7F4242-EC06-462F-A445-A364D853E08B}" srcOrd="1" destOrd="0" presId="urn:microsoft.com/office/officeart/2005/8/layout/process4"/>
    <dgm:cxn modelId="{3470A93E-CD92-43B7-BB91-DD4D2C03E424}" type="presParOf" srcId="{73184D5F-2FF7-4205-AD7C-0D5F3847C0E0}" destId="{43836E08-1228-4A8C-AC57-470B75FE5577}" srcOrd="2" destOrd="0" presId="urn:microsoft.com/office/officeart/2005/8/layout/process4"/>
    <dgm:cxn modelId="{BD9B4463-5B42-4D46-B4F0-B1A38F507FC2}" type="presParOf" srcId="{43836E08-1228-4A8C-AC57-470B75FE5577}" destId="{70A27ECD-A6FA-4068-81D7-1701B2C439C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99366-F811-499A-A9D9-56D945E68E2B}">
      <dsp:nvSpPr>
        <dsp:cNvPr id="0" name=""/>
        <dsp:cNvSpPr/>
      </dsp:nvSpPr>
      <dsp:spPr>
        <a:xfrm>
          <a:off x="1419095" y="53363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633CD6-8B18-4A00-A375-509EAC063B7A}">
      <dsp:nvSpPr>
        <dsp:cNvPr id="0" name=""/>
        <dsp:cNvSpPr/>
      </dsp:nvSpPr>
      <dsp:spPr>
        <a:xfrm>
          <a:off x="231095" y="29478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t>Investment Advice</a:t>
          </a:r>
        </a:p>
      </dsp:txBody>
      <dsp:txXfrm>
        <a:off x="231095" y="2947841"/>
        <a:ext cx="4320000" cy="720000"/>
      </dsp:txXfrm>
    </dsp:sp>
    <dsp:sp modelId="{57FFDE92-394D-4DE6-A2B1-0532108B4D8D}">
      <dsp:nvSpPr>
        <dsp:cNvPr id="0" name=""/>
        <dsp:cNvSpPr/>
      </dsp:nvSpPr>
      <dsp:spPr>
        <a:xfrm>
          <a:off x="6495095" y="53363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BF969-92F0-4494-BB50-24C947B273A6}">
      <dsp:nvSpPr>
        <dsp:cNvPr id="0" name=""/>
        <dsp:cNvSpPr/>
      </dsp:nvSpPr>
      <dsp:spPr>
        <a:xfrm>
          <a:off x="5307095" y="29478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t>Debt Management Guidance</a:t>
          </a:r>
        </a:p>
      </dsp:txBody>
      <dsp:txXfrm>
        <a:off x="5307095" y="294784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C88B9-792E-480A-9A1A-6960C9101DFD}">
      <dsp:nvSpPr>
        <dsp:cNvPr id="0" name=""/>
        <dsp:cNvSpPr/>
      </dsp:nvSpPr>
      <dsp:spPr>
        <a:xfrm>
          <a:off x="234135" y="1567"/>
          <a:ext cx="2629459" cy="1577675"/>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 single GRU layer each for encoder and decoder</a:t>
          </a:r>
        </a:p>
      </dsp:txBody>
      <dsp:txXfrm>
        <a:off x="234135" y="1567"/>
        <a:ext cx="2629459" cy="1577675"/>
      </dsp:txXfrm>
    </dsp:sp>
    <dsp:sp modelId="{B62CE9B7-0F19-40E0-90C4-94496108CF42}">
      <dsp:nvSpPr>
        <dsp:cNvPr id="0" name=""/>
        <dsp:cNvSpPr/>
      </dsp:nvSpPr>
      <dsp:spPr>
        <a:xfrm>
          <a:off x="3126540" y="1567"/>
          <a:ext cx="2629459" cy="1577675"/>
        </a:xfrm>
        <a:prstGeom prst="rect">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Dropout layer with a rate of 0.2</a:t>
          </a:r>
        </a:p>
      </dsp:txBody>
      <dsp:txXfrm>
        <a:off x="3126540" y="1567"/>
        <a:ext cx="2629459" cy="1577675"/>
      </dsp:txXfrm>
    </dsp:sp>
    <dsp:sp modelId="{A90B8FCE-B635-4E77-9179-DA99BD6DC39B}">
      <dsp:nvSpPr>
        <dsp:cNvPr id="0" name=""/>
        <dsp:cNvSpPr/>
      </dsp:nvSpPr>
      <dsp:spPr>
        <a:xfrm>
          <a:off x="234135" y="1842189"/>
          <a:ext cx="2629459" cy="1577675"/>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200 Epochs</a:t>
          </a:r>
        </a:p>
      </dsp:txBody>
      <dsp:txXfrm>
        <a:off x="234135" y="1842189"/>
        <a:ext cx="2629459" cy="1577675"/>
      </dsp:txXfrm>
    </dsp:sp>
    <dsp:sp modelId="{6A223EB3-8C9C-4B2C-8403-A3DB0675CFA8}">
      <dsp:nvSpPr>
        <dsp:cNvPr id="0" name=""/>
        <dsp:cNvSpPr/>
      </dsp:nvSpPr>
      <dsp:spPr>
        <a:xfrm>
          <a:off x="3126540" y="1842189"/>
          <a:ext cx="2629459" cy="1577675"/>
        </a:xfrm>
        <a:prstGeom prst="rect">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No attention mechanism</a:t>
          </a:r>
        </a:p>
      </dsp:txBody>
      <dsp:txXfrm>
        <a:off x="3126540" y="1842189"/>
        <a:ext cx="2629459" cy="1577675"/>
      </dsp:txXfrm>
    </dsp:sp>
    <dsp:sp modelId="{3C6550A5-76D2-4EC8-9C0C-259A956CE1D8}">
      <dsp:nvSpPr>
        <dsp:cNvPr id="0" name=""/>
        <dsp:cNvSpPr/>
      </dsp:nvSpPr>
      <dsp:spPr>
        <a:xfrm>
          <a:off x="1680338" y="3682810"/>
          <a:ext cx="2629459" cy="1577675"/>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Adam optimizer with learning rate of 0.001</a:t>
          </a:r>
        </a:p>
      </dsp:txBody>
      <dsp:txXfrm>
        <a:off x="1680338" y="3682810"/>
        <a:ext cx="2629459" cy="1577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63AE5-6FDF-4512-8D60-0247A06D60F9}">
      <dsp:nvSpPr>
        <dsp:cNvPr id="0" name=""/>
        <dsp:cNvSpPr/>
      </dsp:nvSpPr>
      <dsp:spPr>
        <a:xfrm>
          <a:off x="0" y="3175928"/>
          <a:ext cx="5990135" cy="2083752"/>
        </a:xfrm>
        <a:prstGeom prst="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baseline="0"/>
            <a:t>Range between 0.12 and 0.35</a:t>
          </a:r>
          <a:endParaRPr lang="en-US" sz="3500" kern="1200"/>
        </a:p>
      </dsp:txBody>
      <dsp:txXfrm>
        <a:off x="0" y="3175928"/>
        <a:ext cx="5990135" cy="2083752"/>
      </dsp:txXfrm>
    </dsp:sp>
    <dsp:sp modelId="{70A27ECD-A6FA-4068-81D7-1701B2C439CD}">
      <dsp:nvSpPr>
        <dsp:cNvPr id="0" name=""/>
        <dsp:cNvSpPr/>
      </dsp:nvSpPr>
      <dsp:spPr>
        <a:xfrm rot="10800000">
          <a:off x="0" y="2372"/>
          <a:ext cx="5990135" cy="3204811"/>
        </a:xfrm>
        <a:prstGeom prst="upArrowCallou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baseline="0"/>
            <a:t>Through multiple runs my model was averaging a METEOR score of: 0.2420</a:t>
          </a:r>
          <a:endParaRPr lang="en-US" sz="3500" kern="1200"/>
        </a:p>
      </dsp:txBody>
      <dsp:txXfrm rot="10800000">
        <a:off x="0" y="2372"/>
        <a:ext cx="5990135" cy="208239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64D3514-3634-43EF-B7FC-3DA1E757FC62}" type="datetimeFigureOut">
              <a:rPr lang="en-US" smtClean="0"/>
              <a:t>5/6/2025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5E705DD-D42D-4949-9A78-42342ECC1B7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58315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D3514-3634-43EF-B7FC-3DA1E757FC6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05DD-D42D-4949-9A78-42342ECC1B7F}" type="slidenum">
              <a:rPr lang="en-US" smtClean="0"/>
              <a:t>‹#›</a:t>
            </a:fld>
            <a:endParaRPr lang="en-US"/>
          </a:p>
        </p:txBody>
      </p:sp>
    </p:spTree>
    <p:extLst>
      <p:ext uri="{BB962C8B-B14F-4D97-AF65-F5344CB8AC3E}">
        <p14:creationId xmlns:p14="http://schemas.microsoft.com/office/powerpoint/2010/main" val="419979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D3514-3634-43EF-B7FC-3DA1E757FC6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05DD-D42D-4949-9A78-42342ECC1B7F}" type="slidenum">
              <a:rPr lang="en-US" smtClean="0"/>
              <a:t>‹#›</a:t>
            </a:fld>
            <a:endParaRPr lang="en-US"/>
          </a:p>
        </p:txBody>
      </p:sp>
    </p:spTree>
    <p:extLst>
      <p:ext uri="{BB962C8B-B14F-4D97-AF65-F5344CB8AC3E}">
        <p14:creationId xmlns:p14="http://schemas.microsoft.com/office/powerpoint/2010/main" val="201484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D3514-3634-43EF-B7FC-3DA1E757FC6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05DD-D42D-4949-9A78-42342ECC1B7F}" type="slidenum">
              <a:rPr lang="en-US" smtClean="0"/>
              <a:t>‹#›</a:t>
            </a:fld>
            <a:endParaRPr lang="en-US"/>
          </a:p>
        </p:txBody>
      </p:sp>
    </p:spTree>
    <p:extLst>
      <p:ext uri="{BB962C8B-B14F-4D97-AF65-F5344CB8AC3E}">
        <p14:creationId xmlns:p14="http://schemas.microsoft.com/office/powerpoint/2010/main" val="3733350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D3514-3634-43EF-B7FC-3DA1E757FC6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05DD-D42D-4949-9A78-42342ECC1B7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859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D3514-3634-43EF-B7FC-3DA1E757FC62}"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705DD-D42D-4949-9A78-42342ECC1B7F}" type="slidenum">
              <a:rPr lang="en-US" smtClean="0"/>
              <a:t>‹#›</a:t>
            </a:fld>
            <a:endParaRPr lang="en-US"/>
          </a:p>
        </p:txBody>
      </p:sp>
    </p:spTree>
    <p:extLst>
      <p:ext uri="{BB962C8B-B14F-4D97-AF65-F5344CB8AC3E}">
        <p14:creationId xmlns:p14="http://schemas.microsoft.com/office/powerpoint/2010/main" val="376963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D3514-3634-43EF-B7FC-3DA1E757FC62}"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705DD-D42D-4949-9A78-42342ECC1B7F}" type="slidenum">
              <a:rPr lang="en-US" smtClean="0"/>
              <a:t>‹#›</a:t>
            </a:fld>
            <a:endParaRPr lang="en-US"/>
          </a:p>
        </p:txBody>
      </p:sp>
    </p:spTree>
    <p:extLst>
      <p:ext uri="{BB962C8B-B14F-4D97-AF65-F5344CB8AC3E}">
        <p14:creationId xmlns:p14="http://schemas.microsoft.com/office/powerpoint/2010/main" val="413731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D3514-3634-43EF-B7FC-3DA1E757FC62}"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705DD-D42D-4949-9A78-42342ECC1B7F}" type="slidenum">
              <a:rPr lang="en-US" smtClean="0"/>
              <a:t>‹#›</a:t>
            </a:fld>
            <a:endParaRPr lang="en-US"/>
          </a:p>
        </p:txBody>
      </p:sp>
    </p:spTree>
    <p:extLst>
      <p:ext uri="{BB962C8B-B14F-4D97-AF65-F5344CB8AC3E}">
        <p14:creationId xmlns:p14="http://schemas.microsoft.com/office/powerpoint/2010/main" val="291296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D3514-3634-43EF-B7FC-3DA1E757FC62}"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705DD-D42D-4949-9A78-42342ECC1B7F}" type="slidenum">
              <a:rPr lang="en-US" smtClean="0"/>
              <a:t>‹#›</a:t>
            </a:fld>
            <a:endParaRPr lang="en-US"/>
          </a:p>
        </p:txBody>
      </p:sp>
    </p:spTree>
    <p:extLst>
      <p:ext uri="{BB962C8B-B14F-4D97-AF65-F5344CB8AC3E}">
        <p14:creationId xmlns:p14="http://schemas.microsoft.com/office/powerpoint/2010/main" val="3862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D3514-3634-43EF-B7FC-3DA1E757FC62}"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705DD-D42D-4949-9A78-42342ECC1B7F}" type="slidenum">
              <a:rPr lang="en-US" smtClean="0"/>
              <a:t>‹#›</a:t>
            </a:fld>
            <a:endParaRPr lang="en-US"/>
          </a:p>
        </p:txBody>
      </p:sp>
    </p:spTree>
    <p:extLst>
      <p:ext uri="{BB962C8B-B14F-4D97-AF65-F5344CB8AC3E}">
        <p14:creationId xmlns:p14="http://schemas.microsoft.com/office/powerpoint/2010/main" val="407276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D3514-3634-43EF-B7FC-3DA1E757FC62}"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705DD-D42D-4949-9A78-42342ECC1B7F}" type="slidenum">
              <a:rPr lang="en-US" smtClean="0"/>
              <a:t>‹#›</a:t>
            </a:fld>
            <a:endParaRPr lang="en-US"/>
          </a:p>
        </p:txBody>
      </p:sp>
    </p:spTree>
    <p:extLst>
      <p:ext uri="{BB962C8B-B14F-4D97-AF65-F5344CB8AC3E}">
        <p14:creationId xmlns:p14="http://schemas.microsoft.com/office/powerpoint/2010/main" val="421438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64D3514-3634-43EF-B7FC-3DA1E757FC62}" type="datetimeFigureOut">
              <a:rPr lang="en-US" smtClean="0"/>
              <a:t>5/6/2025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5E705DD-D42D-4949-9A78-42342ECC1B7F}" type="slidenum">
              <a:rPr lang="en-US" smtClean="0"/>
              <a:t>‹#›</a:t>
            </a:fld>
            <a:endParaRPr lang="en-US"/>
          </a:p>
        </p:txBody>
      </p:sp>
    </p:spTree>
    <p:extLst>
      <p:ext uri="{BB962C8B-B14F-4D97-AF65-F5344CB8AC3E}">
        <p14:creationId xmlns:p14="http://schemas.microsoft.com/office/powerpoint/2010/main" val="30393318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datasets/AdaptLLM/finance-tasks/tree/main"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github.com/heathbrew/Financial-Feedback-Chatbot/blob/main/FF_dataset%20-%20Sheet1.csv" TargetMode="External"/><Relationship Id="rId4" Type="http://schemas.openxmlformats.org/officeDocument/2006/relationships/hyperlink" Target="https://www.kaggle.com/datasets/sbhatti/financial-sentiment-analysis?resource=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CFD4-AE7F-4DCD-999A-C4898EC76478}"/>
              </a:ext>
            </a:extLst>
          </p:cNvPr>
          <p:cNvSpPr>
            <a:spLocks noGrp="1"/>
          </p:cNvSpPr>
          <p:nvPr>
            <p:ph type="ctrTitle"/>
          </p:nvPr>
        </p:nvSpPr>
        <p:spPr>
          <a:xfrm>
            <a:off x="1261872" y="1028699"/>
            <a:ext cx="9418320" cy="3862083"/>
          </a:xfrm>
        </p:spPr>
        <p:txBody>
          <a:bodyPr anchor="ctr">
            <a:normAutofit/>
          </a:bodyPr>
          <a:lstStyle/>
          <a:p>
            <a:pPr algn="ctr"/>
            <a:r>
              <a:rPr lang="en-US" sz="6000"/>
              <a:t>Financial Management Chatbot</a:t>
            </a:r>
          </a:p>
        </p:txBody>
      </p:sp>
      <p:sp>
        <p:nvSpPr>
          <p:cNvPr id="3" name="Subtitle 2">
            <a:extLst>
              <a:ext uri="{FF2B5EF4-FFF2-40B4-BE49-F238E27FC236}">
                <a16:creationId xmlns:a16="http://schemas.microsoft.com/office/drawing/2014/main" id="{3BC22406-31E4-F94B-96AA-695E7B6B6751}"/>
              </a:ext>
            </a:extLst>
          </p:cNvPr>
          <p:cNvSpPr>
            <a:spLocks noGrp="1"/>
          </p:cNvSpPr>
          <p:nvPr>
            <p:ph type="subTitle" idx="1"/>
          </p:nvPr>
        </p:nvSpPr>
        <p:spPr>
          <a:xfrm>
            <a:off x="1261872" y="5237670"/>
            <a:ext cx="9418320" cy="1183261"/>
          </a:xfrm>
        </p:spPr>
        <p:txBody>
          <a:bodyPr>
            <a:normAutofit/>
          </a:bodyPr>
          <a:lstStyle/>
          <a:p>
            <a:pPr algn="ctr"/>
            <a:r>
              <a:rPr lang="en-US"/>
              <a:t>By: Cody Viscardis</a:t>
            </a:r>
          </a:p>
        </p:txBody>
      </p:sp>
      <p:cxnSp>
        <p:nvCxnSpPr>
          <p:cNvPr id="8" name="Straight Connector 7">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373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405908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723290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B805C-132E-CB37-D709-337B6F1BEB5A}"/>
              </a:ext>
            </a:extLst>
          </p:cNvPr>
          <p:cNvSpPr>
            <a:spLocks noGrp="1"/>
          </p:cNvSpPr>
          <p:nvPr>
            <p:ph type="title"/>
          </p:nvPr>
        </p:nvSpPr>
        <p:spPr>
          <a:xfrm>
            <a:off x="1016004" y="539553"/>
            <a:ext cx="6196916" cy="5768658"/>
          </a:xfrm>
        </p:spPr>
        <p:txBody>
          <a:bodyPr vert="horz" lIns="91440" tIns="45720" rIns="91440" bIns="45720" rtlCol="0" anchor="ctr">
            <a:normAutofit/>
          </a:bodyPr>
          <a:lstStyle/>
          <a:p>
            <a:pPr>
              <a:lnSpc>
                <a:spcPct val="85000"/>
              </a:lnSpc>
            </a:pPr>
            <a:r>
              <a:rPr lang="en-US" sz="6000">
                <a:solidFill>
                  <a:srgbClr val="FFFFFF"/>
                </a:solidFill>
              </a:rPr>
              <a:t>Chatbot Demo</a:t>
            </a:r>
          </a:p>
        </p:txBody>
      </p:sp>
    </p:spTree>
    <p:extLst>
      <p:ext uri="{BB962C8B-B14F-4D97-AF65-F5344CB8AC3E}">
        <p14:creationId xmlns:p14="http://schemas.microsoft.com/office/powerpoint/2010/main" val="149168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81D7D-B097-8393-FEBF-5AE97B2DD52E}"/>
              </a:ext>
            </a:extLst>
          </p:cNvPr>
          <p:cNvSpPr>
            <a:spLocks noGrp="1"/>
          </p:cNvSpPr>
          <p:nvPr>
            <p:ph type="title"/>
          </p:nvPr>
        </p:nvSpPr>
        <p:spPr>
          <a:xfrm>
            <a:off x="1261871" y="365760"/>
            <a:ext cx="9858383" cy="1325562"/>
          </a:xfrm>
        </p:spPr>
        <p:txBody>
          <a:bodyPr>
            <a:normAutofit/>
          </a:bodyPr>
          <a:lstStyle/>
          <a:p>
            <a:r>
              <a:rPr lang="en-US"/>
              <a:t>Reasons for Chatbot Sector</a:t>
            </a:r>
            <a:endParaRPr lang="en-US" dirty="0"/>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6" name="Content Placeholder 2">
            <a:extLst>
              <a:ext uri="{FF2B5EF4-FFF2-40B4-BE49-F238E27FC236}">
                <a16:creationId xmlns:a16="http://schemas.microsoft.com/office/drawing/2014/main" id="{B223BEF3-162F-3888-472B-12A8A677B7A5}"/>
              </a:ext>
            </a:extLst>
          </p:cNvPr>
          <p:cNvGraphicFramePr>
            <a:graphicFrameLocks noGrp="1"/>
          </p:cNvGraphicFramePr>
          <p:nvPr>
            <p:ph idx="1"/>
            <p:extLst>
              <p:ext uri="{D42A27DB-BD31-4B8C-83A1-F6EECF244321}">
                <p14:modId xmlns:p14="http://schemas.microsoft.com/office/powerpoint/2010/main" val="68232855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375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F258-05F1-6FA7-8DA5-80C0F8F22947}"/>
              </a:ext>
            </a:extLst>
          </p:cNvPr>
          <p:cNvSpPr>
            <a:spLocks noGrp="1"/>
          </p:cNvSpPr>
          <p:nvPr>
            <p:ph type="title"/>
          </p:nvPr>
        </p:nvSpPr>
        <p:spPr>
          <a:xfrm>
            <a:off x="3937994" y="365760"/>
            <a:ext cx="6977857" cy="1325562"/>
          </a:xfrm>
        </p:spPr>
        <p:txBody>
          <a:bodyPr>
            <a:normAutofit/>
          </a:bodyPr>
          <a:lstStyle/>
          <a:p>
            <a:r>
              <a:rPr lang="en-US" dirty="0"/>
              <a:t>Chatbot Data</a:t>
            </a:r>
          </a:p>
        </p:txBody>
      </p:sp>
      <p:pic>
        <p:nvPicPr>
          <p:cNvPr id="5" name="Picture 4" descr="Calculator, pen, compass, money and a paper with graphs printed on it">
            <a:extLst>
              <a:ext uri="{FF2B5EF4-FFF2-40B4-BE49-F238E27FC236}">
                <a16:creationId xmlns:a16="http://schemas.microsoft.com/office/drawing/2014/main" id="{BE589881-6EE0-9C01-5E0E-AC2B4D9DBB0D}"/>
              </a:ext>
            </a:extLst>
          </p:cNvPr>
          <p:cNvPicPr>
            <a:picLocks noChangeAspect="1"/>
          </p:cNvPicPr>
          <p:nvPr/>
        </p:nvPicPr>
        <p:blipFill>
          <a:blip r:embed="rId2"/>
          <a:srcRect l="36495" r="32271" b="-1"/>
          <a:stretch/>
        </p:blipFill>
        <p:spPr>
          <a:xfrm>
            <a:off x="20" y="10"/>
            <a:ext cx="3555185" cy="6857990"/>
          </a:xfrm>
          <a:prstGeom prst="rect">
            <a:avLst/>
          </a:prstGeom>
        </p:spPr>
      </p:pic>
      <p:sp>
        <p:nvSpPr>
          <p:cNvPr id="3" name="Content Placeholder 2">
            <a:extLst>
              <a:ext uri="{FF2B5EF4-FFF2-40B4-BE49-F238E27FC236}">
                <a16:creationId xmlns:a16="http://schemas.microsoft.com/office/drawing/2014/main" id="{7CFBD633-FE98-24EC-87F3-9AB8D9C38369}"/>
              </a:ext>
            </a:extLst>
          </p:cNvPr>
          <p:cNvSpPr>
            <a:spLocks noGrp="1"/>
          </p:cNvSpPr>
          <p:nvPr>
            <p:ph idx="1"/>
          </p:nvPr>
        </p:nvSpPr>
        <p:spPr>
          <a:xfrm>
            <a:off x="3937994" y="2005739"/>
            <a:ext cx="6977857" cy="4174398"/>
          </a:xfrm>
        </p:spPr>
        <p:txBody>
          <a:bodyPr>
            <a:norm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AdaptLLM/finance-tasks at main</a:t>
            </a:r>
            <a:endParaRPr lang="en-US" dirty="0">
              <a:solidFill>
                <a:schemeClr val="accent2"/>
              </a:solidFill>
            </a:endParaRPr>
          </a:p>
          <a:p>
            <a:pPr lvl="1"/>
            <a:r>
              <a:rPr lang="en-US" dirty="0"/>
              <a:t>Dataset for used with Finance-related NLP tasks including Text Classification and Question Answering. Sourced from Hugging Face</a:t>
            </a:r>
          </a:p>
          <a:p>
            <a:r>
              <a:rPr lang="en-US" dirty="0">
                <a:solidFill>
                  <a:schemeClr val="accent2"/>
                </a:solidFill>
                <a:hlinkClick r:id="rId4">
                  <a:extLst>
                    <a:ext uri="{A12FA001-AC4F-418D-AE19-62706E023703}">
                      <ahyp:hlinkClr xmlns:ahyp="http://schemas.microsoft.com/office/drawing/2018/hyperlinkcolor" val="tx"/>
                    </a:ext>
                  </a:extLst>
                </a:hlinkClick>
              </a:rPr>
              <a:t>Financial Sentiment Analysis</a:t>
            </a:r>
            <a:endParaRPr lang="en-US" dirty="0">
              <a:solidFill>
                <a:schemeClr val="accent2"/>
              </a:solidFill>
            </a:endParaRPr>
          </a:p>
          <a:p>
            <a:pPr lvl="1"/>
            <a:r>
              <a:rPr lang="en-US" dirty="0"/>
              <a:t>Dataset for use with on classifying financial statements to help assist in financial decision making. Data reports the financial reports as positive, negative, or neutral. Source from Kaggle</a:t>
            </a:r>
          </a:p>
          <a:p>
            <a:r>
              <a:rPr lang="en-US" dirty="0">
                <a:solidFill>
                  <a:schemeClr val="accent2"/>
                </a:solidFill>
                <a:hlinkClick r:id="rId5">
                  <a:extLst>
                    <a:ext uri="{A12FA001-AC4F-418D-AE19-62706E023703}">
                      <ahyp:hlinkClr xmlns:ahyp="http://schemas.microsoft.com/office/drawing/2018/hyperlinkcolor" val="tx"/>
                    </a:ext>
                  </a:extLst>
                </a:hlinkClick>
              </a:rPr>
              <a:t>Financial-Feedback-Chatbot</a:t>
            </a:r>
            <a:endParaRPr lang="en-US" dirty="0">
              <a:solidFill>
                <a:schemeClr val="accent2"/>
              </a:solidFill>
            </a:endParaRPr>
          </a:p>
          <a:p>
            <a:pPr lvl="1"/>
            <a:r>
              <a:rPr lang="en-US" dirty="0"/>
              <a:t>Dataset for use with developing a chatbot that provides financial guidance. The data consists of user inputted information like income, debt, financial assets, etc., and the goals of each user. The data also includes a chatbot response of analysis on the user info and guidance on how they can achieve their goals. Sourced from </a:t>
            </a:r>
            <a:r>
              <a:rPr lang="en-US" dirty="0" err="1"/>
              <a:t>Github</a:t>
            </a:r>
            <a:endParaRPr lang="en-US" dirty="0"/>
          </a:p>
          <a:p>
            <a:endParaRPr lang="en-US" dirty="0"/>
          </a:p>
        </p:txBody>
      </p:sp>
    </p:spTree>
    <p:extLst>
      <p:ext uri="{BB962C8B-B14F-4D97-AF65-F5344CB8AC3E}">
        <p14:creationId xmlns:p14="http://schemas.microsoft.com/office/powerpoint/2010/main" val="367326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C5D72-87A3-C2EE-FA04-E2EC3642BB32}"/>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AdaptLLM Data Example</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EABC8C-FAC7-3CA8-C156-17740A581654}"/>
              </a:ext>
            </a:extLst>
          </p:cNvPr>
          <p:cNvSpPr>
            <a:spLocks noGrp="1"/>
          </p:cNvSpPr>
          <p:nvPr>
            <p:ph idx="1"/>
          </p:nvPr>
        </p:nvSpPr>
        <p:spPr>
          <a:xfrm>
            <a:off x="4821898" y="643466"/>
            <a:ext cx="5827472" cy="5571067"/>
          </a:xfrm>
        </p:spPr>
        <p:txBody>
          <a:bodyPr>
            <a:normAutofit/>
          </a:bodyPr>
          <a:lstStyle/>
          <a:p>
            <a:r>
              <a:rPr lang="en-US" sz="1500"/>
              <a:t>performance graph comparison of five-year cumulative total return the following graph and table compare the cumulative total return on citi 2019s common stock, which is listed on the nyse under the ticker symbol 201cc 201d and held by 65691 common stockholders of record as of january 31, 2018, with the cumulative total return of the s&amp;p 500 index and the s&amp;p financial index over the five-year period through december 31, 2017. the graph and table assume that $100 was invested on december 31, 2012 in citi 2019s common stock, the s&amp;p 500 index and the s&amp;p financial index, and that all dividends were reinvested. comparison of five-year cumulative total return for the years ended date citi s&amp;p 500 financials.\n\ndate | citi | s&amp;p 500 | s&amp;p financials\n31-dec-2012 | 100.0 | 100.0 | 100.0\n31-dec-2013 | 131.8 | 132.4 | 135.6\n31-dec-2014 | 137.0 | 150.5 | 156.2\n31-dec-2015 | 131.4 | 152.6 | 153.9\n31-dec-2016 | 152.3 | 170.8 | 188.9\n31-dec-2017 | 193.5 | 208.1 | 230.9\n\n.\n\nwhat is the price of citi in 2017? 193.5\n\nwhat is that less 100? 93.5\n\nwhat is the value of the s&amp;p 500 in 2017? 208.1\n\nwhat is that less 100?</a:t>
            </a:r>
          </a:p>
        </p:txBody>
      </p:sp>
    </p:spTree>
    <p:extLst>
      <p:ext uri="{BB962C8B-B14F-4D97-AF65-F5344CB8AC3E}">
        <p14:creationId xmlns:p14="http://schemas.microsoft.com/office/powerpoint/2010/main" val="127828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DA61A-96E5-4F88-DC25-FA43F61A4A50}"/>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Financial Sentiment Analysis Data Example</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44196A-C4F4-5850-F793-D0181FF9C43A}"/>
              </a:ext>
            </a:extLst>
          </p:cNvPr>
          <p:cNvSpPr>
            <a:spLocks noGrp="1"/>
          </p:cNvSpPr>
          <p:nvPr>
            <p:ph idx="1"/>
          </p:nvPr>
        </p:nvSpPr>
        <p:spPr>
          <a:xfrm>
            <a:off x="4821898" y="643466"/>
            <a:ext cx="5827472" cy="5571067"/>
          </a:xfrm>
        </p:spPr>
        <p:txBody>
          <a:bodyPr>
            <a:normAutofit/>
          </a:bodyPr>
          <a:lstStyle/>
          <a:p>
            <a:r>
              <a:rPr lang="en-US" sz="1900" b="0" i="0" u="none" strike="noStrike">
                <a:effectLst/>
                <a:latin typeface="Aptos Narrow" panose="020B0004020202020204" pitchFamily="34" charset="0"/>
              </a:rPr>
              <a:t>The GeoSolutions technology will leverage Benefon 's GPS solutions by providing Location Based Search Technology , a Communities Platform , location relevant multimedia content and a new and powerful commercial model .</a:t>
            </a:r>
            <a:r>
              <a:rPr lang="en-US" sz="1900"/>
              <a:t> </a:t>
            </a:r>
          </a:p>
          <a:p>
            <a:pPr lvl="1"/>
            <a:r>
              <a:rPr lang="en-US" sz="1900"/>
              <a:t>Sentiment: Positive</a:t>
            </a:r>
          </a:p>
          <a:p>
            <a:r>
              <a:rPr lang="en-US" sz="1900" b="0" i="0" u="none" strike="noStrike">
                <a:effectLst/>
                <a:latin typeface="Aptos Narrow" panose="020B0004020202020204" pitchFamily="34" charset="0"/>
              </a:rPr>
              <a:t>SSH COMMUNICATIONS SECURITY CORP STOCK EXCHANGE RELEASE OCTOBER 14 , 2008 AT 2:45 PM The Company updates its full year outlook and estimates its results to remain at loss for the full year .</a:t>
            </a:r>
            <a:r>
              <a:rPr lang="en-US" sz="1900"/>
              <a:t> </a:t>
            </a:r>
          </a:p>
          <a:p>
            <a:pPr lvl="1"/>
            <a:r>
              <a:rPr lang="en-US" sz="1900"/>
              <a:t>Sentiment: Negative</a:t>
            </a:r>
          </a:p>
          <a:p>
            <a:r>
              <a:rPr lang="en-US" sz="1900" b="0" i="0" u="none" strike="noStrike">
                <a:effectLst/>
                <a:latin typeface="Aptos Narrow" panose="020B0004020202020204" pitchFamily="34" charset="0"/>
              </a:rPr>
              <a:t>The Stockmann department store will have a total floor space of over 8,000 square metres and Stockmann 's investment in the project will have a price tag of about EUR 12 million .</a:t>
            </a:r>
            <a:r>
              <a:rPr lang="en-US" sz="1900"/>
              <a:t> </a:t>
            </a:r>
          </a:p>
          <a:p>
            <a:pPr lvl="1"/>
            <a:r>
              <a:rPr lang="en-US" sz="1900"/>
              <a:t>Sentiment: Neutral</a:t>
            </a:r>
          </a:p>
        </p:txBody>
      </p:sp>
    </p:spTree>
    <p:extLst>
      <p:ext uri="{BB962C8B-B14F-4D97-AF65-F5344CB8AC3E}">
        <p14:creationId xmlns:p14="http://schemas.microsoft.com/office/powerpoint/2010/main" val="428404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ADC0A-0F42-A1AD-5102-2A20122D1E3E}"/>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Financial Feedback Chatbot Data Example</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B8BEAC-1CD7-739F-E668-630A36D86830}"/>
              </a:ext>
            </a:extLst>
          </p:cNvPr>
          <p:cNvSpPr>
            <a:spLocks noGrp="1"/>
          </p:cNvSpPr>
          <p:nvPr>
            <p:ph idx="1"/>
          </p:nvPr>
        </p:nvSpPr>
        <p:spPr>
          <a:xfrm>
            <a:off x="4821898" y="643466"/>
            <a:ext cx="5827472" cy="5571067"/>
          </a:xfrm>
        </p:spPr>
        <p:txBody>
          <a:bodyPr>
            <a:normAutofit fontScale="92500" lnSpcReduction="10000"/>
          </a:bodyPr>
          <a:lstStyle/>
          <a:p>
            <a:r>
              <a:rPr lang="en-US" sz="1600"/>
              <a:t>Prompt:</a:t>
            </a:r>
          </a:p>
          <a:p>
            <a:pPr lvl="1"/>
            <a:r>
              <a:rPr lang="en-US" b="0" i="0" u="none" strike="noStrike">
                <a:effectLst/>
                <a:latin typeface="Aptos Narrow" panose="020B0004020202020204" pitchFamily="34" charset="0"/>
              </a:rPr>
              <a:t>36-year-old engineer, been working there for 5 years, about to move back to UK for family reasons. Own a property about to sell. Non-qualified pension with EFA organisation, â‚¬120k in there (more of an investment fund rather than a pension), already an agreement with French tax authorities who wonâ€™t tax the income from salary but will tax the capital gains (but quite small). Still French resident, in the UK on 6th April 2023 for tax provisionally and physically moving back around 15th February. Significant gain on French property but should be tax-free. Can close pension when off payroll which should be end of Feb but could be end of March. </a:t>
            </a:r>
          </a:p>
          <a:p>
            <a:r>
              <a:rPr lang="en-US" sz="1600">
                <a:latin typeface="Aptos Narrow" panose="020B0004020202020204" pitchFamily="34" charset="0"/>
              </a:rPr>
              <a:t>Response:</a:t>
            </a:r>
          </a:p>
          <a:p>
            <a:pPr lvl="1"/>
            <a:r>
              <a:rPr lang="en-US">
                <a:latin typeface="Aptos Narrow" panose="020B0004020202020204" pitchFamily="34" charset="0"/>
              </a:rPr>
              <a:t>Thank you for providing me with the details of your financial situation. I appreciate the opportunity to offer my expert insights. Based on the information you've shared, I would like to summarize the key points of your financial situation: Positive Areas: You are a 36-year-old engineer who has been working for 5 years. You have a non-qualified pension with the EFA organization, which has a balance of €120k. You have an agreement with the French tax authorities, which will not tax the income from your salary, but only the capital gains. You are expected to make a significant gain on your French property, which should be tax-free. Negative Areas: You are moving back to the UK for family reasons and will no longer be a French resident. You will be taxed provisionally in the UK on April 6th, 2023. You will physically move back to the UK around February 15th. Your pension is more of an investment fund rather than a traditional pension. Given your situation, I would like to offer the following recommendations: …</a:t>
            </a:r>
          </a:p>
          <a:p>
            <a:pPr lvl="1"/>
            <a:endParaRPr lang="en-US" sz="1300" dirty="0"/>
          </a:p>
        </p:txBody>
      </p:sp>
    </p:spTree>
    <p:extLst>
      <p:ext uri="{BB962C8B-B14F-4D97-AF65-F5344CB8AC3E}">
        <p14:creationId xmlns:p14="http://schemas.microsoft.com/office/powerpoint/2010/main" val="143461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A4E76-3A8D-1FF1-3664-6AEDFE6ADF48}"/>
              </a:ext>
            </a:extLst>
          </p:cNvPr>
          <p:cNvSpPr>
            <a:spLocks noGrp="1"/>
          </p:cNvSpPr>
          <p:nvPr>
            <p:ph type="title"/>
          </p:nvPr>
        </p:nvSpPr>
        <p:spPr>
          <a:xfrm>
            <a:off x="566058" y="836023"/>
            <a:ext cx="2718788" cy="5183777"/>
          </a:xfrm>
        </p:spPr>
        <p:txBody>
          <a:bodyPr anchor="ctr">
            <a:normAutofit/>
          </a:bodyPr>
          <a:lstStyle/>
          <a:p>
            <a:r>
              <a:rPr lang="en-US" sz="3100">
                <a:solidFill>
                  <a:srgbClr val="FFFFFF"/>
                </a:solidFill>
              </a:rPr>
              <a:t>Final Model Configuration</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298DD37-89AF-4B94-E690-76F4A7AA872B}"/>
              </a:ext>
            </a:extLst>
          </p:cNvPr>
          <p:cNvGraphicFramePr>
            <a:graphicFrameLocks noGrp="1"/>
          </p:cNvGraphicFramePr>
          <p:nvPr>
            <p:ph idx="1"/>
            <p:extLst>
              <p:ext uri="{D42A27DB-BD31-4B8C-83A1-F6EECF244321}">
                <p14:modId xmlns:p14="http://schemas.microsoft.com/office/powerpoint/2010/main" val="3414007120"/>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5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04201-2C53-3E5D-E0D3-8BE889234255}"/>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METEOR Score</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5" name="Content Placeholder 2">
            <a:extLst>
              <a:ext uri="{FF2B5EF4-FFF2-40B4-BE49-F238E27FC236}">
                <a16:creationId xmlns:a16="http://schemas.microsoft.com/office/drawing/2014/main" id="{13E2059B-F994-D244-73FA-BB9835BE9138}"/>
              </a:ext>
            </a:extLst>
          </p:cNvPr>
          <p:cNvGraphicFramePr>
            <a:graphicFrameLocks noGrp="1"/>
          </p:cNvGraphicFramePr>
          <p:nvPr>
            <p:ph idx="1"/>
            <p:extLst>
              <p:ext uri="{D42A27DB-BD31-4B8C-83A1-F6EECF244321}">
                <p14:modId xmlns:p14="http://schemas.microsoft.com/office/powerpoint/2010/main" val="3614138651"/>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64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DA3157-8016-8A8A-E260-418B5CD22D55}"/>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a:solidFill>
                  <a:srgbClr val="FFFFFF"/>
                </a:solidFill>
              </a:rPr>
              <a:t>Chatbot Training Process (Overfitting)</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lines and a red line&#10;&#10;AI-generated content may be incorrect.">
            <a:extLst>
              <a:ext uri="{FF2B5EF4-FFF2-40B4-BE49-F238E27FC236}">
                <a16:creationId xmlns:a16="http://schemas.microsoft.com/office/drawing/2014/main" id="{E06B3AA2-26BC-F444-C3C2-E7ECF4B5D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375" y="944448"/>
            <a:ext cx="6616823" cy="4962616"/>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139232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214</TotalTime>
  <Words>903</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 Narrow</vt:lpstr>
      <vt:lpstr>Arial</vt:lpstr>
      <vt:lpstr>Century Schoolbook</vt:lpstr>
      <vt:lpstr>Wingdings 2</vt:lpstr>
      <vt:lpstr>View</vt:lpstr>
      <vt:lpstr>Financial Management Chatbot</vt:lpstr>
      <vt:lpstr>Reasons for Chatbot Sector</vt:lpstr>
      <vt:lpstr>Chatbot Data</vt:lpstr>
      <vt:lpstr>AdaptLLM Data Example</vt:lpstr>
      <vt:lpstr>Financial Sentiment Analysis Data Example</vt:lpstr>
      <vt:lpstr>Financial Feedback Chatbot Data Example</vt:lpstr>
      <vt:lpstr>Final Model Configuration</vt:lpstr>
      <vt:lpstr>METEOR Score</vt:lpstr>
      <vt:lpstr>Chatbot Training Process (Overfitting)</vt:lpstr>
      <vt:lpstr>Chatbot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Cody Viscardis</dc:creator>
  <cp:lastModifiedBy>Cody Viscardis</cp:lastModifiedBy>
  <cp:revision>5</cp:revision>
  <dcterms:created xsi:type="dcterms:W3CDTF">2025-05-06T04:42:59Z</dcterms:created>
  <dcterms:modified xsi:type="dcterms:W3CDTF">2025-05-06T21:05:57Z</dcterms:modified>
</cp:coreProperties>
</file>