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9" r:id="rId3"/>
    <p:sldId id="257" r:id="rId4"/>
    <p:sldId id="258" r:id="rId5"/>
    <p:sldId id="261" r:id="rId6"/>
    <p:sldId id="262" r:id="rId7"/>
    <p:sldId id="264" r:id="rId8"/>
    <p:sldId id="265" r:id="rId9"/>
    <p:sldId id="259" r:id="rId10"/>
    <p:sldId id="267" r:id="rId11"/>
    <p:sldId id="268" r:id="rId12"/>
    <p:sldId id="269" r:id="rId13"/>
    <p:sldId id="270" r:id="rId14"/>
    <p:sldId id="271" r:id="rId15"/>
    <p:sldId id="272" r:id="rId16"/>
    <p:sldId id="273" r:id="rId17"/>
    <p:sldId id="274" r:id="rId18"/>
    <p:sldId id="278" r:id="rId19"/>
    <p:sldId id="277"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 Le" initials="TL" lastIdx="2" clrIdx="0">
    <p:extLst>
      <p:ext uri="{19B8F6BF-5375-455C-9EA6-DF929625EA0E}">
        <p15:presenceInfo xmlns:p15="http://schemas.microsoft.com/office/powerpoint/2012/main" userId="3ddf540239b0e5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000" b="0" i="0" u="none" strike="noStrike" kern="1200" cap="none" spc="20" baseline="0">
                <a:solidFill>
                  <a:schemeClr val="tx1">
                    <a:lumMod val="50000"/>
                    <a:lumOff val="50000"/>
                  </a:schemeClr>
                </a:solidFill>
                <a:latin typeface="+mn-lt"/>
                <a:ea typeface="+mn-ea"/>
                <a:cs typeface="+mn-cs"/>
              </a:defRPr>
            </a:pPr>
            <a:r>
              <a:rPr lang="en-US" sz="2000"/>
              <a:t>Chi phí theo chiều cao lí tưởng</a:t>
            </a:r>
            <a:endParaRPr lang="vi-VN" sz="2000"/>
          </a:p>
        </c:rich>
      </c:tx>
      <c:layout/>
      <c:overlay val="0"/>
      <c:spPr>
        <a:noFill/>
        <a:ln>
          <a:noFill/>
        </a:ln>
        <a:effectLst/>
      </c:spPr>
      <c:txPr>
        <a:bodyPr rot="0" spcFirstLastPara="1" vertOverflow="ellipsis" vert="horz" wrap="square" anchor="ctr" anchorCtr="1"/>
        <a:lstStyle/>
        <a:p>
          <a:pPr>
            <a:defRPr sz="20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tint val="70000"/>
                <a:lumMod val="104000"/>
              </a:schemeClr>
            </a:solidFill>
            <a:ln w="9525" cap="flat" cmpd="sng" algn="ctr">
              <a:solidFill>
                <a:schemeClr val="accent2">
                  <a:shade val="95000"/>
                </a:schemeClr>
              </a:solidFill>
              <a:round/>
            </a:ln>
            <a:effectLst/>
          </c:spPr>
          <c:invertIfNegative val="0"/>
          <c:dPt>
            <c:idx val="7"/>
            <c:invertIfNegative val="0"/>
            <c:bubble3D val="0"/>
            <c:spPr>
              <a:solidFill>
                <a:schemeClr val="accent1">
                  <a:lumMod val="60000"/>
                  <a:lumOff val="40000"/>
                </a:schemeClr>
              </a:solidFill>
              <a:ln w="9525" cap="flat" cmpd="sng" algn="ctr">
                <a:solidFill>
                  <a:schemeClr val="accent2">
                    <a:shade val="95000"/>
                  </a:schemeClr>
                </a:solidFill>
                <a:round/>
              </a:ln>
              <a:effectLst/>
            </c:spPr>
            <c:extLst>
              <c:ext xmlns:c16="http://schemas.microsoft.com/office/drawing/2014/chart" uri="{C3380CC4-5D6E-409C-BE32-E72D297353CC}">
                <c16:uniqueId val="{00000001-0690-4DB4-A6F6-9B2E4F28EE54}"/>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Sheet1!$A$1:$A$11</c:f>
              <c:numCache>
                <c:formatCode>General</c:formatCode>
                <c:ptCount val="11"/>
                <c:pt idx="0">
                  <c:v>0</c:v>
                </c:pt>
                <c:pt idx="1">
                  <c:v>1</c:v>
                </c:pt>
                <c:pt idx="2">
                  <c:v>2</c:v>
                </c:pt>
                <c:pt idx="3">
                  <c:v>3</c:v>
                </c:pt>
                <c:pt idx="4">
                  <c:v>4</c:v>
                </c:pt>
                <c:pt idx="5">
                  <c:v>5</c:v>
                </c:pt>
                <c:pt idx="6">
                  <c:v>6</c:v>
                </c:pt>
                <c:pt idx="7">
                  <c:v>7</c:v>
                </c:pt>
                <c:pt idx="8">
                  <c:v>8</c:v>
                </c:pt>
                <c:pt idx="9">
                  <c:v>9</c:v>
                </c:pt>
              </c:numCache>
            </c:numRef>
          </c:cat>
          <c:val>
            <c:numRef>
              <c:f>Sheet1!$B$1:$B$11</c:f>
              <c:numCache>
                <c:formatCode>General</c:formatCode>
                <c:ptCount val="11"/>
                <c:pt idx="0">
                  <c:v>2210</c:v>
                </c:pt>
                <c:pt idx="1">
                  <c:v>1870</c:v>
                </c:pt>
                <c:pt idx="2">
                  <c:v>1550</c:v>
                </c:pt>
                <c:pt idx="3">
                  <c:v>1230</c:v>
                </c:pt>
                <c:pt idx="4">
                  <c:v>950</c:v>
                </c:pt>
                <c:pt idx="5">
                  <c:v>770</c:v>
                </c:pt>
                <c:pt idx="6">
                  <c:v>650</c:v>
                </c:pt>
                <c:pt idx="7">
                  <c:v>610</c:v>
                </c:pt>
                <c:pt idx="8">
                  <c:v>650</c:v>
                </c:pt>
                <c:pt idx="9">
                  <c:v>850</c:v>
                </c:pt>
              </c:numCache>
            </c:numRef>
          </c:val>
          <c:extLst>
            <c:ext xmlns:c16="http://schemas.microsoft.com/office/drawing/2014/chart" uri="{C3380CC4-5D6E-409C-BE32-E72D297353CC}">
              <c16:uniqueId val="{00000000-0690-4DB4-A6F6-9B2E4F28EE54}"/>
            </c:ext>
          </c:extLst>
        </c:ser>
        <c:dLbls>
          <c:dLblPos val="outEnd"/>
          <c:showLegendKey val="0"/>
          <c:showVal val="1"/>
          <c:showCatName val="0"/>
          <c:showSerName val="0"/>
          <c:showPercent val="0"/>
          <c:showBubbleSize val="0"/>
        </c:dLbls>
        <c:gapWidth val="100"/>
        <c:overlap val="-24"/>
        <c:axId val="483070200"/>
        <c:axId val="483072760"/>
      </c:barChart>
      <c:catAx>
        <c:axId val="483070200"/>
        <c:scaling>
          <c:orientation val="minMax"/>
        </c:scaling>
        <c:delete val="0"/>
        <c:axPos val="b"/>
        <c:title>
          <c:tx>
            <c:rich>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Chiều cao lí tưởng</a:t>
                </a:r>
                <a:endParaRPr lang="vi-VN" sz="1200"/>
              </a:p>
            </c:rich>
          </c:tx>
          <c:layout/>
          <c:overlay val="0"/>
          <c:spPr>
            <a:noFill/>
            <a:ln>
              <a:noFill/>
            </a:ln>
            <a:effectLst/>
          </c:spPr>
          <c:txPr>
            <a:bodyPr rot="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crossAx val="483072760"/>
        <c:crosses val="autoZero"/>
        <c:auto val="1"/>
        <c:lblAlgn val="ctr"/>
        <c:lblOffset val="100"/>
        <c:noMultiLvlLbl val="0"/>
      </c:catAx>
      <c:valAx>
        <c:axId val="483072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r>
                  <a:rPr lang="en-US" sz="1200"/>
                  <a:t>Chi phí</a:t>
                </a:r>
                <a:endParaRPr lang="vi-VN" sz="1200"/>
              </a:p>
            </c:rich>
          </c:tx>
          <c:layout/>
          <c:overlay val="0"/>
          <c:spPr>
            <a:noFill/>
            <a:ln>
              <a:noFill/>
            </a:ln>
            <a:effectLst/>
          </c:spPr>
          <c:txPr>
            <a:bodyPr rot="-5400000" spcFirstLastPara="1" vertOverflow="ellipsis" vert="horz" wrap="square" anchor="ctr" anchorCtr="1"/>
            <a:lstStyle/>
            <a:p>
              <a:pPr>
                <a:defRPr sz="12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crossAx val="483070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10-25T21:46:20.416"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25T21:46:20.416"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25T21:46:20.416" idx="1">
    <p:pos x="10" y="10"/>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25T21:46:20.416" idx="1">
    <p:pos x="10" y="10"/>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13T12:13:59.052" idx="2">
    <p:pos x="5269" y="2484"/>
    <p:text>khi cài đặt chặt tam phân với hàm số thực, ta thường bỏ qua trường hợp này, để tránh sai số, và do trên thực tế 2 số thực hầu như không bao giờ bằng nhau).</p:text>
    <p:extLst mod="1">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vnoi.info/wiki/translate/emaxx/Tim-kiem-tam-phan-Ternary-Search" TargetMode="External"/><Relationship Id="rId2" Type="http://schemas.openxmlformats.org/officeDocument/2006/relationships/hyperlink" Target="https://hohoanghiep.blogspot.com/2016/06/thuat-toan-ternary-search.html" TargetMode="External"/><Relationship Id="rId1" Type="http://schemas.openxmlformats.org/officeDocument/2006/relationships/slideLayout" Target="../slideLayouts/slideLayout2.xml"/><Relationship Id="rId5" Type="http://schemas.openxmlformats.org/officeDocument/2006/relationships/hyperlink" Target="https://cp-algorithms.com/num_methods/ternary_search.html#toc-tgt-4" TargetMode="External"/><Relationship Id="rId4" Type="http://schemas.openxmlformats.org/officeDocument/2006/relationships/hyperlink" Target="https://en.wikipedia.org/wiki/Ternary_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98C31-DDC7-449B-BDD3-E4FF53FB3F4F}"/>
              </a:ext>
            </a:extLst>
          </p:cNvPr>
          <p:cNvSpPr>
            <a:spLocks noGrp="1"/>
          </p:cNvSpPr>
          <p:nvPr>
            <p:ph type="ctrTitle"/>
          </p:nvPr>
        </p:nvSpPr>
        <p:spPr>
          <a:xfrm>
            <a:off x="1953970" y="1785730"/>
            <a:ext cx="9523274" cy="2256184"/>
          </a:xfrm>
        </p:spPr>
        <p:txBody>
          <a:bodyPr>
            <a:normAutofit fontScale="90000"/>
          </a:bodyPr>
          <a:lstStyle/>
          <a:p>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Ternary Search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7C60A7BC-2618-48BD-B8C4-69592309A976}"/>
              </a:ext>
            </a:extLst>
          </p:cNvPr>
          <p:cNvSpPr>
            <a:spLocks noGrp="1"/>
          </p:cNvSpPr>
          <p:nvPr>
            <p:ph type="subTitle" idx="1"/>
          </p:nvPr>
        </p:nvSpPr>
        <p:spPr>
          <a:xfrm>
            <a:off x="2059125" y="4538839"/>
            <a:ext cx="9722057" cy="1808952"/>
          </a:xfrm>
        </p:spPr>
        <p:txBody>
          <a:bodyPr>
            <a:normAutofit/>
          </a:bodyPr>
          <a:lstStyle/>
          <a:p>
            <a:pPr algn="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p>
          <a:p>
            <a:pPr algn="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102160239)</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Lê </a:t>
            </a: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Tú (102160270)</a:t>
            </a:r>
          </a:p>
          <a:p>
            <a:pPr algn="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Tuấn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57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129098" y="597605"/>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125385" y="1513684"/>
            <a:ext cx="8915400" cy="3777622"/>
          </a:xfrm>
        </p:spPr>
        <p:txBody>
          <a:bodyPr>
            <a:normAutofit/>
          </a:bodyPr>
          <a:lstStyle/>
          <a:p>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M1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M2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[L,R]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L&lt;M1&lt;M2&lt;R. </a:t>
            </a:r>
            <a:r>
              <a:rPr lang="en-US" sz="2800" dirty="0" err="1">
                <a:latin typeface="Times New Roman" panose="02020603050405020304" pitchFamily="18" charset="0"/>
                <a:cs typeface="Times New Roman" panose="02020603050405020304" pitchFamily="18" charset="0"/>
              </a:rPr>
              <a:t>Rõ</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ở 1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[L,M1]. </a:t>
            </a:r>
            <a:r>
              <a:rPr lang="en-US" sz="2600" dirty="0" err="1">
                <a:latin typeface="Times New Roman" panose="02020603050405020304" pitchFamily="18" charset="0"/>
                <a:cs typeface="Times New Roman" panose="02020603050405020304" pitchFamily="18" charset="0"/>
              </a:rPr>
              <a:t>Khi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biết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chắc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chắn</a:t>
            </a:r>
            <a:r>
              <a:rPr lang="en-US" sz="2600" dirty="0">
                <a:latin typeface="Times New Roman" panose="02020603050405020304" pitchFamily="18" charset="0"/>
                <a:cs typeface="Times New Roman" panose="02020603050405020304" pitchFamily="18" charset="0"/>
              </a:rPr>
              <a:t> F(M1)&gt;F(M2).</a:t>
            </a:r>
          </a:p>
          <a:p>
            <a:pPr lvl="1"/>
            <a:endParaRPr lang="en-US" sz="2600" dirty="0">
              <a:latin typeface="Times New Roman" panose="02020603050405020304" pitchFamily="18" charset="0"/>
              <a:cs typeface="Times New Roman" panose="02020603050405020304" pitchFamily="18" charset="0"/>
            </a:endParaRPr>
          </a:p>
        </p:txBody>
      </p:sp>
      <p:pic>
        <p:nvPicPr>
          <p:cNvPr id="6147" name="Picture 3" descr="http://vnoi.info/wiki/uploads/ternary_search_case_1.png">
            <a:extLst>
              <a:ext uri="{FF2B5EF4-FFF2-40B4-BE49-F238E27FC236}">
                <a16:creationId xmlns:a16="http://schemas.microsoft.com/office/drawing/2014/main" id="{DC00F154-B375-44D2-B056-23E7C9E17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745" y="3462406"/>
            <a:ext cx="2915479" cy="2928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6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062838" y="597605"/>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059125" y="1513684"/>
            <a:ext cx="8915400" cy="3777622"/>
          </a:xfrm>
        </p:spPr>
        <p:txBody>
          <a:bodyPr>
            <a:normAutofit/>
          </a:bodyPr>
          <a:lstStyle/>
          <a:p>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M1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M2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[L,R]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L&lt;M1&lt;M2&lt;R. </a:t>
            </a:r>
            <a:r>
              <a:rPr lang="en-US" sz="2800" dirty="0" err="1">
                <a:latin typeface="Times New Roman" panose="02020603050405020304" pitchFamily="18" charset="0"/>
                <a:cs typeface="Times New Roman" panose="02020603050405020304" pitchFamily="18" charset="0"/>
              </a:rPr>
              <a:t>Rõ</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ở 1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[M1,M2]. Ta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rút</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kết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F(M1)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F(M2).</a:t>
            </a:r>
          </a:p>
        </p:txBody>
      </p:sp>
      <p:pic>
        <p:nvPicPr>
          <p:cNvPr id="8194" name="Picture 2" descr="http://vnoi.info/wiki/uploads/ternary_search_case_2.png">
            <a:extLst>
              <a:ext uri="{FF2B5EF4-FFF2-40B4-BE49-F238E27FC236}">
                <a16:creationId xmlns:a16="http://schemas.microsoft.com/office/drawing/2014/main" id="{6B55EA2B-BBF9-4C09-AC8F-DCD0DF41F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638" y="3538330"/>
            <a:ext cx="3402910" cy="305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12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301377" y="624110"/>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297664" y="1540189"/>
            <a:ext cx="8915400" cy="3777622"/>
          </a:xfrm>
        </p:spPr>
        <p:txBody>
          <a:bodyPr>
            <a:normAutofit/>
          </a:bodyPr>
          <a:lstStyle/>
          <a:p>
            <a:r>
              <a:rPr lang="en-US" sz="2800" dirty="0" err="1">
                <a:latin typeface="Times New Roman" panose="02020603050405020304" pitchFamily="18" charset="0"/>
                <a:cs typeface="Times New Roman" panose="02020603050405020304" pitchFamily="18" charset="0"/>
              </a:rPr>
              <a:t>Xét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trí</a:t>
            </a:r>
            <a:r>
              <a:rPr lang="en-US" sz="2800" dirty="0">
                <a:latin typeface="Times New Roman" panose="02020603050405020304" pitchFamily="18" charset="0"/>
                <a:cs typeface="Times New Roman" panose="02020603050405020304" pitchFamily="18" charset="0"/>
              </a:rPr>
              <a:t> M1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M2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[L,R]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L&lt;M1&lt;M2&lt;R. </a:t>
            </a:r>
            <a:r>
              <a:rPr lang="en-US" sz="2800" dirty="0" err="1">
                <a:latin typeface="Times New Roman" panose="02020603050405020304" pitchFamily="18" charset="0"/>
                <a:cs typeface="Times New Roman" panose="02020603050405020304" pitchFamily="18" charset="0"/>
              </a:rPr>
              <a:t>Rõ</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nằm</a:t>
            </a:r>
            <a:r>
              <a:rPr lang="en-US" sz="2800" dirty="0">
                <a:latin typeface="Times New Roman" panose="02020603050405020304" pitchFamily="18" charset="0"/>
                <a:cs typeface="Times New Roman" panose="02020603050405020304" pitchFamily="18" charset="0"/>
              </a:rPr>
              <a:t> ở 1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a:t>
            </a:r>
          </a:p>
          <a:p>
            <a:pPr lvl="1"/>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2,R]. Tương tự trường hợp đầu, ta biết chắc chắn 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1)&lt;F(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a:t>
            </a:r>
            <a:endParaRPr lang="en-US" sz="2600" dirty="0">
              <a:latin typeface="Times New Roman" panose="02020603050405020304" pitchFamily="18" charset="0"/>
              <a:cs typeface="Times New Roman" panose="02020603050405020304" pitchFamily="18" charset="0"/>
            </a:endParaRPr>
          </a:p>
        </p:txBody>
      </p:sp>
      <p:pic>
        <p:nvPicPr>
          <p:cNvPr id="9218" name="Picture 2" descr="http://vnoi.info/wiki/uploads/ternary_search_case_3.png">
            <a:extLst>
              <a:ext uri="{FF2B5EF4-FFF2-40B4-BE49-F238E27FC236}">
                <a16:creationId xmlns:a16="http://schemas.microsoft.com/office/drawing/2014/main" id="{C65E2D75-9DDB-4690-AE4C-0C07F97EF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839" y="3737112"/>
            <a:ext cx="3829050" cy="2913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06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363925" y="624110"/>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360212" y="1905000"/>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B</a:t>
            </a:r>
            <a:r>
              <a:rPr lang="vi-VN" sz="2800" dirty="0">
                <a:latin typeface="Times New Roman" panose="02020603050405020304" pitchFamily="18" charset="0"/>
                <a:cs typeface="Times New Roman" panose="02020603050405020304" pitchFamily="18" charset="0"/>
              </a:rPr>
              <a:t>ằng việc so sánh F(</a:t>
            </a:r>
            <a:r>
              <a:rPr lang="en-US" sz="2800" dirty="0">
                <a:latin typeface="Times New Roman" panose="02020603050405020304" pitchFamily="18" charset="0"/>
                <a:cs typeface="Times New Roman" panose="02020603050405020304" pitchFamily="18" charset="0"/>
              </a:rPr>
              <a:t>M1</a:t>
            </a:r>
            <a:r>
              <a:rPr lang="vi-VN" sz="2800" dirty="0">
                <a:latin typeface="Times New Roman" panose="02020603050405020304" pitchFamily="18" charset="0"/>
                <a:cs typeface="Times New Roman" panose="02020603050405020304" pitchFamily="18" charset="0"/>
              </a:rPr>
              <a:t>) và F(</a:t>
            </a:r>
            <a:r>
              <a:rPr lang="en-US" sz="2800" dirty="0">
                <a:latin typeface="Times New Roman" panose="02020603050405020304" pitchFamily="18" charset="0"/>
                <a:cs typeface="Times New Roman" panose="02020603050405020304" pitchFamily="18" charset="0"/>
              </a:rPr>
              <a:t>M</a:t>
            </a:r>
            <a:r>
              <a:rPr lang="vi-VN" sz="2800" dirty="0">
                <a:latin typeface="Times New Roman" panose="02020603050405020304" pitchFamily="18" charset="0"/>
                <a:cs typeface="Times New Roman" panose="02020603050405020304" pitchFamily="18" charset="0"/>
              </a:rPr>
              <a:t>2), ta có thể rút ra kết luận như sau:</a:t>
            </a:r>
          </a:p>
          <a:p>
            <a:pPr lvl="1"/>
            <a:r>
              <a:rPr lang="vi-VN" sz="2600" dirty="0">
                <a:latin typeface="Times New Roman" panose="02020603050405020304" pitchFamily="18" charset="0"/>
                <a:cs typeface="Times New Roman" panose="02020603050405020304" pitchFamily="18" charset="0"/>
              </a:rPr>
              <a:t>Nếu 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1)&lt;F(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 Ta biết chắc chắn H nằm trong [</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R</a:t>
            </a:r>
            <a:r>
              <a:rPr lang="vi-VN" sz="2600" dirty="0">
                <a:latin typeface="Times New Roman" panose="02020603050405020304" pitchFamily="18" charset="0"/>
                <a:cs typeface="Times New Roman" panose="02020603050405020304" pitchFamily="18" charset="0"/>
              </a:rPr>
              <a:t>].</a:t>
            </a:r>
          </a:p>
          <a:p>
            <a:pPr lvl="1"/>
            <a:r>
              <a:rPr lang="vi-VN" sz="2600"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1)&gt;F(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 Ta biết chắc chắn H nằm trong [</a:t>
            </a:r>
            <a:r>
              <a:rPr lang="en-US" sz="2600" dirty="0">
                <a:latin typeface="Times New Roman" panose="02020603050405020304" pitchFamily="18" charset="0"/>
                <a:cs typeface="Times New Roman" panose="02020603050405020304" pitchFamily="18" charset="0"/>
              </a:rPr>
              <a:t>L</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a:t>
            </a:r>
          </a:p>
          <a:p>
            <a:pPr lvl="1"/>
            <a:r>
              <a:rPr lang="vi-VN" sz="2600"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1)=F(</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 H nằm trong [</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70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363925" y="624110"/>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360212" y="1905000"/>
            <a:ext cx="8915400" cy="3777622"/>
          </a:xfrm>
        </p:spPr>
        <p:txBody>
          <a:bodyPr>
            <a:normAutofit/>
          </a:bodyPr>
          <a:lstStyle/>
          <a:p>
            <a:r>
              <a:rPr lang="vi-VN" sz="2800" dirty="0">
                <a:latin typeface="Times New Roman" panose="02020603050405020304" pitchFamily="18" charset="0"/>
                <a:cs typeface="Times New Roman" panose="02020603050405020304" pitchFamily="18" charset="0"/>
              </a:rPr>
              <a:t>Do đó, dựa vào việc so sánh F ở hai điểm </a:t>
            </a:r>
            <a:r>
              <a:rPr lang="en-US" sz="2800" dirty="0">
                <a:latin typeface="Times New Roman" panose="02020603050405020304" pitchFamily="18" charset="0"/>
                <a:cs typeface="Times New Roman" panose="02020603050405020304" pitchFamily="18" charset="0"/>
              </a:rPr>
              <a:t>M</a:t>
            </a:r>
            <a:r>
              <a:rPr lang="vi-VN" sz="28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M</a:t>
            </a:r>
            <a:r>
              <a:rPr lang="vi-VN" sz="2800" dirty="0">
                <a:latin typeface="Times New Roman" panose="02020603050405020304" pitchFamily="18" charset="0"/>
                <a:cs typeface="Times New Roman" panose="02020603050405020304" pitchFamily="18" charset="0"/>
              </a:rPr>
              <a:t>2 ta có thể thay đổi và giảm không gian tìm kiếm [</a:t>
            </a:r>
            <a:r>
              <a:rPr lang="en-US" sz="2800" dirty="0">
                <a:latin typeface="Times New Roman" panose="02020603050405020304" pitchFamily="18" charset="0"/>
                <a:cs typeface="Times New Roman" panose="02020603050405020304" pitchFamily="18" charset="0"/>
              </a:rPr>
              <a:t>L</a:t>
            </a:r>
            <a:r>
              <a:rPr lang="vi-V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a:t>
            </a:r>
            <a:r>
              <a:rPr lang="vi-VN" sz="2800" dirty="0">
                <a:latin typeface="Times New Roman" panose="02020603050405020304" pitchFamily="18" charset="0"/>
                <a:cs typeface="Times New Roman" panose="02020603050405020304" pitchFamily="18" charset="0"/>
              </a:rPr>
              <a:t>] xuống một khoản không gian nhỏ hơn [</a:t>
            </a:r>
            <a:r>
              <a:rPr lang="en-US" sz="2800" dirty="0">
                <a:latin typeface="Times New Roman" panose="02020603050405020304" pitchFamily="18" charset="0"/>
                <a:cs typeface="Times New Roman" panose="02020603050405020304" pitchFamily="18" charset="0"/>
              </a:rPr>
              <a:t>L’</a:t>
            </a:r>
            <a:r>
              <a:rPr lang="vi-V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a:t>
            </a:r>
            <a:r>
              <a:rPr lang="vi-VN" sz="2800" dirty="0">
                <a:latin typeface="Times New Roman" panose="02020603050405020304" pitchFamily="18" charset="0"/>
                <a:cs typeface="Times New Roman" panose="02020603050405020304" pitchFamily="18" charset="0"/>
              </a:rPr>
              <a:t>′]. Nếu ta chọn:</a:t>
            </a:r>
          </a:p>
          <a:p>
            <a:pPr lvl="1"/>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L</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R</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L</a:t>
            </a:r>
            <a:r>
              <a:rPr lang="vi-VN" sz="2600" dirty="0">
                <a:latin typeface="Times New Roman" panose="02020603050405020304" pitchFamily="18" charset="0"/>
                <a:cs typeface="Times New Roman" panose="02020603050405020304" pitchFamily="18" charset="0"/>
              </a:rPr>
              <a:t>)/3</a:t>
            </a:r>
          </a:p>
          <a:p>
            <a:pPr lvl="1"/>
            <a:r>
              <a:rPr lang="en-US" sz="2600" dirty="0">
                <a:latin typeface="Times New Roman" panose="02020603050405020304" pitchFamily="18" charset="0"/>
                <a:cs typeface="Times New Roman" panose="02020603050405020304" pitchFamily="18" charset="0"/>
              </a:rPr>
              <a:t>M</a:t>
            </a:r>
            <a:r>
              <a:rPr lang="vi-VN" sz="26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R</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R</a:t>
            </a:r>
            <a:r>
              <a:rPr lang="vi-VN"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L</a:t>
            </a:r>
            <a:r>
              <a:rPr lang="vi-VN" sz="2600" dirty="0">
                <a:latin typeface="Times New Roman" panose="02020603050405020304" pitchFamily="18" charset="0"/>
                <a:cs typeface="Times New Roman" panose="02020603050405020304" pitchFamily="18" charset="0"/>
              </a:rPr>
              <a:t>)/3</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76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363925" y="624110"/>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360212" y="1905000"/>
            <a:ext cx="8915400" cy="4328890"/>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S</a:t>
            </a:r>
            <a:r>
              <a:rPr lang="vi-VN" sz="3000" dirty="0">
                <a:latin typeface="Times New Roman" panose="02020603050405020304" pitchFamily="18" charset="0"/>
                <a:cs typeface="Times New Roman" panose="02020603050405020304" pitchFamily="18" charset="0"/>
              </a:rPr>
              <a:t>au mỗi lần, độ lớn của đoạn [</a:t>
            </a:r>
            <a:r>
              <a:rPr lang="en-US" sz="3000" dirty="0">
                <a:latin typeface="Times New Roman" panose="02020603050405020304" pitchFamily="18" charset="0"/>
                <a:cs typeface="Times New Roman" panose="02020603050405020304" pitchFamily="18" charset="0"/>
              </a:rPr>
              <a:t>L</a:t>
            </a:r>
            <a:r>
              <a:rPr lang="vi-VN" sz="3000"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R</a:t>
            </a:r>
            <a:r>
              <a:rPr lang="vi-VN" sz="3000" dirty="0">
                <a:latin typeface="Times New Roman" panose="02020603050405020304" pitchFamily="18" charset="0"/>
                <a:cs typeface="Times New Roman" panose="02020603050405020304" pitchFamily="18" charset="0"/>
              </a:rPr>
              <a:t>] giảm xuống còn 2/3 lần.</a:t>
            </a:r>
          </a:p>
          <a:p>
            <a:r>
              <a:rPr lang="vi-VN" sz="3000" dirty="0">
                <a:latin typeface="Times New Roman" panose="02020603050405020304" pitchFamily="18" charset="0"/>
                <a:cs typeface="Times New Roman" panose="02020603050405020304" pitchFamily="18" charset="0"/>
              </a:rPr>
              <a:t>Nếu ta lặp đi lặp lại K lần, thì độ lớn của [</a:t>
            </a:r>
            <a:r>
              <a:rPr lang="en-US" sz="3000" dirty="0">
                <a:latin typeface="Times New Roman" panose="02020603050405020304" pitchFamily="18" charset="0"/>
                <a:cs typeface="Times New Roman" panose="02020603050405020304" pitchFamily="18" charset="0"/>
              </a:rPr>
              <a:t>L</a:t>
            </a:r>
            <a:r>
              <a:rPr lang="vi-VN" sz="3000"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R</a:t>
            </a:r>
            <a:r>
              <a:rPr lang="vi-VN" sz="3000" dirty="0">
                <a:latin typeface="Times New Roman" panose="02020603050405020304" pitchFamily="18" charset="0"/>
                <a:cs typeface="Times New Roman" panose="02020603050405020304" pitchFamily="18" charset="0"/>
              </a:rPr>
              <a:t>] sẽ chỉ còn (2/3)</a:t>
            </a:r>
            <a:r>
              <a:rPr lang="en-US" sz="3000" baseline="30000" dirty="0">
                <a:latin typeface="Times New Roman" panose="02020603050405020304" pitchFamily="18" charset="0"/>
                <a:cs typeface="Times New Roman" panose="02020603050405020304" pitchFamily="18" charset="0"/>
              </a:rPr>
              <a:t>K</a:t>
            </a:r>
            <a:r>
              <a:rPr lang="vi-VN" sz="3000" dirty="0">
                <a:latin typeface="Times New Roman" panose="02020603050405020304" pitchFamily="18" charset="0"/>
                <a:cs typeface="Times New Roman" panose="02020603050405020304" pitchFamily="18" charset="0"/>
              </a:rPr>
              <a:t>. Ví dụ với </a:t>
            </a:r>
            <a:r>
              <a:rPr lang="en-US" sz="3000" dirty="0">
                <a:latin typeface="Times New Roman" panose="02020603050405020304" pitchFamily="18" charset="0"/>
                <a:cs typeface="Times New Roman" panose="02020603050405020304" pitchFamily="18" charset="0"/>
              </a:rPr>
              <a:t>L</a:t>
            </a:r>
            <a:r>
              <a:rPr lang="vi-VN" sz="3000" dirty="0">
                <a:latin typeface="Times New Roman" panose="02020603050405020304" pitchFamily="18" charset="0"/>
                <a:cs typeface="Times New Roman" panose="02020603050405020304" pitchFamily="18" charset="0"/>
              </a:rPr>
              <a:t>=−10</a:t>
            </a:r>
            <a:r>
              <a:rPr lang="en-US" sz="3000" baseline="30000" dirty="0">
                <a:latin typeface="Times New Roman" panose="02020603050405020304" pitchFamily="18" charset="0"/>
                <a:cs typeface="Times New Roman" panose="02020603050405020304" pitchFamily="18" charset="0"/>
              </a:rPr>
              <a:t>9</a:t>
            </a:r>
            <a:r>
              <a:rPr lang="vi-VN" sz="3000" dirty="0">
                <a:latin typeface="Times New Roman" panose="02020603050405020304" pitchFamily="18" charset="0"/>
                <a:cs typeface="Times New Roman" panose="02020603050405020304" pitchFamily="18" charset="0"/>
              </a:rPr>
              <a:t>,r=10</a:t>
            </a:r>
            <a:r>
              <a:rPr lang="en-US" sz="3000" baseline="30000" dirty="0">
                <a:latin typeface="Times New Roman" panose="02020603050405020304" pitchFamily="18" charset="0"/>
                <a:cs typeface="Times New Roman" panose="02020603050405020304" pitchFamily="18" charset="0"/>
              </a:rPr>
              <a:t>9</a:t>
            </a:r>
            <a:r>
              <a:rPr lang="vi-VN" sz="3000" dirty="0">
                <a:latin typeface="Times New Roman" panose="02020603050405020304" pitchFamily="18" charset="0"/>
                <a:cs typeface="Times New Roman" panose="02020603050405020304" pitchFamily="18" charset="0"/>
              </a:rPr>
              <a:t>, ta lặp lại K=100 lần, thì đoạn [</a:t>
            </a:r>
            <a:r>
              <a:rPr lang="en-US" sz="3000" dirty="0">
                <a:latin typeface="Times New Roman" panose="02020603050405020304" pitchFamily="18" charset="0"/>
                <a:cs typeface="Times New Roman" panose="02020603050405020304" pitchFamily="18" charset="0"/>
              </a:rPr>
              <a:t>L</a:t>
            </a:r>
            <a:r>
              <a:rPr lang="vi-VN"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R</a:t>
            </a:r>
            <a:r>
              <a:rPr lang="vi-VN" sz="3000" dirty="0">
                <a:latin typeface="Times New Roman" panose="02020603050405020304" pitchFamily="18" charset="0"/>
                <a:cs typeface="Times New Roman" panose="02020603050405020304" pitchFamily="18" charset="0"/>
              </a:rPr>
              <a:t>] thu về chỉ còn độ dài là</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(2/3.0)</a:t>
            </a:r>
            <a:r>
              <a:rPr lang="en-US" sz="3000" baseline="30000" dirty="0">
                <a:latin typeface="Times New Roman" panose="02020603050405020304" pitchFamily="18" charset="0"/>
                <a:cs typeface="Times New Roman" panose="02020603050405020304" pitchFamily="18" charset="0"/>
              </a:rPr>
              <a:t>100</a:t>
            </a:r>
            <a:r>
              <a:rPr lang="vi-VN" sz="3000" dirty="0">
                <a:latin typeface="Times New Roman" panose="02020603050405020304" pitchFamily="18" charset="0"/>
                <a:cs typeface="Times New Roman" panose="02020603050405020304" pitchFamily="18" charset="0"/>
              </a:rPr>
              <a:t>∗(2∗10</a:t>
            </a:r>
            <a:r>
              <a:rPr lang="en-US" sz="3000" baseline="30000" dirty="0">
                <a:latin typeface="Times New Roman" panose="02020603050405020304" pitchFamily="18" charset="0"/>
                <a:cs typeface="Times New Roman" panose="02020603050405020304" pitchFamily="18" charset="0"/>
              </a:rPr>
              <a:t>9</a:t>
            </a:r>
            <a:r>
              <a:rPr lang="vi-VN" sz="3000" dirty="0">
                <a:latin typeface="Times New Roman" panose="02020603050405020304" pitchFamily="18" charset="0"/>
                <a:cs typeface="Times New Roman" panose="02020603050405020304" pitchFamily="18" charset="0"/>
              </a:rPr>
              <a:t>)&lt;5∗10</a:t>
            </a:r>
            <a:r>
              <a:rPr lang="en-US" sz="3000" baseline="30000" dirty="0">
                <a:latin typeface="Times New Roman" panose="02020603050405020304" pitchFamily="18" charset="0"/>
                <a:cs typeface="Times New Roman" panose="02020603050405020304" pitchFamily="18" charset="0"/>
              </a:rPr>
              <a:t>-9</a:t>
            </a:r>
            <a:r>
              <a:rPr lang="vi-VN" sz="3000" dirty="0">
                <a:latin typeface="Times New Roman" panose="02020603050405020304" pitchFamily="18" charset="0"/>
                <a:cs typeface="Times New Roman" panose="02020603050405020304" pitchFamily="18" charset="0"/>
              </a:rPr>
              <a:t>, đủ chính xác với hầu hết mọi bài toán.</a:t>
            </a:r>
          </a:p>
          <a:p>
            <a:r>
              <a:rPr lang="vi-VN" sz="3000" dirty="0">
                <a:latin typeface="Times New Roman" panose="02020603050405020304" pitchFamily="18" charset="0"/>
                <a:cs typeface="Times New Roman" panose="02020603050405020304" pitchFamily="18" charset="0"/>
              </a:rPr>
              <a:t>Độ phức tạp thuật toán là O(logT) với T là độ chính xác mà ta cần thực hiện.</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63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363925" y="624110"/>
            <a:ext cx="8911687" cy="1280890"/>
          </a:xfrm>
        </p:spPr>
        <p:txBody>
          <a:bodyPr>
            <a:normAutofit/>
          </a:bodyPr>
          <a:lstStyle/>
          <a:p>
            <a:r>
              <a:rPr lang="en-US" dirty="0">
                <a:latin typeface="Times New Roman" panose="02020603050405020304" pitchFamily="18" charset="0"/>
                <a:cs typeface="Times New Roman" panose="02020603050405020304" pitchFamily="18" charset="0"/>
              </a:rPr>
              <a:t>CÀI ĐẶT THUẬT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1EF2873-F248-4C74-8789-3FB903F15584}"/>
              </a:ext>
            </a:extLst>
          </p:cNvPr>
          <p:cNvSpPr>
            <a:spLocks noGrp="1"/>
          </p:cNvSpPr>
          <p:nvPr>
            <p:ph idx="1"/>
          </p:nvPr>
        </p:nvSpPr>
        <p:spPr>
          <a:xfrm>
            <a:off x="2363925" y="1656522"/>
            <a:ext cx="8915400" cy="4577368"/>
          </a:xfrm>
        </p:spPr>
        <p:txBody>
          <a:bodyPr>
            <a:normAutofit lnSpcReduction="10000"/>
          </a:bodyPr>
          <a:lstStyle/>
          <a:p>
            <a:pPr marL="0" indent="0">
              <a:buNone/>
            </a:pPr>
            <a:r>
              <a:rPr lang="en-US" sz="2400">
                <a:solidFill>
                  <a:schemeClr val="accent1"/>
                </a:solidFill>
                <a:latin typeface="Times New Roman" panose="02020603050405020304" pitchFamily="18" charset="0"/>
                <a:cs typeface="Times New Roman" panose="02020603050405020304" pitchFamily="18" charset="0"/>
              </a:rPr>
              <a:t>double </a:t>
            </a:r>
            <a:r>
              <a:rPr lang="en-US" sz="2400" smtClean="0">
                <a:solidFill>
                  <a:schemeClr val="accent1"/>
                </a:solidFill>
                <a:latin typeface="Times New Roman" panose="02020603050405020304" pitchFamily="18" charset="0"/>
                <a:cs typeface="Times New Roman" panose="02020603050405020304" pitchFamily="18" charset="0"/>
              </a:rPr>
              <a:t>max_F(double left, double right) </a:t>
            </a:r>
            <a:r>
              <a:rPr lang="en-US" sz="2400" dirty="0">
                <a:solidFill>
                  <a:schemeClr val="accent1"/>
                </a:solidFill>
                <a:latin typeface="Times New Roman" panose="02020603050405020304" pitchFamily="18" charset="0"/>
                <a:cs typeface="Times New Roman" panose="02020603050405020304" pitchFamily="18" charset="0"/>
              </a:rPr>
              <a:t>{</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int k= </a:t>
            </a:r>
            <a:r>
              <a:rPr lang="en-US" sz="2400">
                <a:solidFill>
                  <a:schemeClr val="accent1"/>
                </a:solidFill>
                <a:latin typeface="Times New Roman" panose="02020603050405020304" pitchFamily="18" charset="0"/>
                <a:cs typeface="Times New Roman" panose="02020603050405020304" pitchFamily="18" charset="0"/>
              </a:rPr>
              <a:t>100</a:t>
            </a:r>
            <a:r>
              <a:rPr lang="en-US" sz="2400" smtClean="0">
                <a:solidFill>
                  <a:schemeClr val="accent1"/>
                </a:solidFill>
                <a:latin typeface="Times New Roman" panose="02020603050405020304" pitchFamily="18" charset="0"/>
                <a:cs typeface="Times New Roman" panose="02020603050405020304" pitchFamily="18" charset="0"/>
              </a:rPr>
              <a:t>;</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for (int </a:t>
            </a:r>
            <a:r>
              <a:rPr lang="en-US" sz="2400" dirty="0" err="1">
                <a:solidFill>
                  <a:schemeClr val="accent1"/>
                </a:solidFill>
                <a:latin typeface="Times New Roman" panose="02020603050405020304" pitchFamily="18" charset="0"/>
                <a:cs typeface="Times New Roman" panose="02020603050405020304" pitchFamily="18" charset="0"/>
              </a:rPr>
              <a:t>i</a:t>
            </a:r>
            <a:r>
              <a:rPr lang="en-US" sz="2400" dirty="0">
                <a:solidFill>
                  <a:schemeClr val="accent1"/>
                </a:solidFill>
                <a:latin typeface="Times New Roman" panose="02020603050405020304" pitchFamily="18" charset="0"/>
                <a:cs typeface="Times New Roman" panose="02020603050405020304" pitchFamily="18" charset="0"/>
              </a:rPr>
              <a:t> = 0; </a:t>
            </a:r>
            <a:r>
              <a:rPr lang="en-US" sz="2400" dirty="0" err="1">
                <a:solidFill>
                  <a:schemeClr val="accent1"/>
                </a:solidFill>
                <a:latin typeface="Times New Roman" panose="02020603050405020304" pitchFamily="18" charset="0"/>
                <a:cs typeface="Times New Roman" panose="02020603050405020304" pitchFamily="18" charset="0"/>
              </a:rPr>
              <a:t>i</a:t>
            </a:r>
            <a:r>
              <a:rPr lang="en-US" sz="2400" dirty="0">
                <a:solidFill>
                  <a:schemeClr val="accent1"/>
                </a:solidFill>
                <a:latin typeface="Times New Roman" panose="02020603050405020304" pitchFamily="18" charset="0"/>
                <a:cs typeface="Times New Roman" panose="02020603050405020304" pitchFamily="18" charset="0"/>
              </a:rPr>
              <a:t> &lt; k; </a:t>
            </a:r>
            <a:r>
              <a:rPr lang="en-US" sz="2400" dirty="0" err="1">
                <a:solidFill>
                  <a:schemeClr val="accent1"/>
                </a:solidFill>
                <a:latin typeface="Times New Roman" panose="02020603050405020304" pitchFamily="18" charset="0"/>
                <a:cs typeface="Times New Roman" panose="02020603050405020304" pitchFamily="18" charset="0"/>
              </a:rPr>
              <a:t>i</a:t>
            </a:r>
            <a:r>
              <a:rPr lang="en-US" sz="2400"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double mid1 = left + (right - left) / 3.0;</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double mid2 = right - (right - left) / 3.0;</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if </a:t>
            </a:r>
            <a:r>
              <a:rPr lang="en-US" sz="2400">
                <a:solidFill>
                  <a:schemeClr val="accent1"/>
                </a:solidFill>
                <a:latin typeface="Times New Roman" panose="02020603050405020304" pitchFamily="18" charset="0"/>
                <a:cs typeface="Times New Roman" panose="02020603050405020304" pitchFamily="18" charset="0"/>
              </a:rPr>
              <a:t>(</a:t>
            </a:r>
            <a:r>
              <a:rPr lang="en-US" sz="2400" smtClean="0">
                <a:solidFill>
                  <a:schemeClr val="accent1"/>
                </a:solidFill>
                <a:latin typeface="Times New Roman" panose="02020603050405020304" pitchFamily="18" charset="0"/>
                <a:cs typeface="Times New Roman" panose="02020603050405020304" pitchFamily="18" charset="0"/>
              </a:rPr>
              <a:t>F(mid1) </a:t>
            </a:r>
            <a:r>
              <a:rPr lang="en-US" sz="2400" dirty="0">
                <a:solidFill>
                  <a:schemeClr val="accent1"/>
                </a:solidFill>
                <a:latin typeface="Times New Roman" panose="02020603050405020304" pitchFamily="18" charset="0"/>
                <a:cs typeface="Times New Roman" panose="02020603050405020304" pitchFamily="18" charset="0"/>
              </a:rPr>
              <a:t>&gt; F(mid2)) right = mid2;</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else left = mid1;</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a:t>
            </a: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	</a:t>
            </a:r>
            <a:r>
              <a:rPr lang="en-US" sz="2400">
                <a:solidFill>
                  <a:schemeClr val="accent1"/>
                </a:solidFill>
                <a:latin typeface="Times New Roman" panose="02020603050405020304" pitchFamily="18" charset="0"/>
                <a:cs typeface="Times New Roman" panose="02020603050405020304" pitchFamily="18" charset="0"/>
              </a:rPr>
              <a:t>return </a:t>
            </a:r>
            <a:r>
              <a:rPr lang="en-US" sz="2400">
                <a:solidFill>
                  <a:schemeClr val="accent1"/>
                </a:solidFill>
                <a:latin typeface="Times New Roman" panose="02020603050405020304" pitchFamily="18" charset="0"/>
                <a:cs typeface="Times New Roman" panose="02020603050405020304" pitchFamily="18" charset="0"/>
              </a:rPr>
              <a:t>F</a:t>
            </a:r>
            <a:r>
              <a:rPr lang="en-US" sz="2400" smtClean="0">
                <a:solidFill>
                  <a:schemeClr val="accent1"/>
                </a:solidFill>
                <a:latin typeface="Times New Roman" panose="02020603050405020304" pitchFamily="18" charset="0"/>
                <a:cs typeface="Times New Roman" panose="02020603050405020304" pitchFamily="18" charset="0"/>
              </a:rPr>
              <a:t>(left</a:t>
            </a:r>
            <a:r>
              <a:rPr lang="en-US" sz="2400" smtClean="0">
                <a:solidFill>
                  <a:schemeClr val="accent1"/>
                </a:solidFill>
                <a:latin typeface="Times New Roman" panose="02020603050405020304" pitchFamily="18" charset="0"/>
                <a:cs typeface="Times New Roman" panose="02020603050405020304" pitchFamily="18" charset="0"/>
              </a:rPr>
              <a:t>);</a:t>
            </a:r>
            <a:endParaRPr lang="en-US" sz="24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4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301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592925" y="624110"/>
            <a:ext cx="8911687" cy="1280890"/>
          </a:xfrm>
        </p:spPr>
        <p:txBody>
          <a:bodyPr>
            <a:normAutofit/>
          </a:bodyPr>
          <a:lstStyle/>
          <a:p>
            <a:r>
              <a:rPr lang="en-US" smtClean="0">
                <a:latin typeface="Times New Roman" panose="02020603050405020304" pitchFamily="18" charset="0"/>
                <a:cs typeface="Times New Roman" panose="02020603050405020304" pitchFamily="18" charset="0"/>
              </a:rPr>
              <a:t>Ví dụ:</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9D0DF42-73C6-443D-829E-54FA5FF738A9}"/>
              </a:ext>
            </a:extLst>
          </p:cNvPr>
          <p:cNvSpPr>
            <a:spLocks noGrp="1"/>
          </p:cNvSpPr>
          <p:nvPr>
            <p:ph idx="1"/>
          </p:nvPr>
        </p:nvSpPr>
        <p:spPr>
          <a:xfrm>
            <a:off x="2589212" y="1511300"/>
            <a:ext cx="8915400" cy="4399922"/>
          </a:xfrm>
        </p:spPr>
        <p:txBody>
          <a:bodyPr>
            <a:noAutofit/>
          </a:bodyPr>
          <a:lstStyle/>
          <a:p>
            <a:pPr>
              <a:lnSpc>
                <a:spcPct val="120000"/>
              </a:lnSpc>
            </a:pPr>
            <a:r>
              <a:rPr lang="vi-VN" sz="1600" smtClean="0">
                <a:latin typeface="Tahoma" panose="020B0604030504040204" pitchFamily="34" charset="0"/>
                <a:ea typeface="Tahoma" panose="020B0604030504040204" pitchFamily="34" charset="0"/>
                <a:cs typeface="Tahoma" panose="020B0604030504040204" pitchFamily="34" charset="0"/>
              </a:rPr>
              <a:t>Cho </a:t>
            </a:r>
            <a:r>
              <a:rPr lang="vi-VN" sz="1600">
                <a:latin typeface="Tahoma" panose="020B0604030504040204" pitchFamily="34" charset="0"/>
                <a:ea typeface="Tahoma" panose="020B0604030504040204" pitchFamily="34" charset="0"/>
                <a:cs typeface="Tahoma" panose="020B0604030504040204" pitchFamily="34" charset="0"/>
              </a:rPr>
              <a:t>N tòa nhà có chiều cao h1, h2, h3 ... hn, mục tiêu là làm cho mọi tòa nhà có chiều cao bằng nhau. Điều này có thể được thực hiện bằng cách loại bỏ các viên gạch khỏi tòa nhà hoặc thêm một số viên gạch vào tòa nhà. Việc loại bỏ một viên gạch hoặc thêm một viên </a:t>
            </a:r>
            <a:r>
              <a:rPr lang="vi-VN" sz="1600" smtClean="0">
                <a:latin typeface="Tahoma" panose="020B0604030504040204" pitchFamily="34" charset="0"/>
                <a:ea typeface="Tahoma" panose="020B0604030504040204" pitchFamily="34" charset="0"/>
                <a:cs typeface="Tahoma" panose="020B0604030504040204" pitchFamily="34" charset="0"/>
              </a:rPr>
              <a:t>gạch</a:t>
            </a:r>
            <a:r>
              <a:rPr lang="en-US" sz="1600" smtClean="0">
                <a:latin typeface="Tahoma" panose="020B0604030504040204" pitchFamily="34" charset="0"/>
                <a:ea typeface="Tahoma" panose="020B0604030504040204" pitchFamily="34" charset="0"/>
                <a:cs typeface="Tahoma" panose="020B0604030504040204" pitchFamily="34" charset="0"/>
              </a:rPr>
              <a:t> sẽ tốn</a:t>
            </a:r>
            <a:r>
              <a:rPr lang="vi-VN" sz="1600" smtClean="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chi phí nhất định, ứng với mỗi tòa </a:t>
            </a:r>
            <a:r>
              <a:rPr lang="vi-VN" sz="1600" smtClean="0">
                <a:latin typeface="Tahoma" panose="020B0604030504040204" pitchFamily="34" charset="0"/>
                <a:ea typeface="Tahoma" panose="020B0604030504040204" pitchFamily="34" charset="0"/>
                <a:cs typeface="Tahoma" panose="020B0604030504040204" pitchFamily="34" charset="0"/>
              </a:rPr>
              <a:t>nhà. Tìm</a:t>
            </a:r>
            <a:r>
              <a:rPr lang="en-US" sz="1600" smtClean="0">
                <a:latin typeface="Tahoma" panose="020B0604030504040204" pitchFamily="34" charset="0"/>
                <a:ea typeface="Tahoma" panose="020B0604030504040204" pitchFamily="34" charset="0"/>
                <a:cs typeface="Tahoma" panose="020B0604030504040204" pitchFamily="34" charset="0"/>
              </a:rPr>
              <a:t> tổng</a:t>
            </a:r>
            <a:r>
              <a:rPr lang="vi-VN" sz="1600" smtClean="0">
                <a:latin typeface="Tahoma" panose="020B0604030504040204" pitchFamily="34" charset="0"/>
                <a:ea typeface="Tahoma" panose="020B0604030504040204" pitchFamily="34" charset="0"/>
                <a:cs typeface="Tahoma" panose="020B0604030504040204" pitchFamily="34" charset="0"/>
              </a:rPr>
              <a:t> chi phí tối thiểu mà bạn có thể làm cho các tòa nhà trông </a:t>
            </a:r>
            <a:r>
              <a:rPr lang="vi-VN" sz="1600">
                <a:latin typeface="Tahoma" panose="020B0604030504040204" pitchFamily="34" charset="0"/>
                <a:ea typeface="Tahoma" panose="020B0604030504040204" pitchFamily="34" charset="0"/>
                <a:cs typeface="Tahoma" panose="020B0604030504040204" pitchFamily="34" charset="0"/>
              </a:rPr>
              <a:t>đẹp</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a:latin typeface="Tahoma" panose="020B0604030504040204" pitchFamily="34" charset="0"/>
                <a:ea typeface="Tahoma" panose="020B0604030504040204" pitchFamily="34" charset="0"/>
                <a:cs typeface="Tahoma" panose="020B0604030504040204" pitchFamily="34" charset="0"/>
              </a:rPr>
              <a:t> </a:t>
            </a:r>
            <a:r>
              <a:rPr lang="en-US" sz="1600" smtClean="0">
                <a:latin typeface="Tahoma" panose="020B0604030504040204" pitchFamily="34" charset="0"/>
                <a:ea typeface="Tahoma" panose="020B0604030504040204" pitchFamily="34" charset="0"/>
                <a:cs typeface="Tahoma" panose="020B0604030504040204" pitchFamily="34" charset="0"/>
              </a:rPr>
              <a:t>bằng cách chỉnh sửa để tất cả tòa nhà có chiều cao bằng nhau.</a:t>
            </a:r>
            <a:endParaRPr lang="vi-VN" sz="160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vi-VN" sz="1600">
                <a:latin typeface="Tahoma" panose="020B0604030504040204" pitchFamily="34" charset="0"/>
                <a:ea typeface="Tahoma" panose="020B0604030504040204" pitchFamily="34" charset="0"/>
                <a:cs typeface="Tahoma" panose="020B0604030504040204" pitchFamily="34" charset="0"/>
              </a:rPr>
              <a:t>Input: </a:t>
            </a:r>
            <a:r>
              <a:rPr lang="vi-VN" sz="1600" smtClean="0">
                <a:latin typeface="Tahoma" panose="020B0604030504040204" pitchFamily="34" charset="0"/>
                <a:ea typeface="Tahoma" panose="020B0604030504040204" pitchFamily="34" charset="0"/>
                <a:cs typeface="Tahoma" panose="020B0604030504040204" pitchFamily="34" charset="0"/>
              </a:rPr>
              <a:t>Dòng </a:t>
            </a:r>
            <a:r>
              <a:rPr lang="vi-VN" sz="1600">
                <a:latin typeface="Tahoma" panose="020B0604030504040204" pitchFamily="34" charset="0"/>
                <a:ea typeface="Tahoma" panose="020B0604030504040204" pitchFamily="34" charset="0"/>
                <a:cs typeface="Tahoma" panose="020B0604030504040204" pitchFamily="34" charset="0"/>
              </a:rPr>
              <a:t>đầu tiên </a:t>
            </a:r>
            <a:r>
              <a:rPr lang="vi-VN" sz="1600" smtClean="0">
                <a:latin typeface="Tahoma" panose="020B0604030504040204" pitchFamily="34" charset="0"/>
                <a:ea typeface="Tahoma" panose="020B0604030504040204" pitchFamily="34" charset="0"/>
                <a:cs typeface="Tahoma" panose="020B0604030504040204" pitchFamily="34" charset="0"/>
              </a:rPr>
              <a:t>chứa </a:t>
            </a:r>
            <a:r>
              <a:rPr lang="vi-VN" sz="1600">
                <a:latin typeface="Tahoma" panose="020B0604030504040204" pitchFamily="34" charset="0"/>
                <a:ea typeface="Tahoma" panose="020B0604030504040204" pitchFamily="34" charset="0"/>
                <a:cs typeface="Tahoma" panose="020B0604030504040204" pitchFamily="34" charset="0"/>
              </a:rPr>
              <a:t>một số nguyên </a:t>
            </a:r>
            <a:r>
              <a:rPr lang="vi-VN" sz="1600" smtClean="0">
                <a:latin typeface="Tahoma" panose="020B0604030504040204" pitchFamily="34" charset="0"/>
                <a:ea typeface="Tahoma" panose="020B0604030504040204" pitchFamily="34" charset="0"/>
                <a:cs typeface="Tahoma" panose="020B0604030504040204" pitchFamily="34" charset="0"/>
              </a:rPr>
              <a:t>n</a:t>
            </a:r>
            <a:r>
              <a:rPr lang="en-US" sz="1600" smtClean="0">
                <a:latin typeface="Tahoma" panose="020B0604030504040204" pitchFamily="34" charset="0"/>
                <a:ea typeface="Tahoma" panose="020B0604030504040204" pitchFamily="34" charset="0"/>
                <a:cs typeface="Tahoma" panose="020B0604030504040204" pitchFamily="34" charset="0"/>
              </a:rPr>
              <a:t> là tổng số tòa nhà. D</a:t>
            </a:r>
            <a:r>
              <a:rPr lang="vi-VN" sz="1600" smtClean="0">
                <a:latin typeface="Tahoma" panose="020B0604030504040204" pitchFamily="34" charset="0"/>
                <a:ea typeface="Tahoma" panose="020B0604030504040204" pitchFamily="34" charset="0"/>
                <a:cs typeface="Tahoma" panose="020B0604030504040204" pitchFamily="34" charset="0"/>
              </a:rPr>
              <a:t>òng </a:t>
            </a:r>
            <a:r>
              <a:rPr lang="vi-VN" sz="1600">
                <a:latin typeface="Tahoma" panose="020B0604030504040204" pitchFamily="34" charset="0"/>
                <a:ea typeface="Tahoma" panose="020B0604030504040204" pitchFamily="34" charset="0"/>
                <a:cs typeface="Tahoma" panose="020B0604030504040204" pitchFamily="34" charset="0"/>
              </a:rPr>
              <a:t>thứ hai chứa n số nguyên biểu thị chiều cao của các tòa nhà [h1, h2, h3 .... hn</a:t>
            </a:r>
            <a:r>
              <a:rPr lang="vi-VN" sz="1600" smtClean="0">
                <a:latin typeface="Tahoma" panose="020B0604030504040204" pitchFamily="34" charset="0"/>
                <a:ea typeface="Tahoma" panose="020B0604030504040204" pitchFamily="34" charset="0"/>
                <a:cs typeface="Tahoma" panose="020B0604030504040204" pitchFamily="34" charset="0"/>
              </a:rPr>
              <a:t>]</a:t>
            </a:r>
            <a:r>
              <a:rPr lang="en-US" sz="1600">
                <a:latin typeface="Tahoma" panose="020B0604030504040204" pitchFamily="34" charset="0"/>
                <a:ea typeface="Tahoma" panose="020B0604030504040204" pitchFamily="34" charset="0"/>
                <a:cs typeface="Tahoma" panose="020B0604030504040204" pitchFamily="34" charset="0"/>
              </a:rPr>
              <a:t>.</a:t>
            </a:r>
            <a:r>
              <a:rPr lang="en-US" sz="1600" smtClean="0">
                <a:latin typeface="Tahoma" panose="020B0604030504040204" pitchFamily="34" charset="0"/>
                <a:ea typeface="Tahoma" panose="020B0604030504040204" pitchFamily="34" charset="0"/>
                <a:cs typeface="Tahoma" panose="020B0604030504040204" pitchFamily="34" charset="0"/>
              </a:rPr>
              <a:t> D</a:t>
            </a:r>
            <a:r>
              <a:rPr lang="vi-VN" sz="1600" smtClean="0">
                <a:latin typeface="Tahoma" panose="020B0604030504040204" pitchFamily="34" charset="0"/>
                <a:ea typeface="Tahoma" panose="020B0604030504040204" pitchFamily="34" charset="0"/>
                <a:cs typeface="Tahoma" panose="020B0604030504040204" pitchFamily="34" charset="0"/>
              </a:rPr>
              <a:t>òng </a:t>
            </a:r>
            <a:r>
              <a:rPr lang="vi-VN" sz="1600">
                <a:latin typeface="Tahoma" panose="020B0604030504040204" pitchFamily="34" charset="0"/>
                <a:ea typeface="Tahoma" panose="020B0604030504040204" pitchFamily="34" charset="0"/>
                <a:cs typeface="Tahoma" panose="020B0604030504040204" pitchFamily="34" charset="0"/>
              </a:rPr>
              <a:t>thứ ba chứa n số nguyên [c1, c2, c3 ... cn] biểu thị chi phí thêm hoặc xóa một </a:t>
            </a:r>
            <a:r>
              <a:rPr lang="en-US" sz="1600" smtClean="0">
                <a:latin typeface="Tahoma" panose="020B0604030504040204" pitchFamily="34" charset="0"/>
                <a:ea typeface="Tahoma" panose="020B0604030504040204" pitchFamily="34" charset="0"/>
                <a:cs typeface="Tahoma" panose="020B0604030504040204" pitchFamily="34" charset="0"/>
              </a:rPr>
              <a:t>đơn vị chiều cao</a:t>
            </a:r>
            <a:r>
              <a:rPr lang="vi-VN" sz="1600" smtClean="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khỏi tòa nhà tương ứng</a:t>
            </a:r>
            <a:r>
              <a:rPr lang="vi-VN" sz="1600" smtClean="0">
                <a:latin typeface="Tahoma" panose="020B0604030504040204" pitchFamily="34" charset="0"/>
                <a:ea typeface="Tahoma" panose="020B0604030504040204" pitchFamily="34" charset="0"/>
                <a:cs typeface="Tahoma" panose="020B0604030504040204" pitchFamily="34" charset="0"/>
              </a:rPr>
              <a:t>. n </a:t>
            </a:r>
            <a:r>
              <a:rPr lang="vi-VN" sz="1600">
                <a:latin typeface="Tahoma" panose="020B0604030504040204" pitchFamily="34" charset="0"/>
                <a:ea typeface="Tahoma" panose="020B0604030504040204" pitchFamily="34" charset="0"/>
                <a:cs typeface="Tahoma" panose="020B0604030504040204" pitchFamily="34" charset="0"/>
              </a:rPr>
              <a:t>&lt;= 10000; 0 &lt;= Hi &lt;= 10000; 0 &lt;= Ci &lt;= </a:t>
            </a:r>
            <a:r>
              <a:rPr lang="vi-VN" sz="1600" smtClean="0">
                <a:latin typeface="Tahoma" panose="020B0604030504040204" pitchFamily="34" charset="0"/>
                <a:ea typeface="Tahoma" panose="020B0604030504040204" pitchFamily="34" charset="0"/>
                <a:cs typeface="Tahoma" panose="020B0604030504040204" pitchFamily="34" charset="0"/>
              </a:rPr>
              <a:t>10000</a:t>
            </a:r>
            <a:r>
              <a:rPr lang="en-US" sz="1600" smtClean="0">
                <a:latin typeface="Tahoma" panose="020B0604030504040204" pitchFamily="34" charset="0"/>
                <a:ea typeface="Tahoma" panose="020B0604030504040204" pitchFamily="34" charset="0"/>
                <a:cs typeface="Tahoma" panose="020B0604030504040204" pitchFamily="34" charset="0"/>
              </a:rPr>
              <a:t>.</a:t>
            </a:r>
            <a:endParaRPr lang="vi-VN" sz="160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vi-VN" sz="1600">
                <a:latin typeface="Tahoma" panose="020B0604030504040204" pitchFamily="34" charset="0"/>
                <a:ea typeface="Tahoma" panose="020B0604030504040204" pitchFamily="34" charset="0"/>
                <a:cs typeface="Tahoma" panose="020B0604030504040204" pitchFamily="34" charset="0"/>
              </a:rPr>
              <a:t>Output: Đầu ra phải chứa T dòng mỗi dòng tương ứng với một testcase.</a:t>
            </a:r>
          </a:p>
          <a:p>
            <a:pPr>
              <a:lnSpc>
                <a:spcPct val="120000"/>
              </a:lnSpc>
            </a:pPr>
            <a:endParaRPr lang="en-US" sz="1600" dirty="0"/>
          </a:p>
        </p:txBody>
      </p:sp>
    </p:spTree>
    <p:extLst>
      <p:ext uri="{BB962C8B-B14F-4D97-AF65-F5344CB8AC3E}">
        <p14:creationId xmlns:p14="http://schemas.microsoft.com/office/powerpoint/2010/main" val="390023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Ví dụ:</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mtClean="0"/>
              <a:t>Input:</a:t>
            </a:r>
            <a:endParaRPr lang="en-US"/>
          </a:p>
          <a:p>
            <a:pPr marL="0" indent="0">
              <a:buNone/>
            </a:pPr>
            <a:r>
              <a:rPr lang="en-US" smtClean="0"/>
              <a:t>	8</a:t>
            </a:r>
            <a:endParaRPr lang="en-US"/>
          </a:p>
          <a:p>
            <a:pPr marL="0" indent="0">
              <a:buNone/>
            </a:pPr>
            <a:r>
              <a:rPr lang="en-US" smtClean="0"/>
              <a:t>	1 </a:t>
            </a:r>
            <a:r>
              <a:rPr lang="en-US"/>
              <a:t>4 3 6 5 8 7 9</a:t>
            </a:r>
          </a:p>
          <a:p>
            <a:pPr marL="0" indent="0">
              <a:buNone/>
            </a:pPr>
            <a:r>
              <a:rPr lang="en-US" smtClean="0"/>
              <a:t>	10 </a:t>
            </a:r>
            <a:r>
              <a:rPr lang="en-US"/>
              <a:t>50 20 40 30 80 40 </a:t>
            </a:r>
            <a:r>
              <a:rPr lang="en-US" smtClean="0"/>
              <a:t>70</a:t>
            </a:r>
          </a:p>
          <a:p>
            <a:r>
              <a:rPr lang="en-US" smtClean="0"/>
              <a:t>Output:</a:t>
            </a:r>
          </a:p>
          <a:p>
            <a:pPr marL="457200" lvl="1" indent="0">
              <a:buNone/>
            </a:pPr>
            <a:r>
              <a:rPr lang="en-US" smtClean="0"/>
              <a:t>610</a:t>
            </a:r>
            <a:endParaRPr lang="en-US"/>
          </a:p>
        </p:txBody>
      </p:sp>
    </p:spTree>
    <p:extLst>
      <p:ext uri="{BB962C8B-B14F-4D97-AF65-F5344CB8AC3E}">
        <p14:creationId xmlns:p14="http://schemas.microsoft.com/office/powerpoint/2010/main" val="255277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592925" y="624110"/>
            <a:ext cx="8911687" cy="1280890"/>
          </a:xfrm>
        </p:spPr>
        <p:txBody>
          <a:bodyPr>
            <a:normAutofit/>
          </a:bodyPr>
          <a:lstStyle/>
          <a:p>
            <a:r>
              <a:rPr lang="en-US" smtClean="0">
                <a:latin typeface="Times New Roman" panose="02020603050405020304" pitchFamily="18" charset="0"/>
                <a:cs typeface="Times New Roman" panose="02020603050405020304" pitchFamily="18" charset="0"/>
              </a:rPr>
              <a:t>Ý tưởng:</a:t>
            </a:r>
            <a:endParaRPr lang="en-US" dirty="0">
              <a:latin typeface="Times New Roman" panose="02020603050405020304" pitchFamily="18" charset="0"/>
              <a:cs typeface="Times New Roman" panose="02020603050405020304" pitchFamily="18" charset="0"/>
            </a:endParaRPr>
          </a:p>
        </p:txBody>
      </p:sp>
      <p:graphicFrame>
        <p:nvGraphicFramePr>
          <p:cNvPr id="34" name="Content Placeholder 33">
            <a:extLst>
              <a:ext uri="{FF2B5EF4-FFF2-40B4-BE49-F238E27FC236}">
                <a16:creationId xmlns:a16="http://schemas.microsoft.com/office/drawing/2014/main" id="{2BB6B485-E7AB-4305-AD0A-51A53C721A33}"/>
              </a:ext>
            </a:extLst>
          </p:cNvPr>
          <p:cNvGraphicFramePr>
            <a:graphicFrameLocks noGrp="1"/>
          </p:cNvGraphicFramePr>
          <p:nvPr>
            <p:ph idx="1"/>
            <p:extLst>
              <p:ext uri="{D42A27DB-BD31-4B8C-83A1-F6EECF244321}">
                <p14:modId xmlns:p14="http://schemas.microsoft.com/office/powerpoint/2010/main" val="1895198162"/>
              </p:ext>
            </p:extLst>
          </p:nvPr>
        </p:nvGraphicFramePr>
        <p:xfrm>
          <a:off x="2589213" y="1651000"/>
          <a:ext cx="8915400" cy="4260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524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Nội dung:</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smtClean="0">
                <a:latin typeface="Times New Roman" panose="02020603050405020304" pitchFamily="18" charset="0"/>
                <a:cs typeface="Times New Roman" panose="02020603050405020304" pitchFamily="18" charset="0"/>
              </a:rPr>
              <a:t>Giới thiệu</a:t>
            </a:r>
          </a:p>
          <a:p>
            <a:r>
              <a:rPr lang="en-US" sz="2800" smtClean="0">
                <a:latin typeface="Times New Roman" panose="02020603050405020304" pitchFamily="18" charset="0"/>
                <a:cs typeface="Times New Roman" panose="02020603050405020304" pitchFamily="18" charset="0"/>
              </a:rPr>
              <a:t>Mục đích sử dụng</a:t>
            </a:r>
          </a:p>
          <a:p>
            <a:r>
              <a:rPr lang="en-US" sz="2800" smtClean="0">
                <a:latin typeface="Times New Roman" panose="02020603050405020304" pitchFamily="18" charset="0"/>
                <a:cs typeface="Times New Roman" panose="02020603050405020304" pitchFamily="18" charset="0"/>
              </a:rPr>
              <a:t>Bài toán</a:t>
            </a:r>
          </a:p>
          <a:p>
            <a:r>
              <a:rPr lang="en-US" sz="2800" smtClean="0">
                <a:latin typeface="Times New Roman" panose="02020603050405020304" pitchFamily="18" charset="0"/>
                <a:cs typeface="Times New Roman" panose="02020603050405020304" pitchFamily="18" charset="0"/>
              </a:rPr>
              <a:t>Cài đặt thuật toán</a:t>
            </a:r>
          </a:p>
          <a:p>
            <a:r>
              <a:rPr lang="en-US" sz="2800" smtClean="0">
                <a:latin typeface="Times New Roman" panose="02020603050405020304" pitchFamily="18" charset="0"/>
                <a:cs typeface="Times New Roman" panose="02020603050405020304" pitchFamily="18" charset="0"/>
              </a:rPr>
              <a:t>Bài toán áp dụng</a:t>
            </a:r>
          </a:p>
          <a:p>
            <a:r>
              <a:rPr lang="en-US" sz="2800" smtClean="0">
                <a:latin typeface="Times New Roman" panose="02020603050405020304" pitchFamily="18" charset="0"/>
                <a:cs typeface="Times New Roman" panose="02020603050405020304" pitchFamily="18" charset="0"/>
              </a:rPr>
              <a:t>Nguồn tham khảo</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86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Nguồn tham khảo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2133600"/>
            <a:ext cx="10071100" cy="3777622"/>
          </a:xfrm>
        </p:spPr>
        <p:txBody>
          <a:bodyPr>
            <a:normAutofit/>
          </a:bodyPr>
          <a:lstStyle/>
          <a:p>
            <a:r>
              <a:rPr lang="en-US" sz="2800">
                <a:latin typeface="Times New Roman" panose="02020603050405020304" pitchFamily="18" charset="0"/>
                <a:cs typeface="Times New Roman" panose="02020603050405020304" pitchFamily="18" charset="0"/>
                <a:hlinkClick r:id="rId2"/>
              </a:rPr>
              <a:t>https://</a:t>
            </a:r>
            <a:r>
              <a:rPr lang="en-US" sz="2800" smtClean="0">
                <a:latin typeface="Times New Roman" panose="02020603050405020304" pitchFamily="18" charset="0"/>
                <a:cs typeface="Times New Roman" panose="02020603050405020304" pitchFamily="18" charset="0"/>
                <a:hlinkClick r:id="rId2"/>
              </a:rPr>
              <a:t>hohoanghiep.blogspot.com/2016/06/thuat-toan-ternary-search.html</a:t>
            </a:r>
            <a:endParaRPr lang="en-US"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hlinkClick r:id="rId3"/>
              </a:rPr>
              <a:t>http://</a:t>
            </a:r>
            <a:r>
              <a:rPr lang="en-US" sz="2800" smtClean="0">
                <a:latin typeface="Times New Roman" panose="02020603050405020304" pitchFamily="18" charset="0"/>
                <a:cs typeface="Times New Roman" panose="02020603050405020304" pitchFamily="18" charset="0"/>
                <a:hlinkClick r:id="rId3"/>
              </a:rPr>
              <a:t>vnoi.info/wiki/translate/emaxx/Tim-kiem-tam-phan-Ternary-Search</a:t>
            </a:r>
            <a:endParaRPr lang="en-US"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hlinkClick r:id="rId4"/>
              </a:rPr>
              <a:t>https://</a:t>
            </a:r>
            <a:r>
              <a:rPr lang="en-US" sz="2800" smtClean="0">
                <a:latin typeface="Times New Roman" panose="02020603050405020304" pitchFamily="18" charset="0"/>
                <a:cs typeface="Times New Roman" panose="02020603050405020304" pitchFamily="18" charset="0"/>
                <a:hlinkClick r:id="rId4"/>
              </a:rPr>
              <a:t>en.wikipedia.org/wiki/Ternary_search</a:t>
            </a:r>
            <a:endParaRPr lang="en-US" sz="2800" smtClean="0">
              <a:latin typeface="Times New Roman" panose="02020603050405020304" pitchFamily="18" charset="0"/>
              <a:cs typeface="Times New Roman" panose="02020603050405020304" pitchFamily="18" charset="0"/>
            </a:endParaRPr>
          </a:p>
          <a:p>
            <a:r>
              <a:rPr lang="en-US" sz="2800" smtClean="0">
                <a:latin typeface="Times New Roman" panose="02020603050405020304" pitchFamily="18" charset="0"/>
                <a:cs typeface="Times New Roman" panose="02020603050405020304" pitchFamily="18" charset="0"/>
                <a:hlinkClick r:id="rId5"/>
              </a:rPr>
              <a:t>https://cp-algorithms.com/num_methods/ternary_search.html#toc-tgt-4</a:t>
            </a:r>
            <a:endParaRPr lang="en-US" sz="2800" smtClean="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43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592925" y="624110"/>
            <a:ext cx="8911687" cy="1280890"/>
          </a:xfrm>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Ternary Search -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tam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khoa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(maximum) hay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(minimum)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unimodal function. </a:t>
            </a:r>
          </a:p>
          <a:p>
            <a:r>
              <a:rPr lang="en-US" sz="2800" dirty="0">
                <a:latin typeface="Times New Roman" panose="02020603050405020304" pitchFamily="18" charset="0"/>
                <a:cs typeface="Times New Roman" panose="02020603050405020304" pitchFamily="18" charset="0"/>
              </a:rPr>
              <a:t>Ternary Search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Chia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(divide and conquer).</a:t>
            </a:r>
          </a:p>
        </p:txBody>
      </p:sp>
    </p:spTree>
    <p:extLst>
      <p:ext uri="{BB962C8B-B14F-4D97-AF65-F5344CB8AC3E}">
        <p14:creationId xmlns:p14="http://schemas.microsoft.com/office/powerpoint/2010/main" val="342373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Ternary Search:</a:t>
            </a:r>
          </a:p>
        </p:txBody>
      </p:sp>
      <p:sp>
        <p:nvSpPr>
          <p:cNvPr id="6" name="Content Placeholder 2">
            <a:extLst>
              <a:ext uri="{FF2B5EF4-FFF2-40B4-BE49-F238E27FC236}">
                <a16:creationId xmlns:a16="http://schemas.microsoft.com/office/drawing/2014/main" id="{2DB16398-1959-48F7-8A5F-D50EAC7BBE95}"/>
              </a:ext>
            </a:extLst>
          </p:cNvPr>
          <p:cNvSpPr>
            <a:spLocks noGrp="1"/>
          </p:cNvSpPr>
          <p:nvPr>
            <p:ph idx="1"/>
          </p:nvPr>
        </p:nvSpPr>
        <p:spPr>
          <a:xfrm>
            <a:off x="2589212" y="1789044"/>
            <a:ext cx="8915400" cy="3777622"/>
          </a:xfrm>
        </p:spPr>
        <p:txBody>
          <a:bodyPr>
            <a:normAutofit/>
          </a:bodyPr>
          <a:lstStyle/>
          <a:p>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Ternary Search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Binary Search?</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0CDB627-B71A-4492-9E6F-A49C2EDC7DC1}"/>
              </a:ext>
            </a:extLst>
          </p:cNvPr>
          <p:cNvPicPr>
            <a:picLocks noChangeAspect="1"/>
          </p:cNvPicPr>
          <p:nvPr/>
        </p:nvPicPr>
        <p:blipFill>
          <a:blip r:embed="rId2"/>
          <a:stretch>
            <a:fillRect/>
          </a:stretch>
        </p:blipFill>
        <p:spPr>
          <a:xfrm>
            <a:off x="3855279" y="3289300"/>
            <a:ext cx="5435600" cy="3568700"/>
          </a:xfrm>
          <a:prstGeom prst="rect">
            <a:avLst/>
          </a:prstGeom>
        </p:spPr>
      </p:pic>
    </p:spTree>
    <p:extLst>
      <p:ext uri="{BB962C8B-B14F-4D97-AF65-F5344CB8AC3E}">
        <p14:creationId xmlns:p14="http://schemas.microsoft.com/office/powerpoint/2010/main" val="292692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Ternary Search:</a:t>
            </a:r>
          </a:p>
        </p:txBody>
      </p:sp>
      <p:sp>
        <p:nvSpPr>
          <p:cNvPr id="6" name="Content Placeholder 2">
            <a:extLst>
              <a:ext uri="{FF2B5EF4-FFF2-40B4-BE49-F238E27FC236}">
                <a16:creationId xmlns:a16="http://schemas.microsoft.com/office/drawing/2014/main" id="{2DB16398-1959-48F7-8A5F-D50EAC7BBE95}"/>
              </a:ext>
            </a:extLst>
          </p:cNvPr>
          <p:cNvSpPr>
            <a:spLocks noGrp="1"/>
          </p:cNvSpPr>
          <p:nvPr>
            <p:ph idx="1"/>
          </p:nvPr>
        </p:nvSpPr>
        <p:spPr>
          <a:xfrm>
            <a:off x="2589212" y="1736036"/>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Binary Search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ơ</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(monotonic), </a:t>
            </a:r>
            <a:r>
              <a:rPr lang="en-US" sz="2800" dirty="0" err="1">
                <a:latin typeface="Times New Roman" panose="02020603050405020304" pitchFamily="18" charset="0"/>
                <a:cs typeface="Times New Roman" panose="02020603050405020304" pitchFamily="18" charset="0"/>
              </a:rPr>
              <a:t>tức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nghịch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4AF8C8-9471-441B-90DC-58E7B7031323}"/>
              </a:ext>
            </a:extLst>
          </p:cNvPr>
          <p:cNvPicPr>
            <a:picLocks noChangeAspect="1"/>
          </p:cNvPicPr>
          <p:nvPr/>
        </p:nvPicPr>
        <p:blipFill>
          <a:blip r:embed="rId2"/>
          <a:stretch>
            <a:fillRect/>
          </a:stretch>
        </p:blipFill>
        <p:spPr>
          <a:xfrm>
            <a:off x="2589212" y="3242339"/>
            <a:ext cx="3472278" cy="3184974"/>
          </a:xfrm>
          <a:prstGeom prst="rect">
            <a:avLst/>
          </a:prstGeom>
        </p:spPr>
      </p:pic>
      <p:pic>
        <p:nvPicPr>
          <p:cNvPr id="5" name="Picture 4">
            <a:extLst>
              <a:ext uri="{FF2B5EF4-FFF2-40B4-BE49-F238E27FC236}">
                <a16:creationId xmlns:a16="http://schemas.microsoft.com/office/drawing/2014/main" id="{87553488-4A9B-4A92-A4EB-0E95DEDD0326}"/>
              </a:ext>
            </a:extLst>
          </p:cNvPr>
          <p:cNvPicPr>
            <a:picLocks noChangeAspect="1"/>
          </p:cNvPicPr>
          <p:nvPr/>
        </p:nvPicPr>
        <p:blipFill>
          <a:blip r:embed="rId3"/>
          <a:stretch>
            <a:fillRect/>
          </a:stretch>
        </p:blipFill>
        <p:spPr>
          <a:xfrm>
            <a:off x="7422667" y="3242339"/>
            <a:ext cx="3589890" cy="3206746"/>
          </a:xfrm>
          <a:prstGeom prst="rect">
            <a:avLst/>
          </a:prstGeom>
        </p:spPr>
      </p:pic>
      <p:sp>
        <p:nvSpPr>
          <p:cNvPr id="7" name="TextBox 6">
            <a:extLst>
              <a:ext uri="{FF2B5EF4-FFF2-40B4-BE49-F238E27FC236}">
                <a16:creationId xmlns:a16="http://schemas.microsoft.com/office/drawing/2014/main" id="{77896271-B03E-411A-9856-13AD9D8317A1}"/>
              </a:ext>
            </a:extLst>
          </p:cNvPr>
          <p:cNvSpPr txBox="1"/>
          <p:nvPr/>
        </p:nvSpPr>
        <p:spPr>
          <a:xfrm>
            <a:off x="2776434" y="6427313"/>
            <a:ext cx="358989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E351B8-EA77-4BA3-99FC-6747B46F8E11}"/>
              </a:ext>
            </a:extLst>
          </p:cNvPr>
          <p:cNvSpPr txBox="1"/>
          <p:nvPr/>
        </p:nvSpPr>
        <p:spPr>
          <a:xfrm>
            <a:off x="7272199" y="6427313"/>
            <a:ext cx="358989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42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Ternary Search:</a:t>
            </a:r>
          </a:p>
        </p:txBody>
      </p:sp>
      <p:sp>
        <p:nvSpPr>
          <p:cNvPr id="6" name="Content Placeholder 2">
            <a:extLst>
              <a:ext uri="{FF2B5EF4-FFF2-40B4-BE49-F238E27FC236}">
                <a16:creationId xmlns:a16="http://schemas.microsoft.com/office/drawing/2014/main" id="{2DB16398-1959-48F7-8A5F-D50EAC7BBE95}"/>
              </a:ext>
            </a:extLst>
          </p:cNvPr>
          <p:cNvSpPr>
            <a:spLocks noGrp="1"/>
          </p:cNvSpPr>
          <p:nvPr>
            <p:ph idx="1"/>
          </p:nvPr>
        </p:nvSpPr>
        <p:spPr>
          <a:xfrm>
            <a:off x="2589212" y="1736036"/>
            <a:ext cx="8915400" cy="4346712"/>
          </a:xfrm>
        </p:spPr>
        <p:txBody>
          <a:bodyPr>
            <a:normAutofit/>
          </a:bodyPr>
          <a:lstStyle/>
          <a:p>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unimodal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a:t>
            </a:r>
          </a:p>
          <a:p>
            <a:pPr lvl="1"/>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(concave)</a:t>
            </a: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656AE31-E552-455D-8AB2-90A32F82C6F6}"/>
              </a:ext>
            </a:extLst>
          </p:cNvPr>
          <p:cNvSpPr txBox="1"/>
          <p:nvPr/>
        </p:nvSpPr>
        <p:spPr>
          <a:xfrm>
            <a:off x="5507913" y="4160316"/>
            <a:ext cx="219986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Binary Search</a:t>
            </a:r>
          </a:p>
        </p:txBody>
      </p:sp>
      <p:sp>
        <p:nvSpPr>
          <p:cNvPr id="16" name="Arrow: Right 15">
            <a:extLst>
              <a:ext uri="{FF2B5EF4-FFF2-40B4-BE49-F238E27FC236}">
                <a16:creationId xmlns:a16="http://schemas.microsoft.com/office/drawing/2014/main" id="{78799679-4506-4491-ADBD-40E9A7B46C64}"/>
              </a:ext>
            </a:extLst>
          </p:cNvPr>
          <p:cNvSpPr/>
          <p:nvPr/>
        </p:nvSpPr>
        <p:spPr>
          <a:xfrm>
            <a:off x="5486391" y="4532961"/>
            <a:ext cx="2242904"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B94ECEB-652B-460F-AF21-5A0D07CE5ACD}"/>
              </a:ext>
            </a:extLst>
          </p:cNvPr>
          <p:cNvSpPr txBox="1"/>
          <p:nvPr/>
        </p:nvSpPr>
        <p:spPr>
          <a:xfrm>
            <a:off x="1841072" y="6033835"/>
            <a:ext cx="8915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Binary Search </a:t>
            </a:r>
          </a:p>
        </p:txBody>
      </p:sp>
      <p:pic>
        <p:nvPicPr>
          <p:cNvPr id="1026" name="Picture 2" descr="http://vnoi.info/wiki/uploads/ternary_search_concave_func.png">
            <a:extLst>
              <a:ext uri="{FF2B5EF4-FFF2-40B4-BE49-F238E27FC236}">
                <a16:creationId xmlns:a16="http://schemas.microsoft.com/office/drawing/2014/main" id="{8B02CFCC-2A11-43F6-9ADC-27764B2C1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87" y="3322109"/>
            <a:ext cx="2561849" cy="24217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vnoi.info/wiki/uploads/ternary_search_concave_func.png">
            <a:extLst>
              <a:ext uri="{FF2B5EF4-FFF2-40B4-BE49-F238E27FC236}">
                <a16:creationId xmlns:a16="http://schemas.microsoft.com/office/drawing/2014/main" id="{384F6719-C5B5-456F-A67B-E278AB9F5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172" y="3429000"/>
            <a:ext cx="2561849" cy="242170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4014A1E1-E8F3-45B4-B639-71C63A7B2D8B}"/>
              </a:ext>
            </a:extLst>
          </p:cNvPr>
          <p:cNvCxnSpPr/>
          <p:nvPr/>
        </p:nvCxnSpPr>
        <p:spPr>
          <a:xfrm>
            <a:off x="7854172" y="3322109"/>
            <a:ext cx="2654802" cy="2711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DEB3C9-4713-4919-8EA4-6211931C78D1}"/>
              </a:ext>
            </a:extLst>
          </p:cNvPr>
          <p:cNvCxnSpPr/>
          <p:nvPr/>
        </p:nvCxnSpPr>
        <p:spPr>
          <a:xfrm flipH="1">
            <a:off x="7964557" y="3154017"/>
            <a:ext cx="2584173" cy="292873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30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Ternary Search:</a:t>
            </a:r>
          </a:p>
        </p:txBody>
      </p:sp>
      <p:sp>
        <p:nvSpPr>
          <p:cNvPr id="6" name="Content Placeholder 2">
            <a:extLst>
              <a:ext uri="{FF2B5EF4-FFF2-40B4-BE49-F238E27FC236}">
                <a16:creationId xmlns:a16="http://schemas.microsoft.com/office/drawing/2014/main" id="{2DB16398-1959-48F7-8A5F-D50EAC7BBE95}"/>
              </a:ext>
            </a:extLst>
          </p:cNvPr>
          <p:cNvSpPr>
            <a:spLocks noGrp="1"/>
          </p:cNvSpPr>
          <p:nvPr>
            <p:ph idx="1"/>
          </p:nvPr>
        </p:nvSpPr>
        <p:spPr>
          <a:xfrm>
            <a:off x="2589212" y="1736036"/>
            <a:ext cx="8915400" cy="4346712"/>
          </a:xfrm>
        </p:spPr>
        <p:txBody>
          <a:bodyPr>
            <a:normAutofit/>
          </a:bodyPr>
          <a:lstStyle/>
          <a:p>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unimodal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a:t>
            </a:r>
          </a:p>
          <a:p>
            <a:pPr lvl="1"/>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lớn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(concave)</a:t>
            </a: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656AE31-E552-455D-8AB2-90A32F82C6F6}"/>
              </a:ext>
            </a:extLst>
          </p:cNvPr>
          <p:cNvSpPr txBox="1"/>
          <p:nvPr/>
        </p:nvSpPr>
        <p:spPr>
          <a:xfrm>
            <a:off x="5507913" y="4160316"/>
            <a:ext cx="219986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Ternary Search</a:t>
            </a:r>
          </a:p>
        </p:txBody>
      </p:sp>
      <p:sp>
        <p:nvSpPr>
          <p:cNvPr id="16" name="Arrow: Right 15">
            <a:extLst>
              <a:ext uri="{FF2B5EF4-FFF2-40B4-BE49-F238E27FC236}">
                <a16:creationId xmlns:a16="http://schemas.microsoft.com/office/drawing/2014/main" id="{78799679-4506-4491-ADBD-40E9A7B46C64}"/>
              </a:ext>
            </a:extLst>
          </p:cNvPr>
          <p:cNvSpPr/>
          <p:nvPr/>
        </p:nvSpPr>
        <p:spPr>
          <a:xfrm>
            <a:off x="5486391" y="4532961"/>
            <a:ext cx="2242904"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vnoi.info/wiki/uploads/ternary_search_concave_func.png">
            <a:extLst>
              <a:ext uri="{FF2B5EF4-FFF2-40B4-BE49-F238E27FC236}">
                <a16:creationId xmlns:a16="http://schemas.microsoft.com/office/drawing/2014/main" id="{8B02CFCC-2A11-43F6-9ADC-27764B2C1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87" y="3322109"/>
            <a:ext cx="2561849" cy="24217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vnoi.info/wiki/uploads/ternary_search_concave_func.png">
            <a:extLst>
              <a:ext uri="{FF2B5EF4-FFF2-40B4-BE49-F238E27FC236}">
                <a16:creationId xmlns:a16="http://schemas.microsoft.com/office/drawing/2014/main" id="{384F6719-C5B5-456F-A67B-E278AB9F5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172" y="3429000"/>
            <a:ext cx="2561849" cy="24217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33CCF5E1-5904-461E-9E97-472D3C3D5658}"/>
              </a:ext>
            </a:extLst>
          </p:cNvPr>
          <p:cNvCxnSpPr>
            <a:cxnSpLocks/>
          </p:cNvCxnSpPr>
          <p:nvPr/>
        </p:nvCxnSpPr>
        <p:spPr>
          <a:xfrm>
            <a:off x="10647996" y="4395945"/>
            <a:ext cx="587463" cy="838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3C5AC17-9340-46B2-A725-EE3DA98AB770}"/>
              </a:ext>
            </a:extLst>
          </p:cNvPr>
          <p:cNvCxnSpPr>
            <a:cxnSpLocks/>
          </p:cNvCxnSpPr>
          <p:nvPr/>
        </p:nvCxnSpPr>
        <p:spPr>
          <a:xfrm flipH="1">
            <a:off x="11262249" y="3825143"/>
            <a:ext cx="392652" cy="140900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78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đích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của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việc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Ternary Search:</a:t>
            </a:r>
          </a:p>
        </p:txBody>
      </p:sp>
      <p:sp>
        <p:nvSpPr>
          <p:cNvPr id="6" name="Content Placeholder 2">
            <a:extLst>
              <a:ext uri="{FF2B5EF4-FFF2-40B4-BE49-F238E27FC236}">
                <a16:creationId xmlns:a16="http://schemas.microsoft.com/office/drawing/2014/main" id="{2DB16398-1959-48F7-8A5F-D50EAC7BBE95}"/>
              </a:ext>
            </a:extLst>
          </p:cNvPr>
          <p:cNvSpPr>
            <a:spLocks noGrp="1"/>
          </p:cNvSpPr>
          <p:nvPr>
            <p:ph idx="1"/>
          </p:nvPr>
        </p:nvSpPr>
        <p:spPr>
          <a:xfrm>
            <a:off x="2589212" y="1736036"/>
            <a:ext cx="8915400" cy="4346712"/>
          </a:xfrm>
        </p:spPr>
        <p:txBody>
          <a:bodyPr>
            <a:normAutofit/>
          </a:bodyPr>
          <a:lstStyle/>
          <a:p>
            <a:r>
              <a:rPr lang="en-US" sz="2800" dirty="0" err="1">
                <a:latin typeface="Times New Roman" panose="02020603050405020304" pitchFamily="18" charset="0"/>
                <a:cs typeface="Times New Roman" panose="02020603050405020304" pitchFamily="18" charset="0"/>
              </a:rPr>
              <a:t>Giả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unimodal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a:t>
            </a:r>
          </a:p>
          <a:p>
            <a:pPr lvl="1"/>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đầu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nhỏ</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chặt</a:t>
            </a:r>
            <a:r>
              <a:rPr lang="en-US" sz="2600" dirty="0">
                <a:latin typeface="Times New Roman" panose="02020603050405020304" pitchFamily="18" charset="0"/>
                <a:cs typeface="Times New Roman" panose="02020603050405020304" pitchFamily="18" charset="0"/>
              </a:rPr>
              <a:t>. (convex)</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656AE31-E552-455D-8AB2-90A32F82C6F6}"/>
              </a:ext>
            </a:extLst>
          </p:cNvPr>
          <p:cNvSpPr txBox="1"/>
          <p:nvPr/>
        </p:nvSpPr>
        <p:spPr>
          <a:xfrm>
            <a:off x="5507913" y="4160316"/>
            <a:ext cx="219986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Ternary Search</a:t>
            </a:r>
          </a:p>
        </p:txBody>
      </p:sp>
      <p:sp>
        <p:nvSpPr>
          <p:cNvPr id="16" name="Arrow: Right 15">
            <a:extLst>
              <a:ext uri="{FF2B5EF4-FFF2-40B4-BE49-F238E27FC236}">
                <a16:creationId xmlns:a16="http://schemas.microsoft.com/office/drawing/2014/main" id="{78799679-4506-4491-ADBD-40E9A7B46C64}"/>
              </a:ext>
            </a:extLst>
          </p:cNvPr>
          <p:cNvSpPr/>
          <p:nvPr/>
        </p:nvSpPr>
        <p:spPr>
          <a:xfrm>
            <a:off x="5486391" y="4532961"/>
            <a:ext cx="2242904"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vnoi.info/wiki/uploads/ternary_search_concave_func.png">
            <a:extLst>
              <a:ext uri="{FF2B5EF4-FFF2-40B4-BE49-F238E27FC236}">
                <a16:creationId xmlns:a16="http://schemas.microsoft.com/office/drawing/2014/main" id="{8B02CFCC-2A11-43F6-9ADC-27764B2C1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187" y="3322109"/>
            <a:ext cx="2561849" cy="24217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33CCF5E1-5904-461E-9E97-472D3C3D5658}"/>
              </a:ext>
            </a:extLst>
          </p:cNvPr>
          <p:cNvCxnSpPr>
            <a:cxnSpLocks/>
          </p:cNvCxnSpPr>
          <p:nvPr/>
        </p:nvCxnSpPr>
        <p:spPr>
          <a:xfrm>
            <a:off x="10729682" y="4395945"/>
            <a:ext cx="587463" cy="838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3C5AC17-9340-46B2-A725-EE3DA98AB770}"/>
              </a:ext>
            </a:extLst>
          </p:cNvPr>
          <p:cNvCxnSpPr>
            <a:cxnSpLocks/>
          </p:cNvCxnSpPr>
          <p:nvPr/>
        </p:nvCxnSpPr>
        <p:spPr>
          <a:xfrm flipH="1">
            <a:off x="11343935" y="3825143"/>
            <a:ext cx="392652" cy="140900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2050" name="Picture 2" descr="http://vnoi.info/wiki/uploads/ternary_search_convex_func.png">
            <a:extLst>
              <a:ext uri="{FF2B5EF4-FFF2-40B4-BE49-F238E27FC236}">
                <a16:creationId xmlns:a16="http://schemas.microsoft.com/office/drawing/2014/main" id="{AFB9521D-DD41-4E60-B3C4-360F227B4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752" y="3346761"/>
            <a:ext cx="2561850" cy="239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8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5EC9-3943-456A-A638-D3F9307A5C12}"/>
              </a:ext>
            </a:extLst>
          </p:cNvPr>
          <p:cNvSpPr>
            <a:spLocks noGrp="1"/>
          </p:cNvSpPr>
          <p:nvPr>
            <p:ph type="title"/>
          </p:nvPr>
        </p:nvSpPr>
        <p:spPr>
          <a:xfrm>
            <a:off x="2182107" y="584354"/>
            <a:ext cx="8911687" cy="1280890"/>
          </a:xfrm>
        </p:spPr>
        <p:txBody>
          <a:bodyPr>
            <a:normAutofit/>
          </a:bodyPr>
          <a:lstStyle/>
          <a:p>
            <a:r>
              <a:rPr lang="en-US" dirty="0">
                <a:latin typeface="Times New Roman" panose="02020603050405020304" pitchFamily="18" charset="0"/>
                <a:cs typeface="Times New Roman" panose="02020603050405020304" pitchFamily="18" charset="0"/>
              </a:rPr>
              <a:t>BÀI TOÁN: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27CA9-48FC-4F77-9CFF-BD00913AC2CA}"/>
              </a:ext>
            </a:extLst>
          </p:cNvPr>
          <p:cNvSpPr>
            <a:spLocks noGrp="1"/>
          </p:cNvSpPr>
          <p:nvPr>
            <p:ph idx="1"/>
          </p:nvPr>
        </p:nvSpPr>
        <p:spPr>
          <a:xfrm>
            <a:off x="2182106" y="1683027"/>
            <a:ext cx="8911688" cy="4188439"/>
          </a:xfrm>
        </p:spPr>
        <p:txBody>
          <a:bodyPr>
            <a:normAutofit/>
          </a:bodyPr>
          <a:lstStyle/>
          <a:p>
            <a:r>
              <a:rPr lang="en-US" sz="2800" dirty="0">
                <a:latin typeface="Times New Roman" panose="02020603050405020304" pitchFamily="18" charset="0"/>
                <a:cs typeface="Times New Roman" panose="02020603050405020304" pitchFamily="18" charset="0"/>
              </a:rPr>
              <a:t>Cho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F(x)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[L,R] </a:t>
            </a:r>
            <a:r>
              <a:rPr lang="en-US" sz="2800" dirty="0" err="1">
                <a:latin typeface="Times New Roman" panose="02020603050405020304" pitchFamily="18" charset="0"/>
                <a:cs typeface="Times New Roman" panose="02020603050405020304" pitchFamily="18" charset="0"/>
              </a:rPr>
              <a:t>thoả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mãn</a:t>
            </a:r>
            <a:r>
              <a:rPr lang="en-US" sz="2800" dirty="0">
                <a:latin typeface="Times New Roman" panose="02020603050405020304" pitchFamily="18" charset="0"/>
                <a:cs typeface="Times New Roman" panose="02020603050405020304" pitchFamily="18" charset="0"/>
              </a:rPr>
              <a:t>: F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H) </a:t>
            </a:r>
            <a:r>
              <a:rPr lang="en-US" sz="2800" dirty="0" err="1">
                <a:latin typeface="Times New Roman" panose="02020603050405020304" pitchFamily="18" charset="0"/>
                <a:cs typeface="Times New Roman" panose="02020603050405020304" pitchFamily="18" charset="0"/>
              </a:rPr>
              <a:t>rồi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chặt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H).</a:t>
            </a:r>
          </a:p>
        </p:txBody>
      </p:sp>
      <p:pic>
        <p:nvPicPr>
          <p:cNvPr id="5" name="Picture 2" descr="http://vnoi.info/wiki/uploads/ternary_search_concave_func.png">
            <a:extLst>
              <a:ext uri="{FF2B5EF4-FFF2-40B4-BE49-F238E27FC236}">
                <a16:creationId xmlns:a16="http://schemas.microsoft.com/office/drawing/2014/main" id="{F4A7A796-4BF1-4AD7-96FD-9DB8E5B4D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163" y="3246109"/>
            <a:ext cx="3118628" cy="29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9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636</TotalTime>
  <Words>1073</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Tahoma</vt:lpstr>
      <vt:lpstr>Times New Roman</vt:lpstr>
      <vt:lpstr>Wingdings 3</vt:lpstr>
      <vt:lpstr>Wisp</vt:lpstr>
      <vt:lpstr>Đồ án: Phân tích và thiết kế giải thuật: Ternary Search (Tìm kiếm tam phân)</vt:lpstr>
      <vt:lpstr>Nội dung:</vt:lpstr>
      <vt:lpstr>Giới thiệu: </vt:lpstr>
      <vt:lpstr>Mục đích của việc sử dụng Ternary Search:</vt:lpstr>
      <vt:lpstr>Mục đích của việc sử dụng Ternary Search:</vt:lpstr>
      <vt:lpstr>Mục đích của việc sử dụng Ternary Search:</vt:lpstr>
      <vt:lpstr>Mục đích của việc sử dụng Ternary Search:</vt:lpstr>
      <vt:lpstr>Mục đích của việc sử dụng Ternary Search:</vt:lpstr>
      <vt:lpstr>BÀI TOÁN: </vt:lpstr>
      <vt:lpstr>BÀI TOÁN: </vt:lpstr>
      <vt:lpstr>BÀI TOÁN: </vt:lpstr>
      <vt:lpstr>BÀI TOÁN: </vt:lpstr>
      <vt:lpstr>BÀI TOÁN: </vt:lpstr>
      <vt:lpstr>BÀI TOÁN: </vt:lpstr>
      <vt:lpstr>BÀI TOÁN: </vt:lpstr>
      <vt:lpstr>CÀI ĐẶT THUẬT TOÁN </vt:lpstr>
      <vt:lpstr>Ví dụ: </vt:lpstr>
      <vt:lpstr>Ví dụ:</vt:lpstr>
      <vt:lpstr>Ý tưởng:</vt:lpstr>
      <vt:lpstr>Nguồn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Phân tích và thiết kế giải thuật</dc:title>
  <dc:creator>Tu Le</dc:creator>
  <cp:lastModifiedBy>Đang Nguyen</cp:lastModifiedBy>
  <cp:revision>71</cp:revision>
  <dcterms:created xsi:type="dcterms:W3CDTF">2018-10-24T15:18:02Z</dcterms:created>
  <dcterms:modified xsi:type="dcterms:W3CDTF">2019-01-02T06:06:28Z</dcterms:modified>
</cp:coreProperties>
</file>