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43EF1-F9F1-4865-2879-167F5F6C7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0E2E07-184A-6FFC-0110-133502F67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85688-DFF8-C036-E6DF-B0293479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F5FE-E436-44B4-B3B0-99590C672B1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27D82-1ADD-BC63-C639-9D2A4B5F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FABD6-717F-0F88-F652-A728F49F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C76-5344-4936-9BEF-E18C3633A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1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A3ABF-74CE-CFB6-DA72-B8390B57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3B1261-E5BC-9922-CD05-3FB0DD8D1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4A853-8419-5460-73EF-8DD32EF1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F5FE-E436-44B4-B3B0-99590C672B1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19DAC-4D17-DCD4-FB9D-4B55F5E1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F4EAA-456A-9507-C11D-6C08A1CC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C76-5344-4936-9BEF-E18C3633A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79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9A67FD-A2CD-C120-17E1-17D39C99C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34754E-9224-14B3-65F3-A7AE1B038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CFF624-5C5A-2F04-2ABB-D036508E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F5FE-E436-44B4-B3B0-99590C672B1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5EB20-C32E-44F7-1E51-033ACD61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890C8-7C2D-4625-C7C3-82614949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C76-5344-4936-9BEF-E18C3633A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90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9C860-2FBE-0741-1BBC-2ECA0EED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C9AE9-E742-57CD-74C7-E9F4A80F8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7778C1-D448-2453-FD4A-A9D359BC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F5FE-E436-44B4-B3B0-99590C672B1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CFB7B7-56DD-EBCF-C06E-4A766467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9800C-0326-D400-4C64-571BCA87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C76-5344-4936-9BEF-E18C3633A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31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81AD2-9716-CB54-8A0A-6946ED0B9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3CEC1B-A600-D614-7DB9-C898F7959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B08959-AE58-56E9-E845-1D30610F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F5FE-E436-44B4-B3B0-99590C672B1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6E74A-0FFE-2045-1616-52FDA569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3CDBA3-1223-D6A4-59EC-F7247B4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C76-5344-4936-9BEF-E18C3633A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16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3CA7E-635D-AF06-4DDD-8364BC8A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0228C-01F2-E26D-9ECC-5975EDE20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BA3A40-9A75-B9ED-68FF-987B6DD6A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B56214-9EA8-9B71-305F-E0E0A5B3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F5FE-E436-44B4-B3B0-99590C672B1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C516F-FD67-6B33-3D83-2340B2D8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A5E035-4161-E88B-F8BD-5810E2A9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C76-5344-4936-9BEF-E18C3633A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59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28A5E-8E27-57F0-1745-87D47F8F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0996B7-1D43-AC9C-7E3B-993BC39DE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00F8F8-0057-501D-1531-6C9C6B10B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ED8FEA-175C-1543-EF70-F9C8C84AD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FB23BA-E6FA-D505-368B-ECB71782F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BB0026-5761-5DE4-2DDA-833B42E8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F5FE-E436-44B4-B3B0-99590C672B1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A56073-D090-B563-76AF-8C422756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59C8A6-1502-7E3B-57D7-0447F2A9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C76-5344-4936-9BEF-E18C3633A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3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39C38-F1D0-A1C2-965F-7320A115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638A9B-8EF1-9B80-FDA4-06CA54B4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F5FE-E436-44B4-B3B0-99590C672B1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BD65FE-1844-47C0-5B10-00ED8A35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B1FF8D-86AD-C734-0CCD-E656AED4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C76-5344-4936-9BEF-E18C3633A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12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9A67B9-57DB-5A8D-C652-1E3D521B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F5FE-E436-44B4-B3B0-99590C672B1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6F033A-1C18-507B-7C03-37A491E9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63A6C3-412C-D0D7-D8DA-6245B010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C76-5344-4936-9BEF-E18C3633A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93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15728-7B7B-6847-B375-70B2B89F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568CD-255C-909C-5538-05EC62CA9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8A2C55-F8EE-3FCD-F10C-A6C396B79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1ABA20-1E95-710B-32C3-D0EB5580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F5FE-E436-44B4-B3B0-99590C672B1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E8AB81-2DEF-400E-CDD7-0B1043F8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0BFB15-C2BA-1D56-7D52-89B96488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C76-5344-4936-9BEF-E18C3633A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43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57A36-BAAE-89FC-A6BE-1B0B474E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F9FEC0-63AD-D521-7F6C-C8BD1463E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84E64A-0A02-0379-18A5-D724F03E2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CC3731-3D99-FBB6-B463-BB1240DF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F5FE-E436-44B4-B3B0-99590C672B1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C72D4-7412-D9FC-67C9-5CC29B76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D02E40-2C56-8F8C-CC53-C3F696BF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C5C76-5344-4936-9BEF-E18C3633A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54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F445C9-4741-35FA-2AEA-578B7C05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AEE470-1F9D-DDEF-E203-B5D619906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5BE38-FE87-8D02-6D2B-BF23C5146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AF5FE-E436-44B4-B3B0-99590C672B13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08A95-1DFE-A331-8F1A-DAC78C03F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87D77-4AB6-7EAC-D679-EE9DAAF78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C5C76-5344-4936-9BEF-E18C3633A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3FFF175-6091-B0BA-8B7E-2357B41B7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455" y="1675583"/>
            <a:ext cx="6190696" cy="881186"/>
          </a:xfrm>
        </p:spPr>
        <p:txBody>
          <a:bodyPr/>
          <a:lstStyle/>
          <a:p>
            <a:pPr algn="l"/>
            <a:r>
              <a:rPr lang="en-US" altLang="zh-CN" dirty="0"/>
              <a:t>Technology Application Project</a:t>
            </a:r>
          </a:p>
          <a:p>
            <a:pPr algn="l"/>
            <a:r>
              <a:rPr lang="en-US" altLang="zh-CN" sz="1800" dirty="0"/>
              <a:t>Engineray Presentation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BBD3C546-EACF-BF66-3D13-26DBD02392C0}"/>
              </a:ext>
            </a:extLst>
          </p:cNvPr>
          <p:cNvSpPr txBox="1">
            <a:spLocks/>
          </p:cNvSpPr>
          <p:nvPr/>
        </p:nvSpPr>
        <p:spPr>
          <a:xfrm>
            <a:off x="547456" y="4551287"/>
            <a:ext cx="2932592" cy="6311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/>
              <a:t>Student Name: </a:t>
            </a:r>
            <a:r>
              <a:rPr lang="en-US" altLang="zh-CN" sz="1600" dirty="0" err="1"/>
              <a:t>Chenyuan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Zhai</a:t>
            </a:r>
            <a:endParaRPr lang="en-US" altLang="zh-CN" sz="1600" dirty="0"/>
          </a:p>
          <a:p>
            <a:pPr algn="l"/>
            <a:r>
              <a:rPr lang="en-US" altLang="zh-CN" sz="1600" dirty="0"/>
              <a:t>Student Number: 103518195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7F5818-B16E-8A1F-A628-F05B5808E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53356"/>
            <a:ext cx="4950975" cy="45512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58461E-DDA4-1DF1-1E62-1C5DAB3E7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736" y="230820"/>
            <a:ext cx="1523664" cy="40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71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B4515D0-2933-5835-99BE-2EAF1595074E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A93B8-C6C4-EE41-9B88-B27AD6021F84}"/>
              </a:ext>
            </a:extLst>
          </p:cNvPr>
          <p:cNvSpPr txBox="1"/>
          <p:nvPr/>
        </p:nvSpPr>
        <p:spPr>
          <a:xfrm>
            <a:off x="193089" y="506027"/>
            <a:ext cx="721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 Go through your work in detail (code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) [any extra experimentation, innovation I did]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A02A9-1938-208D-386B-CA51685E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004CA1-1D14-2170-A62E-A6AB9444971D}"/>
              </a:ext>
            </a:extLst>
          </p:cNvPr>
          <p:cNvSpPr txBox="1"/>
          <p:nvPr/>
        </p:nvSpPr>
        <p:spPr>
          <a:xfrm>
            <a:off x="193089" y="813804"/>
            <a:ext cx="555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/Company sides – find </a:t>
            </a:r>
            <a:r>
              <a:rPr lang="en-US" altLang="zh-CN" sz="1400" dirty="0" err="1">
                <a:solidFill>
                  <a:srgbClr val="0070C0"/>
                </a:solidFill>
              </a:rPr>
              <a:t>engineer.php</a:t>
            </a:r>
            <a:r>
              <a:rPr lang="en-US" altLang="zh-CN" sz="1400" dirty="0">
                <a:solidFill>
                  <a:srgbClr val="0070C0"/>
                </a:solidFill>
              </a:rPr>
              <a:t> (database)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FF90EC-8BA2-25B7-7100-3445605EE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89" y="1407620"/>
            <a:ext cx="7062339" cy="4944353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2AC7DDC2-2AC4-3717-DE95-5AEF08C59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3978" y="1733055"/>
            <a:ext cx="4509856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Create engineer table: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CREATE TABLE engineer(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</a:t>
            </a:r>
            <a:r>
              <a:rPr kumimoji="0" lang="en-US" altLang="zh-CN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engineerID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int NOT NULL AUTO_INCREMENT,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</a:t>
            </a:r>
            <a:r>
              <a:rPr kumimoji="0" lang="en-US" altLang="zh-CN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first_name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varchar(255) NOT NULL,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last_name varchar(255) NOT NULL,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email varchar(255) NOT NULL,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country varchar(255) NOT NULL,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occupation varchar(255) NOT NULL,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</a:t>
            </a:r>
            <a:r>
              <a:rPr kumimoji="0" lang="en-US" altLang="zh-CN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year_of_experience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varchar(255) NOT NULL,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skills varchar(255) NOT NULL,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salary varchar(255) NOT NULL,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</a:t>
            </a:r>
            <a:r>
              <a:rPr kumimoji="0" lang="en-US" altLang="zh-CN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project_name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varchar(255) NOT NULL,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</a:t>
            </a:r>
            <a:r>
              <a:rPr kumimoji="0" lang="en-US" altLang="zh-CN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project_description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varchar(255) NOT NULL,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</a:t>
            </a:r>
            <a:r>
              <a:rPr kumimoji="0" lang="en-US" altLang="zh-CN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work_avbly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varchar(255),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</a:t>
            </a:r>
            <a:r>
              <a:rPr kumimoji="0" lang="en-US" altLang="zh-CN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notice_period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varchar(255),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</a:t>
            </a:r>
            <a:r>
              <a:rPr kumimoji="0" lang="en-US" altLang="zh-CN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start_date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varchar(255),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</a:t>
            </a:r>
            <a:r>
              <a:rPr kumimoji="0" lang="en-US" altLang="zh-CN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objectID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varchar(255),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resumeID varchar(255),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PRIMARY KEY(</a:t>
            </a:r>
            <a:r>
              <a:rPr kumimoji="0" lang="en-US" altLang="zh-CN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engineerID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),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FOREIGN KEY (</a:t>
            </a:r>
            <a:r>
              <a:rPr kumimoji="0" lang="en-US" altLang="zh-CN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objectID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) REFERENCES </a:t>
            </a:r>
            <a:r>
              <a:rPr kumimoji="0" lang="en-US" altLang="zh-CN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profile_image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(</a:t>
            </a:r>
            <a:r>
              <a:rPr kumimoji="0" lang="en-US" altLang="zh-CN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objectID</a:t>
            </a:r>
            <a:r>
              <a:rPr kumimoji="0" lang="en-US" altLang="zh-CN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));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94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B4515D0-2933-5835-99BE-2EAF1595074E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A93B8-C6C4-EE41-9B88-B27AD6021F84}"/>
              </a:ext>
            </a:extLst>
          </p:cNvPr>
          <p:cNvSpPr txBox="1"/>
          <p:nvPr/>
        </p:nvSpPr>
        <p:spPr>
          <a:xfrm>
            <a:off x="193089" y="506027"/>
            <a:ext cx="721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 Go through your work in detail (code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) [any extra experimentation, innovation I did]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A02A9-1938-208D-386B-CA51685E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004CA1-1D14-2170-A62E-A6AB9444971D}"/>
              </a:ext>
            </a:extLst>
          </p:cNvPr>
          <p:cNvSpPr txBox="1"/>
          <p:nvPr/>
        </p:nvSpPr>
        <p:spPr>
          <a:xfrm>
            <a:off x="193089" y="813804"/>
            <a:ext cx="555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/Company sides – find </a:t>
            </a:r>
            <a:r>
              <a:rPr lang="en-US" altLang="zh-CN" sz="1400" dirty="0" err="1">
                <a:solidFill>
                  <a:srgbClr val="0070C0"/>
                </a:solidFill>
              </a:rPr>
              <a:t>engineer.php</a:t>
            </a:r>
            <a:r>
              <a:rPr lang="en-US" altLang="zh-CN" sz="1400" dirty="0">
                <a:solidFill>
                  <a:srgbClr val="0070C0"/>
                </a:solidFill>
              </a:rPr>
              <a:t> (research multiple skills)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AC7269-C19C-AD25-DC51-7C4C06E79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754" y="1271587"/>
            <a:ext cx="4238625" cy="43148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25258E3-5B4D-65AD-CC63-0225DDB0E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379" y="1271587"/>
            <a:ext cx="5559640" cy="522503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E669320-13D6-5785-F829-DC5E58D5DF33}"/>
              </a:ext>
            </a:extLst>
          </p:cNvPr>
          <p:cNvSpPr txBox="1"/>
          <p:nvPr/>
        </p:nvSpPr>
        <p:spPr>
          <a:xfrm>
            <a:off x="1431754" y="5887627"/>
            <a:ext cx="4085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Javascript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addEventListener</a:t>
            </a:r>
            <a:r>
              <a:rPr lang="en-US" altLang="zh-CN" sz="1400" dirty="0"/>
              <a:t> for multiple selections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0193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B4515D0-2933-5835-99BE-2EAF1595074E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A93B8-C6C4-EE41-9B88-B27AD6021F84}"/>
              </a:ext>
            </a:extLst>
          </p:cNvPr>
          <p:cNvSpPr txBox="1"/>
          <p:nvPr/>
        </p:nvSpPr>
        <p:spPr>
          <a:xfrm>
            <a:off x="193089" y="506027"/>
            <a:ext cx="721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 Go through your work in detail (code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) [any extra experimentation, innovation I did]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A02A9-1938-208D-386B-CA51685E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004CA1-1D14-2170-A62E-A6AB9444971D}"/>
              </a:ext>
            </a:extLst>
          </p:cNvPr>
          <p:cNvSpPr txBox="1"/>
          <p:nvPr/>
        </p:nvSpPr>
        <p:spPr>
          <a:xfrm>
            <a:off x="193089" y="813804"/>
            <a:ext cx="555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/Company sides – send </a:t>
            </a:r>
            <a:r>
              <a:rPr lang="en-US" altLang="zh-CN" sz="1400" dirty="0" err="1">
                <a:solidFill>
                  <a:srgbClr val="0070C0"/>
                </a:solidFill>
              </a:rPr>
              <a:t>offer.php</a:t>
            </a:r>
            <a:r>
              <a:rPr lang="en-US" altLang="zh-CN" sz="1400" dirty="0">
                <a:solidFill>
                  <a:srgbClr val="0070C0"/>
                </a:solidFill>
              </a:rPr>
              <a:t> (page)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5CF960-1D5A-3F3A-69D0-D9E4E4903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660" y="1515720"/>
            <a:ext cx="9160679" cy="483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1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B4515D0-2933-5835-99BE-2EAF1595074E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A93B8-C6C4-EE41-9B88-B27AD6021F84}"/>
              </a:ext>
            </a:extLst>
          </p:cNvPr>
          <p:cNvSpPr txBox="1"/>
          <p:nvPr/>
        </p:nvSpPr>
        <p:spPr>
          <a:xfrm>
            <a:off x="193089" y="506027"/>
            <a:ext cx="721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 Go through your work in detail (code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) [any extra experimentation, innovation I did]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A02A9-1938-208D-386B-CA51685E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004CA1-1D14-2170-A62E-A6AB9444971D}"/>
              </a:ext>
            </a:extLst>
          </p:cNvPr>
          <p:cNvSpPr txBox="1"/>
          <p:nvPr/>
        </p:nvSpPr>
        <p:spPr>
          <a:xfrm>
            <a:off x="193089" y="813804"/>
            <a:ext cx="555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/Company sides – send </a:t>
            </a:r>
            <a:r>
              <a:rPr lang="en-US" altLang="zh-CN" sz="1400" dirty="0" err="1">
                <a:solidFill>
                  <a:srgbClr val="0070C0"/>
                </a:solidFill>
              </a:rPr>
              <a:t>offer.php</a:t>
            </a:r>
            <a:r>
              <a:rPr lang="en-US" altLang="zh-CN" sz="1400" dirty="0">
                <a:solidFill>
                  <a:srgbClr val="0070C0"/>
                </a:solidFill>
              </a:rPr>
              <a:t> (core code)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89FD20-C3D8-7D3E-FD5D-31BB8F5D0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89" y="1429358"/>
            <a:ext cx="7459239" cy="42568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AF09A2D-F297-A67E-D214-D8D8A6F11828}"/>
              </a:ext>
            </a:extLst>
          </p:cNvPr>
          <p:cNvSpPr txBox="1"/>
          <p:nvPr/>
        </p:nvSpPr>
        <p:spPr>
          <a:xfrm>
            <a:off x="193089" y="5912528"/>
            <a:ext cx="1582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Link to database</a:t>
            </a: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DBD9252-B765-BCBD-9FE2-954F66847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730" y="1429358"/>
            <a:ext cx="6288728" cy="306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3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B4515D0-2933-5835-99BE-2EAF1595074E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A93B8-C6C4-EE41-9B88-B27AD6021F84}"/>
              </a:ext>
            </a:extLst>
          </p:cNvPr>
          <p:cNvSpPr txBox="1"/>
          <p:nvPr/>
        </p:nvSpPr>
        <p:spPr>
          <a:xfrm>
            <a:off x="193089" y="506027"/>
            <a:ext cx="721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 Go through your work in detail (code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) [any extra experimentation, innovation I did]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A02A9-1938-208D-386B-CA51685E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EC309EE-9148-FD7F-784F-256146AD5F51}"/>
              </a:ext>
            </a:extLst>
          </p:cNvPr>
          <p:cNvSpPr txBox="1"/>
          <p:nvPr/>
        </p:nvSpPr>
        <p:spPr>
          <a:xfrm>
            <a:off x="326254" y="813804"/>
            <a:ext cx="555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/Company sides – send </a:t>
            </a:r>
            <a:r>
              <a:rPr lang="en-US" altLang="zh-CN" sz="1400" dirty="0" err="1">
                <a:solidFill>
                  <a:srgbClr val="0070C0"/>
                </a:solidFill>
              </a:rPr>
              <a:t>offer.php</a:t>
            </a:r>
            <a:r>
              <a:rPr lang="en-US" altLang="zh-CN" sz="1400" dirty="0">
                <a:solidFill>
                  <a:srgbClr val="0070C0"/>
                </a:solidFill>
              </a:rPr>
              <a:t> (database)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5C28E5-B43D-0AB5-57F9-58930987F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54" y="1757778"/>
            <a:ext cx="7381877" cy="408705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0AA8C12-27D6-2F35-286A-8350FFB9714E}"/>
              </a:ext>
            </a:extLst>
          </p:cNvPr>
          <p:cNvSpPr txBox="1"/>
          <p:nvPr/>
        </p:nvSpPr>
        <p:spPr>
          <a:xfrm>
            <a:off x="8103093" y="2037041"/>
            <a:ext cx="3668697" cy="3330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US" altLang="zh-CN" sz="1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CREATE TABLE offer(</a:t>
            </a:r>
            <a:endParaRPr lang="zh-CN" altLang="zh-CN" sz="1200" dirty="0">
              <a:effectLst/>
              <a:latin typeface="Calibri" panose="020F0502020204030204" pitchFamily="34" charset="0"/>
              <a:ea typeface="等线" panose="02010600030101010101" pitchFamily="2" charset="-122"/>
              <a:cs typeface="Cordia New" panose="020B0304020202020204" pitchFamily="34" charset="-34"/>
            </a:endParaRPr>
          </a:p>
          <a:p>
            <a:pPr marL="457200">
              <a:lnSpc>
                <a:spcPct val="107000"/>
              </a:lnSpc>
            </a:pPr>
            <a:r>
              <a:rPr lang="en-US" altLang="zh-CN" sz="1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</a:t>
            </a:r>
            <a:r>
              <a:rPr lang="en-US" altLang="zh-CN" sz="12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offerID</a:t>
            </a:r>
            <a:r>
              <a:rPr lang="en-US" altLang="zh-CN" sz="1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int NOT NULL PRIMARY KEY AUTO_INCREMENT,</a:t>
            </a:r>
            <a:endParaRPr lang="zh-CN" altLang="zh-CN" sz="1200" dirty="0">
              <a:effectLst/>
              <a:latin typeface="Calibri" panose="020F0502020204030204" pitchFamily="34" charset="0"/>
              <a:ea typeface="等线" panose="02010600030101010101" pitchFamily="2" charset="-122"/>
              <a:cs typeface="Cordia New" panose="020B0304020202020204" pitchFamily="34" charset="-34"/>
            </a:endParaRPr>
          </a:p>
          <a:p>
            <a:pPr marL="457200">
              <a:lnSpc>
                <a:spcPct val="107000"/>
              </a:lnSpc>
            </a:pPr>
            <a:r>
              <a:rPr lang="en-US" altLang="zh-CN" sz="1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</a:t>
            </a:r>
            <a:r>
              <a:rPr lang="en-US" altLang="zh-CN" sz="12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companyID</a:t>
            </a:r>
            <a:r>
              <a:rPr lang="en-US" altLang="zh-CN" sz="1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int NOT NULL,</a:t>
            </a:r>
            <a:endParaRPr lang="zh-CN" altLang="zh-CN" sz="1200" dirty="0">
              <a:effectLst/>
              <a:latin typeface="Calibri" panose="020F0502020204030204" pitchFamily="34" charset="0"/>
              <a:ea typeface="等线" panose="02010600030101010101" pitchFamily="2" charset="-122"/>
              <a:cs typeface="Cordia New" panose="020B0304020202020204" pitchFamily="34" charset="-34"/>
            </a:endParaRPr>
          </a:p>
          <a:p>
            <a:pPr marL="457200">
              <a:lnSpc>
                <a:spcPct val="107000"/>
              </a:lnSpc>
            </a:pPr>
            <a:r>
              <a:rPr lang="en-US" altLang="zh-CN" sz="1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</a:t>
            </a:r>
            <a:r>
              <a:rPr lang="en-US" altLang="zh-CN" sz="12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engineerID</a:t>
            </a:r>
            <a:r>
              <a:rPr lang="en-US" altLang="zh-CN" sz="1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int NOT NULL,</a:t>
            </a:r>
            <a:endParaRPr lang="zh-CN" altLang="zh-CN" sz="1200" dirty="0">
              <a:effectLst/>
              <a:latin typeface="Calibri" panose="020F0502020204030204" pitchFamily="34" charset="0"/>
              <a:ea typeface="等线" panose="02010600030101010101" pitchFamily="2" charset="-122"/>
              <a:cs typeface="Cordia New" panose="020B0304020202020204" pitchFamily="34" charset="-34"/>
            </a:endParaRPr>
          </a:p>
          <a:p>
            <a:pPr marL="457200">
              <a:lnSpc>
                <a:spcPct val="107000"/>
              </a:lnSpc>
            </a:pPr>
            <a:r>
              <a:rPr lang="en-US" altLang="zh-CN" sz="1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</a:t>
            </a:r>
            <a:r>
              <a:rPr lang="en-US" altLang="zh-CN" sz="12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offer_occupation</a:t>
            </a:r>
            <a:r>
              <a:rPr lang="en-US" altLang="zh-CN" sz="1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varchar(255) NOT NULL,    </a:t>
            </a:r>
            <a:endParaRPr lang="zh-CN" altLang="zh-CN" sz="1200" dirty="0">
              <a:effectLst/>
              <a:latin typeface="Calibri" panose="020F0502020204030204" pitchFamily="34" charset="0"/>
              <a:ea typeface="等线" panose="02010600030101010101" pitchFamily="2" charset="-122"/>
              <a:cs typeface="Cordia New" panose="020B0304020202020204" pitchFamily="34" charset="-34"/>
            </a:endParaRPr>
          </a:p>
          <a:p>
            <a:pPr marL="457200">
              <a:lnSpc>
                <a:spcPct val="107000"/>
              </a:lnSpc>
            </a:pPr>
            <a:r>
              <a:rPr lang="en-US" altLang="zh-CN" sz="1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</a:t>
            </a:r>
            <a:r>
              <a:rPr lang="en-US" altLang="zh-CN" sz="12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offer_start_date</a:t>
            </a:r>
            <a:r>
              <a:rPr lang="en-US" altLang="zh-CN" sz="1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varchar(255) NOT NULL,</a:t>
            </a:r>
            <a:endParaRPr lang="zh-CN" altLang="zh-CN" sz="1200" dirty="0">
              <a:effectLst/>
              <a:latin typeface="Calibri" panose="020F0502020204030204" pitchFamily="34" charset="0"/>
              <a:ea typeface="等线" panose="02010600030101010101" pitchFamily="2" charset="-122"/>
              <a:cs typeface="Cordia New" panose="020B0304020202020204" pitchFamily="34" charset="-34"/>
            </a:endParaRPr>
          </a:p>
          <a:p>
            <a:pPr marL="457200">
              <a:lnSpc>
                <a:spcPct val="107000"/>
              </a:lnSpc>
            </a:pPr>
            <a:r>
              <a:rPr lang="en-US" altLang="zh-CN" sz="1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</a:t>
            </a:r>
            <a:r>
              <a:rPr lang="en-US" altLang="zh-CN" sz="12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offer_end_date</a:t>
            </a:r>
            <a:r>
              <a:rPr lang="en-US" altLang="zh-CN" sz="1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varchar(255) NOT NULL,</a:t>
            </a:r>
            <a:endParaRPr lang="zh-CN" altLang="zh-CN" sz="1200" dirty="0">
              <a:effectLst/>
              <a:latin typeface="Calibri" panose="020F0502020204030204" pitchFamily="34" charset="0"/>
              <a:ea typeface="等线" panose="02010600030101010101" pitchFamily="2" charset="-122"/>
              <a:cs typeface="Cordia New" panose="020B0304020202020204" pitchFamily="34" charset="-34"/>
            </a:endParaRPr>
          </a:p>
          <a:p>
            <a:pPr marL="457200">
              <a:lnSpc>
                <a:spcPct val="107000"/>
              </a:lnSpc>
            </a:pPr>
            <a:r>
              <a:rPr lang="en-US" altLang="zh-CN" sz="1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</a:t>
            </a:r>
            <a:r>
              <a:rPr lang="en-US" altLang="zh-CN" sz="12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offer_salary</a:t>
            </a:r>
            <a:r>
              <a:rPr lang="en-US" altLang="zh-CN" sz="1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varchar(255) NOT NULL,</a:t>
            </a:r>
            <a:endParaRPr lang="zh-CN" altLang="zh-CN" sz="1200" dirty="0">
              <a:effectLst/>
              <a:latin typeface="Calibri" panose="020F0502020204030204" pitchFamily="34" charset="0"/>
              <a:ea typeface="等线" panose="02010600030101010101" pitchFamily="2" charset="-122"/>
              <a:cs typeface="Cordia New" panose="020B0304020202020204" pitchFamily="34" charset="-34"/>
            </a:endParaRPr>
          </a:p>
          <a:p>
            <a:pPr marL="457200">
              <a:lnSpc>
                <a:spcPct val="107000"/>
              </a:lnSpc>
            </a:pPr>
            <a:r>
              <a:rPr lang="en-US" altLang="zh-CN" sz="1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status varchar(255),</a:t>
            </a:r>
            <a:endParaRPr lang="zh-CN" altLang="zh-CN" sz="1200" dirty="0">
              <a:effectLst/>
              <a:latin typeface="Calibri" panose="020F0502020204030204" pitchFamily="34" charset="0"/>
              <a:ea typeface="等线" panose="02010600030101010101" pitchFamily="2" charset="-122"/>
              <a:cs typeface="Cordia New" panose="020B0304020202020204" pitchFamily="34" charset="-34"/>
            </a:endParaRPr>
          </a:p>
          <a:p>
            <a:pPr marL="457200">
              <a:lnSpc>
                <a:spcPct val="107000"/>
              </a:lnSpc>
            </a:pPr>
            <a:r>
              <a:rPr lang="en-US" altLang="zh-CN" sz="1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</a:t>
            </a:r>
            <a:r>
              <a:rPr lang="en-US" altLang="zh-CN" sz="12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contractID</a:t>
            </a:r>
            <a:r>
              <a:rPr lang="en-US" altLang="zh-CN" sz="1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int,</a:t>
            </a:r>
            <a:endParaRPr lang="zh-CN" altLang="zh-CN" sz="1200" dirty="0">
              <a:effectLst/>
              <a:latin typeface="Calibri" panose="020F0502020204030204" pitchFamily="34" charset="0"/>
              <a:ea typeface="等线" panose="02010600030101010101" pitchFamily="2" charset="-122"/>
              <a:cs typeface="Cordia New" panose="020B0304020202020204" pitchFamily="34" charset="-34"/>
            </a:endParaRPr>
          </a:p>
          <a:p>
            <a:pPr marL="457200">
              <a:lnSpc>
                <a:spcPct val="107000"/>
              </a:lnSpc>
            </a:pPr>
            <a:r>
              <a:rPr lang="en-US" altLang="zh-CN" sz="1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</a:t>
            </a:r>
            <a:r>
              <a:rPr lang="en-US" altLang="zh-CN" sz="12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contract_link</a:t>
            </a:r>
            <a:r>
              <a:rPr lang="en-US" altLang="zh-CN" sz="1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varchar(255),</a:t>
            </a:r>
            <a:endParaRPr lang="zh-CN" altLang="zh-CN" sz="1200" dirty="0">
              <a:effectLst/>
              <a:latin typeface="Calibri" panose="020F0502020204030204" pitchFamily="34" charset="0"/>
              <a:ea typeface="等线" panose="02010600030101010101" pitchFamily="2" charset="-122"/>
              <a:cs typeface="Cordia New" panose="020B0304020202020204" pitchFamily="34" charset="-34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altLang="zh-CN" sz="1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FOREIGN KEY (</a:t>
            </a:r>
            <a:r>
              <a:rPr lang="en-US" altLang="zh-CN" sz="12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engineerID</a:t>
            </a:r>
            <a:r>
              <a:rPr lang="en-US" altLang="zh-CN" sz="1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) REFERENCES engineer(</a:t>
            </a:r>
            <a:r>
              <a:rPr lang="en-US" altLang="zh-CN" sz="12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engineerID</a:t>
            </a:r>
            <a:r>
              <a:rPr lang="en-US" altLang="zh-CN" sz="1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),</a:t>
            </a:r>
            <a:endParaRPr lang="zh-CN" altLang="zh-CN" sz="1200" dirty="0">
              <a:effectLst/>
              <a:latin typeface="Calibri" panose="020F0502020204030204" pitchFamily="34" charset="0"/>
              <a:ea typeface="等线" panose="02010600030101010101" pitchFamily="2" charset="-122"/>
              <a:cs typeface="Cordia New" panose="020B0304020202020204" pitchFamily="34" charset="-34"/>
            </a:endParaRPr>
          </a:p>
          <a:p>
            <a:r>
              <a:rPr lang="en-US" altLang="zh-CN" sz="1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FOREIGN KEY (</a:t>
            </a:r>
            <a:r>
              <a:rPr lang="en-US" altLang="zh-CN" sz="12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companyID</a:t>
            </a:r>
            <a:r>
              <a:rPr lang="en-US" altLang="zh-CN" sz="1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) REFERENCES company(</a:t>
            </a:r>
            <a:r>
              <a:rPr lang="en-US" altLang="zh-CN" sz="12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companyID</a:t>
            </a:r>
            <a:r>
              <a:rPr lang="en-US" altLang="zh-CN" sz="12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))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3168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B4515D0-2933-5835-99BE-2EAF1595074E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A93B8-C6C4-EE41-9B88-B27AD6021F84}"/>
              </a:ext>
            </a:extLst>
          </p:cNvPr>
          <p:cNvSpPr txBox="1"/>
          <p:nvPr/>
        </p:nvSpPr>
        <p:spPr>
          <a:xfrm>
            <a:off x="193089" y="506027"/>
            <a:ext cx="721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 Go through your work in detail (code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) [any extra experimentation, innovation I did]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A02A9-1938-208D-386B-CA51685E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004CA1-1D14-2170-A62E-A6AB9444971D}"/>
              </a:ext>
            </a:extLst>
          </p:cNvPr>
          <p:cNvSpPr txBox="1"/>
          <p:nvPr/>
        </p:nvSpPr>
        <p:spPr>
          <a:xfrm>
            <a:off x="370642" y="813804"/>
            <a:ext cx="555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/Company sides – </a:t>
            </a:r>
            <a:r>
              <a:rPr lang="en-US" altLang="zh-CN" sz="1400" dirty="0" err="1">
                <a:solidFill>
                  <a:srgbClr val="0070C0"/>
                </a:solidFill>
              </a:rPr>
              <a:t>contactus.php</a:t>
            </a:r>
            <a:r>
              <a:rPr lang="en-US" altLang="zh-CN" sz="1400" dirty="0">
                <a:solidFill>
                  <a:srgbClr val="0070C0"/>
                </a:solidFill>
              </a:rPr>
              <a:t> (page)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621BD6-6CB3-7909-61C9-1C0505FB1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36" y="1731146"/>
            <a:ext cx="10098294" cy="417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71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B4515D0-2933-5835-99BE-2EAF1595074E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A93B8-C6C4-EE41-9B88-B27AD6021F84}"/>
              </a:ext>
            </a:extLst>
          </p:cNvPr>
          <p:cNvSpPr txBox="1"/>
          <p:nvPr/>
        </p:nvSpPr>
        <p:spPr>
          <a:xfrm>
            <a:off x="193089" y="506027"/>
            <a:ext cx="721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 Go through your work in detail (code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) [any extra experimentation, innovation I did]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A02A9-1938-208D-386B-CA51685E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004CA1-1D14-2170-A62E-A6AB9444971D}"/>
              </a:ext>
            </a:extLst>
          </p:cNvPr>
          <p:cNvSpPr txBox="1"/>
          <p:nvPr/>
        </p:nvSpPr>
        <p:spPr>
          <a:xfrm>
            <a:off x="370642" y="813804"/>
            <a:ext cx="555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/Company sides – </a:t>
            </a:r>
            <a:r>
              <a:rPr lang="en-US" altLang="zh-CN" sz="1400" dirty="0" err="1">
                <a:solidFill>
                  <a:srgbClr val="0070C0"/>
                </a:solidFill>
              </a:rPr>
              <a:t>contactus.php</a:t>
            </a:r>
            <a:r>
              <a:rPr lang="en-US" altLang="zh-CN" sz="1400" dirty="0">
                <a:solidFill>
                  <a:srgbClr val="0070C0"/>
                </a:solidFill>
              </a:rPr>
              <a:t> (database)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5EB036-B2FA-B812-70AC-FC67E3440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42" y="1932391"/>
            <a:ext cx="7601568" cy="361240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292EC5E-7D5F-C459-1218-E0719DD9FD4A}"/>
              </a:ext>
            </a:extLst>
          </p:cNvPr>
          <p:cNvSpPr txBox="1"/>
          <p:nvPr/>
        </p:nvSpPr>
        <p:spPr>
          <a:xfrm>
            <a:off x="8101614" y="2544965"/>
            <a:ext cx="3719744" cy="2387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US" altLang="zh-CN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CREATE TABLE company(</a:t>
            </a:r>
            <a:endParaRPr lang="zh-CN" altLang="zh-CN" sz="1400" dirty="0">
              <a:effectLst/>
              <a:latin typeface="Calibri" panose="020F0502020204030204" pitchFamily="34" charset="0"/>
              <a:ea typeface="等线" panose="02010600030101010101" pitchFamily="2" charset="-122"/>
              <a:cs typeface="Cordia New" panose="020B0304020202020204" pitchFamily="34" charset="-34"/>
            </a:endParaRPr>
          </a:p>
          <a:p>
            <a:pPr marL="457200">
              <a:lnSpc>
                <a:spcPct val="107000"/>
              </a:lnSpc>
            </a:pPr>
            <a:r>
              <a:rPr lang="en-US" altLang="zh-CN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id int NOT NULL AUTO_INCREMENT, </a:t>
            </a:r>
            <a:endParaRPr lang="zh-CN" altLang="zh-CN" sz="1400" dirty="0">
              <a:effectLst/>
              <a:latin typeface="Calibri" panose="020F0502020204030204" pitchFamily="34" charset="0"/>
              <a:ea typeface="等线" panose="02010600030101010101" pitchFamily="2" charset="-122"/>
              <a:cs typeface="Cordia New" panose="020B0304020202020204" pitchFamily="34" charset="-34"/>
            </a:endParaRPr>
          </a:p>
          <a:p>
            <a:pPr marL="457200">
              <a:lnSpc>
                <a:spcPct val="107000"/>
              </a:lnSpc>
            </a:pPr>
            <a:r>
              <a:rPr lang="en-US" altLang="zh-CN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</a:t>
            </a:r>
            <a:r>
              <a:rPr lang="en-US" altLang="zh-CN" sz="14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first_name</a:t>
            </a:r>
            <a:r>
              <a:rPr lang="en-US" altLang="zh-CN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varchar(255) NOT NULL,</a:t>
            </a:r>
          </a:p>
          <a:p>
            <a:pPr marL="457200">
              <a:lnSpc>
                <a:spcPct val="107000"/>
              </a:lnSpc>
            </a:pPr>
            <a:r>
              <a:rPr lang="en-US" altLang="zh-CN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last_name varchar(255) NOT NULL, </a:t>
            </a:r>
          </a:p>
          <a:p>
            <a:pPr marL="457200">
              <a:lnSpc>
                <a:spcPct val="107000"/>
              </a:lnSpc>
            </a:pPr>
            <a:r>
              <a:rPr lang="en-US" altLang="zh-CN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email varchar(255) NOT NULL,</a:t>
            </a:r>
            <a:endParaRPr lang="zh-CN" altLang="zh-CN" sz="1400" dirty="0">
              <a:effectLst/>
              <a:latin typeface="Calibri" panose="020F0502020204030204" pitchFamily="34" charset="0"/>
              <a:ea typeface="等线" panose="02010600030101010101" pitchFamily="2" charset="-122"/>
              <a:cs typeface="Cordia New" panose="020B0304020202020204" pitchFamily="34" charset="-34"/>
            </a:endParaRPr>
          </a:p>
          <a:p>
            <a:pPr marL="457200">
              <a:lnSpc>
                <a:spcPct val="107000"/>
              </a:lnSpc>
            </a:pPr>
            <a:r>
              <a:rPr lang="en-US" altLang="zh-CN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phone int(10) NOT NULL,</a:t>
            </a:r>
          </a:p>
          <a:p>
            <a:pPr marL="457200">
              <a:lnSpc>
                <a:spcPct val="107000"/>
              </a:lnSpc>
            </a:pPr>
            <a:r>
              <a:rPr lang="en-US" altLang="zh-CN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message text(255) NOT NULL,</a:t>
            </a:r>
          </a:p>
          <a:p>
            <a:pPr marL="457200">
              <a:lnSpc>
                <a:spcPct val="107000"/>
              </a:lnSpc>
            </a:pPr>
            <a:r>
              <a:rPr lang="en-US" altLang="zh-CN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datetime(datetime) NOT NULL,</a:t>
            </a:r>
          </a:p>
          <a:p>
            <a:pPr marL="457200">
              <a:lnSpc>
                <a:spcPct val="107000"/>
              </a:lnSpc>
            </a:pPr>
            <a:r>
              <a:rPr lang="en-US" altLang="zh-CN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    </a:t>
            </a:r>
            <a:r>
              <a:rPr lang="en-US" altLang="zh-CN" sz="1400" dirty="0" err="1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statusint</a:t>
            </a:r>
            <a:r>
              <a:rPr lang="en-US" altLang="zh-CN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(11) NOT NULL,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altLang="zh-CN" sz="14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ordia New" panose="020B0304020202020204" pitchFamily="34" charset="-34"/>
              </a:rPr>
              <a:t>PRIMARY KEY(id));</a:t>
            </a:r>
            <a:endParaRPr lang="zh-CN" altLang="zh-CN" sz="1400" dirty="0">
              <a:effectLst/>
              <a:latin typeface="Calibri" panose="020F0502020204030204" pitchFamily="34" charset="0"/>
              <a:ea typeface="等线" panose="02010600030101010101" pitchFamily="2" charset="-122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66108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B4515D0-2933-5835-99BE-2EAF1595074E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A93B8-C6C4-EE41-9B88-B27AD6021F84}"/>
              </a:ext>
            </a:extLst>
          </p:cNvPr>
          <p:cNvSpPr txBox="1"/>
          <p:nvPr/>
        </p:nvSpPr>
        <p:spPr>
          <a:xfrm>
            <a:off x="193089" y="506027"/>
            <a:ext cx="721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 Go through your work in detail (code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) [any extra experimentation, innovation I did]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A02A9-1938-208D-386B-CA51685E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004CA1-1D14-2170-A62E-A6AB9444971D}"/>
              </a:ext>
            </a:extLst>
          </p:cNvPr>
          <p:cNvSpPr txBox="1"/>
          <p:nvPr/>
        </p:nvSpPr>
        <p:spPr>
          <a:xfrm>
            <a:off x="370642" y="813804"/>
            <a:ext cx="555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/Company sides – </a:t>
            </a:r>
            <a:r>
              <a:rPr lang="en-US" altLang="zh-CN" sz="1400" dirty="0" err="1">
                <a:solidFill>
                  <a:srgbClr val="0070C0"/>
                </a:solidFill>
              </a:rPr>
              <a:t>livechat.php</a:t>
            </a:r>
            <a:r>
              <a:rPr lang="en-US" altLang="zh-CN" sz="1400" dirty="0">
                <a:solidFill>
                  <a:srgbClr val="0070C0"/>
                </a:solidFill>
              </a:rPr>
              <a:t> (live chat login page)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647C0F-3869-2FDC-8BA4-B7DCF8043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10" y="1282767"/>
            <a:ext cx="8904303" cy="26109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5EDAAF-138E-195E-7BD5-9F945B1A6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21083"/>
            <a:ext cx="5141080" cy="392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5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B4515D0-2933-5835-99BE-2EAF1595074E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A93B8-C6C4-EE41-9B88-B27AD6021F84}"/>
              </a:ext>
            </a:extLst>
          </p:cNvPr>
          <p:cNvSpPr txBox="1"/>
          <p:nvPr/>
        </p:nvSpPr>
        <p:spPr>
          <a:xfrm>
            <a:off x="193089" y="506027"/>
            <a:ext cx="721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 Go through your work in detail (code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) [any extra experimentation, innovation I did]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A02A9-1938-208D-386B-CA51685E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004CA1-1D14-2170-A62E-A6AB9444971D}"/>
              </a:ext>
            </a:extLst>
          </p:cNvPr>
          <p:cNvSpPr txBox="1"/>
          <p:nvPr/>
        </p:nvSpPr>
        <p:spPr>
          <a:xfrm>
            <a:off x="370642" y="813804"/>
            <a:ext cx="555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/Company sides – </a:t>
            </a:r>
            <a:r>
              <a:rPr lang="en-US" altLang="zh-CN" sz="1400" dirty="0" err="1">
                <a:solidFill>
                  <a:srgbClr val="0070C0"/>
                </a:solidFill>
              </a:rPr>
              <a:t>livechat.php</a:t>
            </a:r>
            <a:r>
              <a:rPr lang="en-US" altLang="zh-CN" sz="1400" dirty="0">
                <a:solidFill>
                  <a:srgbClr val="0070C0"/>
                </a:solidFill>
              </a:rPr>
              <a:t> (core codes)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CE4277-BE7B-0358-9A68-86D33EEFD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68" y="1121581"/>
            <a:ext cx="5929578" cy="51002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1AE2D6-3F62-D804-DD4E-8C7883542E04}"/>
              </a:ext>
            </a:extLst>
          </p:cNvPr>
          <p:cNvSpPr txBox="1"/>
          <p:nvPr/>
        </p:nvSpPr>
        <p:spPr>
          <a:xfrm>
            <a:off x="193089" y="6288038"/>
            <a:ext cx="3080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Validation login inputs</a:t>
            </a:r>
            <a:endParaRPr lang="zh-CN" altLang="en-US" sz="1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9303E3E-0001-8C4C-B4BF-8FB4BAE12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719" y="1114722"/>
            <a:ext cx="5801372" cy="501087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418D19E-74A1-1E6E-7B6E-5691AFCAF9F8}"/>
              </a:ext>
            </a:extLst>
          </p:cNvPr>
          <p:cNvSpPr txBox="1"/>
          <p:nvPr/>
        </p:nvSpPr>
        <p:spPr>
          <a:xfrm>
            <a:off x="6165946" y="6351973"/>
            <a:ext cx="3080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Link to </a:t>
            </a:r>
            <a:r>
              <a:rPr lang="en-US" altLang="zh-CN" sz="1200" dirty="0" err="1"/>
              <a:t>chat_system</a:t>
            </a:r>
            <a:r>
              <a:rPr lang="en-US" altLang="zh-CN" sz="1200" dirty="0"/>
              <a:t> database using </a:t>
            </a:r>
            <a:r>
              <a:rPr lang="en-US" altLang="zh-CN" sz="1200" dirty="0" err="1"/>
              <a:t>Mysqli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1291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B4515D0-2933-5835-99BE-2EAF1595074E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A93B8-C6C4-EE41-9B88-B27AD6021F84}"/>
              </a:ext>
            </a:extLst>
          </p:cNvPr>
          <p:cNvSpPr txBox="1"/>
          <p:nvPr/>
        </p:nvSpPr>
        <p:spPr>
          <a:xfrm>
            <a:off x="193089" y="506027"/>
            <a:ext cx="721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 Go through your work in detail (code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) [any extra experimentation, innovation I did]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A02A9-1938-208D-386B-CA51685E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004CA1-1D14-2170-A62E-A6AB9444971D}"/>
              </a:ext>
            </a:extLst>
          </p:cNvPr>
          <p:cNvSpPr txBox="1"/>
          <p:nvPr/>
        </p:nvSpPr>
        <p:spPr>
          <a:xfrm>
            <a:off x="370642" y="813804"/>
            <a:ext cx="555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/Company sides – </a:t>
            </a:r>
            <a:r>
              <a:rPr lang="en-US" altLang="zh-CN" sz="1400" dirty="0" err="1">
                <a:solidFill>
                  <a:srgbClr val="0070C0"/>
                </a:solidFill>
              </a:rPr>
              <a:t>livechat.php</a:t>
            </a:r>
            <a:r>
              <a:rPr lang="en-US" altLang="zh-CN" sz="1400" dirty="0">
                <a:solidFill>
                  <a:srgbClr val="0070C0"/>
                </a:solidFill>
              </a:rPr>
              <a:t> (chat interface)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E0177F-38A2-CCFA-11C4-EE3778AC6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978" y="1402352"/>
            <a:ext cx="9322044" cy="516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0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B4515D0-2933-5835-99BE-2EAF1595074E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A93B8-C6C4-EE41-9B88-B27AD6021F84}"/>
              </a:ext>
            </a:extLst>
          </p:cNvPr>
          <p:cNvSpPr txBox="1"/>
          <p:nvPr/>
        </p:nvSpPr>
        <p:spPr>
          <a:xfrm>
            <a:off x="193089" y="506027"/>
            <a:ext cx="1182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catalogue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122D1C-A13C-AA9C-EA32-4BB584E4E197}"/>
              </a:ext>
            </a:extLst>
          </p:cNvPr>
          <p:cNvSpPr txBox="1"/>
          <p:nvPr/>
        </p:nvSpPr>
        <p:spPr>
          <a:xfrm>
            <a:off x="2615953" y="1536174"/>
            <a:ext cx="69600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1. Project Concepts</a:t>
            </a:r>
          </a:p>
          <a:p>
            <a:endParaRPr lang="en-US" altLang="zh-CN" sz="1600" dirty="0"/>
          </a:p>
          <a:p>
            <a:r>
              <a:rPr lang="en-US" altLang="zh-CN" sz="1600" dirty="0"/>
              <a:t>1. My project requirement(s)</a:t>
            </a:r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r>
              <a:rPr lang="en-US" altLang="zh-CN" sz="1600" dirty="0"/>
              <a:t>2. Research</a:t>
            </a:r>
          </a:p>
          <a:p>
            <a:endParaRPr lang="en-US" altLang="zh-CN" sz="1600" dirty="0"/>
          </a:p>
          <a:p>
            <a:r>
              <a:rPr lang="en-US" altLang="zh-CN" sz="1600" dirty="0"/>
              <a:t>3. Go through your work in detail (code 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    [any extra experimentation, innovation you did]</a:t>
            </a:r>
          </a:p>
          <a:p>
            <a:endParaRPr lang="en-US" altLang="zh-CN" sz="1600" dirty="0"/>
          </a:p>
          <a:p>
            <a:r>
              <a:rPr lang="en-US" altLang="zh-CN" sz="1600" dirty="0"/>
              <a:t>4. Demonstrate</a:t>
            </a:r>
          </a:p>
          <a:p>
            <a:endParaRPr lang="en-US" altLang="zh-CN" sz="1600" dirty="0"/>
          </a:p>
          <a:p>
            <a:r>
              <a:rPr lang="en-US" altLang="zh-CN" sz="1600" dirty="0"/>
              <a:t>5. User manual walk through</a:t>
            </a:r>
          </a:p>
          <a:p>
            <a:endParaRPr lang="en-US" altLang="zh-CN" sz="1600" dirty="0"/>
          </a:p>
          <a:p>
            <a:r>
              <a:rPr lang="en-US" altLang="zh-CN" sz="1600" dirty="0"/>
              <a:t>6. Lessons learnt</a:t>
            </a:r>
          </a:p>
          <a:p>
            <a:endParaRPr lang="en-US" altLang="zh-CN" sz="1600" dirty="0"/>
          </a:p>
          <a:p>
            <a:r>
              <a:rPr lang="en-US" altLang="zh-CN" sz="1600" dirty="0"/>
              <a:t>7. Future work</a:t>
            </a:r>
          </a:p>
          <a:p>
            <a:r>
              <a:rPr lang="en-US" altLang="zh-CN" sz="1600" dirty="0"/>
              <a:t>    (based on your work,  anything else you would want to incorporate to</a:t>
            </a:r>
          </a:p>
          <a:p>
            <a:r>
              <a:rPr lang="en-US" altLang="zh-CN" sz="1600" dirty="0"/>
              <a:t>    make the final product better)</a:t>
            </a:r>
            <a:endParaRPr lang="zh-CN" altLang="en-US" sz="16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D2D49BF-7613-4593-16D3-F88BF3D75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51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B4515D0-2933-5835-99BE-2EAF1595074E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A93B8-C6C4-EE41-9B88-B27AD6021F84}"/>
              </a:ext>
            </a:extLst>
          </p:cNvPr>
          <p:cNvSpPr txBox="1"/>
          <p:nvPr/>
        </p:nvSpPr>
        <p:spPr>
          <a:xfrm>
            <a:off x="193089" y="506027"/>
            <a:ext cx="721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 Go through your work in detail (code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) [any extra experimentation, innovation I did]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A02A9-1938-208D-386B-CA51685E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004CA1-1D14-2170-A62E-A6AB9444971D}"/>
              </a:ext>
            </a:extLst>
          </p:cNvPr>
          <p:cNvSpPr txBox="1"/>
          <p:nvPr/>
        </p:nvSpPr>
        <p:spPr>
          <a:xfrm>
            <a:off x="370642" y="813804"/>
            <a:ext cx="555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/Company sides – </a:t>
            </a:r>
            <a:r>
              <a:rPr lang="en-US" altLang="zh-CN" sz="1400" dirty="0" err="1">
                <a:solidFill>
                  <a:srgbClr val="0070C0"/>
                </a:solidFill>
              </a:rPr>
              <a:t>livechat.php</a:t>
            </a:r>
            <a:r>
              <a:rPr lang="en-US" altLang="zh-CN" sz="1400" dirty="0">
                <a:solidFill>
                  <a:srgbClr val="0070C0"/>
                </a:solidFill>
              </a:rPr>
              <a:t> (core codes)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16C3FE-F610-3134-7C33-FAD80A5CA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42" y="1429358"/>
            <a:ext cx="8464027" cy="50824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6DFB7A5-B128-EEFB-2592-2E2484327AA1}"/>
              </a:ext>
            </a:extLst>
          </p:cNvPr>
          <p:cNvSpPr txBox="1"/>
          <p:nvPr/>
        </p:nvSpPr>
        <p:spPr>
          <a:xfrm>
            <a:off x="9108489" y="1429358"/>
            <a:ext cx="27128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Display the users from data using echo “$”.</a:t>
            </a:r>
          </a:p>
          <a:p>
            <a:endParaRPr lang="en-US" altLang="zh-CN" sz="1400" dirty="0"/>
          </a:p>
          <a:p>
            <a:r>
              <a:rPr lang="en-US" altLang="zh-CN" sz="1400" dirty="0"/>
              <a:t>Link to </a:t>
            </a:r>
            <a:r>
              <a:rPr lang="en-US" altLang="zh-CN" sz="1400" dirty="0" err="1"/>
              <a:t>chat.php</a:t>
            </a:r>
            <a:r>
              <a:rPr lang="en-US" altLang="zh-CN" sz="1400" dirty="0"/>
              <a:t> and define a new chat variable.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7530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B4515D0-2933-5835-99BE-2EAF1595074E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A93B8-C6C4-EE41-9B88-B27AD6021F84}"/>
              </a:ext>
            </a:extLst>
          </p:cNvPr>
          <p:cNvSpPr txBox="1"/>
          <p:nvPr/>
        </p:nvSpPr>
        <p:spPr>
          <a:xfrm>
            <a:off x="193089" y="506027"/>
            <a:ext cx="721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 Go through your work in detail (code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) [any extra experimentation, innovation I did]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A02A9-1938-208D-386B-CA51685E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004CA1-1D14-2170-A62E-A6AB9444971D}"/>
              </a:ext>
            </a:extLst>
          </p:cNvPr>
          <p:cNvSpPr txBox="1"/>
          <p:nvPr/>
        </p:nvSpPr>
        <p:spPr>
          <a:xfrm>
            <a:off x="370642" y="813804"/>
            <a:ext cx="555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/Company sides – </a:t>
            </a:r>
            <a:r>
              <a:rPr lang="en-US" altLang="zh-CN" sz="1400" dirty="0" err="1">
                <a:solidFill>
                  <a:srgbClr val="0070C0"/>
                </a:solidFill>
              </a:rPr>
              <a:t>livechat.php</a:t>
            </a:r>
            <a:r>
              <a:rPr lang="en-US" altLang="zh-CN" sz="1400" dirty="0">
                <a:solidFill>
                  <a:srgbClr val="0070C0"/>
                </a:solidFill>
              </a:rPr>
              <a:t> (core codes)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5371EA-1041-1677-C951-1181BD1D8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42" y="1331650"/>
            <a:ext cx="6782641" cy="353109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CE01E70-850A-2377-3C11-D4D94A72F5E9}"/>
              </a:ext>
            </a:extLst>
          </p:cNvPr>
          <p:cNvSpPr txBox="1"/>
          <p:nvPr/>
        </p:nvSpPr>
        <p:spPr>
          <a:xfrm>
            <a:off x="370642" y="5104660"/>
            <a:ext cx="4352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Chat.php</a:t>
            </a:r>
            <a:r>
              <a:rPr lang="en-US" altLang="zh-CN" sz="1200" dirty="0"/>
              <a:t> link to back end localhost database, and validate successful or not connect the database using $conn</a:t>
            </a:r>
            <a:endParaRPr lang="zh-CN" altLang="en-US" sz="12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6825913-15D1-F8DE-20E5-83EB56BC8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782" y="1325713"/>
            <a:ext cx="4780970" cy="459576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41873C4-2056-835E-A1A1-D3115D57CA28}"/>
              </a:ext>
            </a:extLst>
          </p:cNvPr>
          <p:cNvSpPr txBox="1"/>
          <p:nvPr/>
        </p:nvSpPr>
        <p:spPr>
          <a:xfrm>
            <a:off x="7330782" y="6089255"/>
            <a:ext cx="4352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Retrieve data from database tables, create functions to ger </a:t>
            </a:r>
            <a:r>
              <a:rPr lang="en-US" altLang="zh-CN" sz="1200" dirty="0" err="1"/>
              <a:t>userid</a:t>
            </a:r>
            <a:r>
              <a:rPr lang="en-US" altLang="zh-CN" sz="1200" dirty="0"/>
              <a:t>, user images, through select * from database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09218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B4515D0-2933-5835-99BE-2EAF1595074E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A93B8-C6C4-EE41-9B88-B27AD6021F84}"/>
              </a:ext>
            </a:extLst>
          </p:cNvPr>
          <p:cNvSpPr txBox="1"/>
          <p:nvPr/>
        </p:nvSpPr>
        <p:spPr>
          <a:xfrm>
            <a:off x="193089" y="506027"/>
            <a:ext cx="721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 Go through your work in detail (code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) [any extra experimentation, innovation I did]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A02A9-1938-208D-386B-CA51685E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004CA1-1D14-2170-A62E-A6AB9444971D}"/>
              </a:ext>
            </a:extLst>
          </p:cNvPr>
          <p:cNvSpPr txBox="1"/>
          <p:nvPr/>
        </p:nvSpPr>
        <p:spPr>
          <a:xfrm>
            <a:off x="370642" y="813804"/>
            <a:ext cx="555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/Company sides – </a:t>
            </a:r>
            <a:r>
              <a:rPr lang="en-US" altLang="zh-CN" sz="1400" dirty="0" err="1">
                <a:solidFill>
                  <a:srgbClr val="0070C0"/>
                </a:solidFill>
              </a:rPr>
              <a:t>livechat.php</a:t>
            </a:r>
            <a:r>
              <a:rPr lang="en-US" altLang="zh-CN" sz="1400" dirty="0">
                <a:solidFill>
                  <a:srgbClr val="0070C0"/>
                </a:solidFill>
              </a:rPr>
              <a:t> (database)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002EFC-D295-EFB5-C344-8A9AFF52B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89" y="1240007"/>
            <a:ext cx="4263501" cy="198461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B78CF7E-A5E7-CDD1-D1F9-767FA5605566}"/>
              </a:ext>
            </a:extLst>
          </p:cNvPr>
          <p:cNvSpPr txBox="1"/>
          <p:nvPr/>
        </p:nvSpPr>
        <p:spPr>
          <a:xfrm>
            <a:off x="148701" y="3343048"/>
            <a:ext cx="4307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Three table included, login details, chat records and chat users info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3F2DD7-8A28-C924-FACC-357B3D628DB2}"/>
              </a:ext>
            </a:extLst>
          </p:cNvPr>
          <p:cNvSpPr txBox="1"/>
          <p:nvPr/>
        </p:nvSpPr>
        <p:spPr>
          <a:xfrm>
            <a:off x="4995908" y="1240007"/>
            <a:ext cx="32514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CREATE TABLE `</a:t>
            </a:r>
            <a:r>
              <a:rPr lang="en-US" altLang="zh-CN" sz="1200" dirty="0" err="1"/>
              <a:t>chat_users</a:t>
            </a:r>
            <a:r>
              <a:rPr lang="en-US" altLang="zh-CN" sz="1200" dirty="0"/>
              <a:t>` (</a:t>
            </a:r>
          </a:p>
          <a:p>
            <a:r>
              <a:rPr lang="en-US" altLang="zh-CN" sz="1200" dirty="0"/>
              <a:t>  `</a:t>
            </a:r>
            <a:r>
              <a:rPr lang="en-US" altLang="zh-CN" sz="1200" dirty="0" err="1"/>
              <a:t>userid</a:t>
            </a:r>
            <a:r>
              <a:rPr lang="en-US" altLang="zh-CN" sz="1200" dirty="0"/>
              <a:t>` int(11) NOT NULL,</a:t>
            </a:r>
          </a:p>
          <a:p>
            <a:r>
              <a:rPr lang="en-US" altLang="zh-CN" sz="1200" dirty="0"/>
              <a:t>  `username` varchar(255) NOT NULL,</a:t>
            </a:r>
          </a:p>
          <a:p>
            <a:r>
              <a:rPr lang="en-US" altLang="zh-CN" sz="1200" dirty="0"/>
              <a:t>  `password` varchar(255) NOT NULL,</a:t>
            </a:r>
          </a:p>
          <a:p>
            <a:r>
              <a:rPr lang="en-US" altLang="zh-CN" sz="1200" dirty="0"/>
              <a:t>  `avatar` varchar(255) NOT NULL,</a:t>
            </a:r>
          </a:p>
          <a:p>
            <a:r>
              <a:rPr lang="en-US" altLang="zh-CN" sz="1200" dirty="0"/>
              <a:t>  `</a:t>
            </a:r>
            <a:r>
              <a:rPr lang="en-US" altLang="zh-CN" sz="1200" dirty="0" err="1"/>
              <a:t>current_session</a:t>
            </a:r>
            <a:r>
              <a:rPr lang="en-US" altLang="zh-CN" sz="1200" dirty="0"/>
              <a:t>` int(11) NOT NULL,</a:t>
            </a:r>
          </a:p>
          <a:p>
            <a:r>
              <a:rPr lang="en-US" altLang="zh-CN" sz="1200" dirty="0"/>
              <a:t>  `online` int(11) NOT NULL</a:t>
            </a:r>
          </a:p>
          <a:p>
            <a:r>
              <a:rPr lang="en-US" altLang="zh-CN" sz="1200" dirty="0"/>
              <a:t>) ENGINE=</a:t>
            </a:r>
            <a:r>
              <a:rPr lang="en-US" altLang="zh-CN" sz="1200" dirty="0" err="1"/>
              <a:t>InnoDB</a:t>
            </a:r>
            <a:r>
              <a:rPr lang="en-US" altLang="zh-CN" sz="1200" dirty="0"/>
              <a:t> DEFAULT CHARSET=latin1;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DF793D8-79EB-836D-C8B8-823FFBB9F7C9}"/>
              </a:ext>
            </a:extLst>
          </p:cNvPr>
          <p:cNvSpPr txBox="1"/>
          <p:nvPr/>
        </p:nvSpPr>
        <p:spPr>
          <a:xfrm>
            <a:off x="8129726" y="1240007"/>
            <a:ext cx="37574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INSERT INTO `</a:t>
            </a:r>
            <a:r>
              <a:rPr lang="en-US" altLang="zh-CN" sz="1200" dirty="0" err="1"/>
              <a:t>chat_users</a:t>
            </a:r>
            <a:r>
              <a:rPr lang="en-US" altLang="zh-CN" sz="1200" dirty="0"/>
              <a:t>` (`</a:t>
            </a:r>
            <a:r>
              <a:rPr lang="en-US" altLang="zh-CN" sz="1200" dirty="0" err="1"/>
              <a:t>userid</a:t>
            </a:r>
            <a:r>
              <a:rPr lang="en-US" altLang="zh-CN" sz="1200" dirty="0"/>
              <a:t>`, `username`, `password`, `avatar`, `</a:t>
            </a:r>
            <a:r>
              <a:rPr lang="en-US" altLang="zh-CN" sz="1200" dirty="0" err="1"/>
              <a:t>current_session</a:t>
            </a:r>
            <a:r>
              <a:rPr lang="en-US" altLang="zh-CN" sz="1200" dirty="0"/>
              <a:t>`, `online`) VALUES</a:t>
            </a:r>
          </a:p>
          <a:p>
            <a:r>
              <a:rPr lang="en-US" altLang="zh-CN" sz="1200" dirty="0"/>
              <a:t>(1, ‘Cody', '123', 'user1.jpg', 3, 1),</a:t>
            </a:r>
          </a:p>
          <a:p>
            <a:r>
              <a:rPr lang="en-US" altLang="zh-CN" sz="1200" dirty="0"/>
              <a:t>(2, ‘Engineray support man1', '123', 'user2.jpg', 1, 0),</a:t>
            </a:r>
          </a:p>
          <a:p>
            <a:r>
              <a:rPr lang="en-US" altLang="zh-CN" sz="1200" dirty="0"/>
              <a:t>(3, ' Engineray support man2', '123', 'user3.jpg', 1, 1),</a:t>
            </a:r>
          </a:p>
          <a:p>
            <a:r>
              <a:rPr lang="en-US" altLang="zh-CN" sz="1200" dirty="0"/>
              <a:t>(4, ‘Admin1', '123', 'user4.jpg', 0, 0),</a:t>
            </a:r>
          </a:p>
          <a:p>
            <a:r>
              <a:rPr lang="en-US" altLang="zh-CN" sz="1200" dirty="0"/>
              <a:t>(5, ‘Admin2', '123', 'user5.jpg', 0, 0);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42DC0AB-5C38-81E5-D7EA-EDDD5BAB7F62}"/>
              </a:ext>
            </a:extLst>
          </p:cNvPr>
          <p:cNvSpPr txBox="1"/>
          <p:nvPr/>
        </p:nvSpPr>
        <p:spPr>
          <a:xfrm>
            <a:off x="4995908" y="3798682"/>
            <a:ext cx="42635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CREATE TABLE `chat` (</a:t>
            </a:r>
          </a:p>
          <a:p>
            <a:r>
              <a:rPr lang="en-US" altLang="zh-CN" sz="1200" dirty="0"/>
              <a:t>  `</a:t>
            </a:r>
            <a:r>
              <a:rPr lang="en-US" altLang="zh-CN" sz="1200" dirty="0" err="1"/>
              <a:t>chatid</a:t>
            </a:r>
            <a:r>
              <a:rPr lang="en-US" altLang="zh-CN" sz="1200" dirty="0"/>
              <a:t>` int(11) NOT NULL,</a:t>
            </a:r>
          </a:p>
          <a:p>
            <a:r>
              <a:rPr lang="en-US" altLang="zh-CN" sz="1200" dirty="0"/>
              <a:t>  `</a:t>
            </a:r>
            <a:r>
              <a:rPr lang="en-US" altLang="zh-CN" sz="1200" dirty="0" err="1"/>
              <a:t>sender_userid</a:t>
            </a:r>
            <a:r>
              <a:rPr lang="en-US" altLang="zh-CN" sz="1200" dirty="0"/>
              <a:t>` int(11) NOT NULL,</a:t>
            </a:r>
          </a:p>
          <a:p>
            <a:r>
              <a:rPr lang="en-US" altLang="zh-CN" sz="1200" dirty="0"/>
              <a:t>  `</a:t>
            </a:r>
            <a:r>
              <a:rPr lang="en-US" altLang="zh-CN" sz="1200" dirty="0" err="1"/>
              <a:t>reciever_userid</a:t>
            </a:r>
            <a:r>
              <a:rPr lang="en-US" altLang="zh-CN" sz="1200" dirty="0"/>
              <a:t>` int(11) NOT NULL,</a:t>
            </a:r>
          </a:p>
          <a:p>
            <a:r>
              <a:rPr lang="en-US" altLang="zh-CN" sz="1200" dirty="0"/>
              <a:t>  `message` text NOT NULL,</a:t>
            </a:r>
          </a:p>
          <a:p>
            <a:r>
              <a:rPr lang="en-US" altLang="zh-CN" sz="1200" dirty="0"/>
              <a:t>  `timestamp` timestamp NOT NULL DEFAULT CURRENT_TIMESTAMP,</a:t>
            </a:r>
          </a:p>
          <a:p>
            <a:r>
              <a:rPr lang="en-US" altLang="zh-CN" sz="1200" dirty="0"/>
              <a:t>  `status` int(1) NOT NULL</a:t>
            </a:r>
          </a:p>
          <a:p>
            <a:r>
              <a:rPr lang="en-US" altLang="zh-CN" sz="1200" dirty="0"/>
              <a:t>) ENGINE=</a:t>
            </a:r>
            <a:r>
              <a:rPr lang="en-US" altLang="zh-CN" sz="1200" dirty="0" err="1"/>
              <a:t>InnoDB</a:t>
            </a:r>
            <a:r>
              <a:rPr lang="en-US" altLang="zh-CN" sz="1200" dirty="0"/>
              <a:t> DEFAULT CHARSET=latin1;</a:t>
            </a:r>
            <a:endParaRPr lang="zh-CN" altLang="en-US" sz="1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246D0E9-4E94-4936-356A-694457BCAC7A}"/>
              </a:ext>
            </a:extLst>
          </p:cNvPr>
          <p:cNvSpPr txBox="1"/>
          <p:nvPr/>
        </p:nvSpPr>
        <p:spPr>
          <a:xfrm>
            <a:off x="8245135" y="3798682"/>
            <a:ext cx="35266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CREATE TABLE `</a:t>
            </a:r>
            <a:r>
              <a:rPr lang="en-US" altLang="zh-CN" sz="1200" dirty="0" err="1"/>
              <a:t>chat_login_details</a:t>
            </a:r>
            <a:r>
              <a:rPr lang="en-US" altLang="zh-CN" sz="1200" dirty="0"/>
              <a:t>` (</a:t>
            </a:r>
          </a:p>
          <a:p>
            <a:r>
              <a:rPr lang="en-US" altLang="zh-CN" sz="1200" dirty="0"/>
              <a:t>  `id` int(11) NOT NULL,</a:t>
            </a:r>
          </a:p>
          <a:p>
            <a:r>
              <a:rPr lang="en-US" altLang="zh-CN" sz="1200" dirty="0"/>
              <a:t>  `</a:t>
            </a:r>
            <a:r>
              <a:rPr lang="en-US" altLang="zh-CN" sz="1200" dirty="0" err="1"/>
              <a:t>userid</a:t>
            </a:r>
            <a:r>
              <a:rPr lang="en-US" altLang="zh-CN" sz="1200" dirty="0"/>
              <a:t>` int(11) NOT NULL,</a:t>
            </a:r>
          </a:p>
          <a:p>
            <a:r>
              <a:rPr lang="en-US" altLang="zh-CN" sz="1200" dirty="0"/>
              <a:t>  `</a:t>
            </a:r>
            <a:r>
              <a:rPr lang="en-US" altLang="zh-CN" sz="1200" dirty="0" err="1"/>
              <a:t>last_activity</a:t>
            </a:r>
            <a:r>
              <a:rPr lang="en-US" altLang="zh-CN" sz="1200" dirty="0"/>
              <a:t>` timestamp NOT NULL DEFAULT CURRENT_TIMESTAMP,</a:t>
            </a:r>
          </a:p>
          <a:p>
            <a:r>
              <a:rPr lang="en-US" altLang="zh-CN" sz="1200" dirty="0"/>
              <a:t>  `</a:t>
            </a:r>
            <a:r>
              <a:rPr lang="en-US" altLang="zh-CN" sz="1200" dirty="0" err="1"/>
              <a:t>is_typing</a:t>
            </a:r>
            <a:r>
              <a:rPr lang="en-US" altLang="zh-CN" sz="1200" dirty="0"/>
              <a:t>` </a:t>
            </a:r>
            <a:r>
              <a:rPr lang="en-US" altLang="zh-CN" sz="1200" dirty="0" err="1"/>
              <a:t>enum</a:t>
            </a:r>
            <a:r>
              <a:rPr lang="en-US" altLang="zh-CN" sz="1200" dirty="0"/>
              <a:t>('</a:t>
            </a:r>
            <a:r>
              <a:rPr lang="en-US" altLang="zh-CN" sz="1200" dirty="0" err="1"/>
              <a:t>no','yes</a:t>
            </a:r>
            <a:r>
              <a:rPr lang="en-US" altLang="zh-CN" sz="1200" dirty="0"/>
              <a:t>') NOT NULL</a:t>
            </a:r>
          </a:p>
          <a:p>
            <a:r>
              <a:rPr lang="en-US" altLang="zh-CN" sz="1200" dirty="0"/>
              <a:t>) ENGINE=</a:t>
            </a:r>
            <a:r>
              <a:rPr lang="en-US" altLang="zh-CN" sz="1200" dirty="0" err="1"/>
              <a:t>InnoDB</a:t>
            </a:r>
            <a:r>
              <a:rPr lang="en-US" altLang="zh-CN" sz="1200" dirty="0"/>
              <a:t> DEFAULT CHARSET=latin1;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78396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B4515D0-2933-5835-99BE-2EAF1595074E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A93B8-C6C4-EE41-9B88-B27AD6021F84}"/>
              </a:ext>
            </a:extLst>
          </p:cNvPr>
          <p:cNvSpPr txBox="1"/>
          <p:nvPr/>
        </p:nvSpPr>
        <p:spPr>
          <a:xfrm>
            <a:off x="193089" y="506027"/>
            <a:ext cx="721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 Go through your work in detail (code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) [any extra experimentation, innovation I did]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A02A9-1938-208D-386B-CA51685E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004CA1-1D14-2170-A62E-A6AB9444971D}"/>
              </a:ext>
            </a:extLst>
          </p:cNvPr>
          <p:cNvSpPr txBox="1"/>
          <p:nvPr/>
        </p:nvSpPr>
        <p:spPr>
          <a:xfrm>
            <a:off x="370642" y="813804"/>
            <a:ext cx="555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/Company sides – </a:t>
            </a:r>
            <a:r>
              <a:rPr lang="en-US" altLang="zh-CN" sz="1400" dirty="0" err="1">
                <a:solidFill>
                  <a:srgbClr val="0070C0"/>
                </a:solidFill>
              </a:rPr>
              <a:t>support_team.php</a:t>
            </a:r>
            <a:r>
              <a:rPr lang="en-US" altLang="zh-CN" sz="1400" dirty="0">
                <a:solidFill>
                  <a:srgbClr val="0070C0"/>
                </a:solidFill>
              </a:rPr>
              <a:t> (plugin) - </a:t>
            </a:r>
            <a:r>
              <a:rPr lang="en-US" altLang="zh-CN" sz="1400" dirty="0" err="1">
                <a:solidFill>
                  <a:srgbClr val="0070C0"/>
                </a:solidFill>
              </a:rPr>
              <a:t>javascript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8A2E47-086B-2333-F4F5-B61A5E6E2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18" y="1615736"/>
            <a:ext cx="4220677" cy="45820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5BC49E0-80DD-996C-0A98-FFBCB4298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365" y="1615736"/>
            <a:ext cx="6302324" cy="376690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11B9404-D62A-E55B-8523-42E03366CF34}"/>
              </a:ext>
            </a:extLst>
          </p:cNvPr>
          <p:cNvSpPr txBox="1"/>
          <p:nvPr/>
        </p:nvSpPr>
        <p:spPr>
          <a:xfrm>
            <a:off x="5358587" y="5736151"/>
            <a:ext cx="63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Simple chat bot to reply users question through key words or specific sentences, using if loop, if (input == “specific”) or if(</a:t>
            </a:r>
            <a:r>
              <a:rPr lang="en-US" altLang="zh-CN" sz="1200" dirty="0" err="1"/>
              <a:t>input.includes</a:t>
            </a:r>
            <a:r>
              <a:rPr lang="en-US" altLang="zh-CN" sz="1200" dirty="0"/>
              <a:t>(“key words”)).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1073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B4515D0-2933-5835-99BE-2EAF1595074E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A93B8-C6C4-EE41-9B88-B27AD6021F84}"/>
              </a:ext>
            </a:extLst>
          </p:cNvPr>
          <p:cNvSpPr txBox="1"/>
          <p:nvPr/>
        </p:nvSpPr>
        <p:spPr>
          <a:xfrm>
            <a:off x="193089" y="506027"/>
            <a:ext cx="721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 Go through your work in detail (code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) [any extra experimentation, innovation I did]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A02A9-1938-208D-386B-CA51685E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004CA1-1D14-2170-A62E-A6AB9444971D}"/>
              </a:ext>
            </a:extLst>
          </p:cNvPr>
          <p:cNvSpPr txBox="1"/>
          <p:nvPr/>
        </p:nvSpPr>
        <p:spPr>
          <a:xfrm>
            <a:off x="370642" y="813804"/>
            <a:ext cx="555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/Company sides – </a:t>
            </a:r>
            <a:r>
              <a:rPr lang="en-US" altLang="zh-CN" sz="1400" dirty="0" err="1">
                <a:solidFill>
                  <a:srgbClr val="0070C0"/>
                </a:solidFill>
              </a:rPr>
              <a:t>users_profile.php</a:t>
            </a:r>
            <a:r>
              <a:rPr lang="en-US" altLang="zh-CN" sz="1400" dirty="0">
                <a:solidFill>
                  <a:srgbClr val="0070C0"/>
                </a:solidFill>
              </a:rPr>
              <a:t> (page)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96464D-6501-503E-BAAD-2E36B01DB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187" y="1121581"/>
            <a:ext cx="8560191" cy="552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60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B4515D0-2933-5835-99BE-2EAF1595074E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A93B8-C6C4-EE41-9B88-B27AD6021F84}"/>
              </a:ext>
            </a:extLst>
          </p:cNvPr>
          <p:cNvSpPr txBox="1"/>
          <p:nvPr/>
        </p:nvSpPr>
        <p:spPr>
          <a:xfrm>
            <a:off x="193089" y="506027"/>
            <a:ext cx="721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 Go through your work in detail (code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) [any extra experimentation, innovation I did]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A02A9-1938-208D-386B-CA51685E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4B21C03-8014-E8D3-A177-1EA0F7187D28}"/>
              </a:ext>
            </a:extLst>
          </p:cNvPr>
          <p:cNvSpPr txBox="1"/>
          <p:nvPr/>
        </p:nvSpPr>
        <p:spPr>
          <a:xfrm>
            <a:off x="370642" y="813804"/>
            <a:ext cx="555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/Admin Side– Dashboard (page)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1E0ACA-8802-7EF4-8999-EEDFB2FD3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781" y="1248314"/>
            <a:ext cx="7451004" cy="550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99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B4515D0-2933-5835-99BE-2EAF1595074E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A93B8-C6C4-EE41-9B88-B27AD6021F84}"/>
              </a:ext>
            </a:extLst>
          </p:cNvPr>
          <p:cNvSpPr txBox="1"/>
          <p:nvPr/>
        </p:nvSpPr>
        <p:spPr>
          <a:xfrm>
            <a:off x="193089" y="506027"/>
            <a:ext cx="721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 Go through your work in detail (code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) [any extra experimentation, innovation I did]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A02A9-1938-208D-386B-CA51685E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4B21C03-8014-E8D3-A177-1EA0F7187D28}"/>
              </a:ext>
            </a:extLst>
          </p:cNvPr>
          <p:cNvSpPr txBox="1"/>
          <p:nvPr/>
        </p:nvSpPr>
        <p:spPr>
          <a:xfrm>
            <a:off x="370642" y="813804"/>
            <a:ext cx="555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/Admin Side– Dashboard (codes)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23F30D-66EA-AAE8-225E-733110F6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89" y="1822142"/>
            <a:ext cx="6346414" cy="32137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5753A7-0F7C-3FCE-F0E1-A1D5524FD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813" y="1029809"/>
            <a:ext cx="3250874" cy="53924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9F33F7-74DC-1336-597D-B38C69F3FC67}"/>
              </a:ext>
            </a:extLst>
          </p:cNvPr>
          <p:cNvSpPr txBox="1"/>
          <p:nvPr/>
        </p:nvSpPr>
        <p:spPr>
          <a:xfrm>
            <a:off x="193089" y="5175682"/>
            <a:ext cx="6346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Basic html constructure, it includes the column-left &lt;div&gt; to display the photo, the column-right display the texts for admin.</a:t>
            </a:r>
            <a:endParaRPr lang="zh-CN" altLang="en-US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373DA6-C65B-BCF2-13B7-1673CB4DBD34}"/>
              </a:ext>
            </a:extLst>
          </p:cNvPr>
          <p:cNvSpPr txBox="1"/>
          <p:nvPr/>
        </p:nvSpPr>
        <p:spPr>
          <a:xfrm>
            <a:off x="193089" y="5813363"/>
            <a:ext cx="6346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More animate css explorations, like :active and :hover, cursor: pointer etc.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30986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B4515D0-2933-5835-99BE-2EAF1595074E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A93B8-C6C4-EE41-9B88-B27AD6021F84}"/>
              </a:ext>
            </a:extLst>
          </p:cNvPr>
          <p:cNvSpPr txBox="1"/>
          <p:nvPr/>
        </p:nvSpPr>
        <p:spPr>
          <a:xfrm>
            <a:off x="193089" y="506027"/>
            <a:ext cx="721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 Go through your work in detail (code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) [any extra experimentation, innovation I did]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A02A9-1938-208D-386B-CA51685E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4B21C03-8014-E8D3-A177-1EA0F7187D28}"/>
              </a:ext>
            </a:extLst>
          </p:cNvPr>
          <p:cNvSpPr txBox="1"/>
          <p:nvPr/>
        </p:nvSpPr>
        <p:spPr>
          <a:xfrm>
            <a:off x="370642" y="813804"/>
            <a:ext cx="555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/Admin Side– Company (input data table)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A47295-57C9-AD87-DC45-D00E0F4DD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552" y="1237004"/>
            <a:ext cx="6655462" cy="540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98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B4515D0-2933-5835-99BE-2EAF1595074E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A93B8-C6C4-EE41-9B88-B27AD6021F84}"/>
              </a:ext>
            </a:extLst>
          </p:cNvPr>
          <p:cNvSpPr txBox="1"/>
          <p:nvPr/>
        </p:nvSpPr>
        <p:spPr>
          <a:xfrm>
            <a:off x="193089" y="506027"/>
            <a:ext cx="721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 Go through your work in detail (code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) [any extra experimentation, innovation I did]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A02A9-1938-208D-386B-CA51685E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4B21C03-8014-E8D3-A177-1EA0F7187D28}"/>
              </a:ext>
            </a:extLst>
          </p:cNvPr>
          <p:cNvSpPr txBox="1"/>
          <p:nvPr/>
        </p:nvSpPr>
        <p:spPr>
          <a:xfrm>
            <a:off x="370642" y="813804"/>
            <a:ext cx="555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/Admin Side– Company (view data table)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BF16FB-82AD-8227-74F3-DEBAA90BF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474" y="1324591"/>
            <a:ext cx="9153618" cy="524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81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B4515D0-2933-5835-99BE-2EAF1595074E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A93B8-C6C4-EE41-9B88-B27AD6021F84}"/>
              </a:ext>
            </a:extLst>
          </p:cNvPr>
          <p:cNvSpPr txBox="1"/>
          <p:nvPr/>
        </p:nvSpPr>
        <p:spPr>
          <a:xfrm>
            <a:off x="193089" y="506027"/>
            <a:ext cx="721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 Go through your work in detail (code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) [any extra experimentation, innovation I did]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A02A9-1938-208D-386B-CA51685E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4B21C03-8014-E8D3-A177-1EA0F7187D28}"/>
              </a:ext>
            </a:extLst>
          </p:cNvPr>
          <p:cNvSpPr txBox="1"/>
          <p:nvPr/>
        </p:nvSpPr>
        <p:spPr>
          <a:xfrm>
            <a:off x="370642" y="813804"/>
            <a:ext cx="555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/Admin Side– Engineer + Blacklist (input data table)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B7EFF6-D724-FBCF-EF35-2F9D648AA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89" y="1278437"/>
            <a:ext cx="6926310" cy="53735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A5FBB0-24C7-6CA5-5123-B52092A34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870" y="1979668"/>
            <a:ext cx="5187041" cy="359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0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04B7298-A356-6A4E-E3C8-DFF4E2853316}"/>
              </a:ext>
            </a:extLst>
          </p:cNvPr>
          <p:cNvSpPr/>
          <p:nvPr/>
        </p:nvSpPr>
        <p:spPr>
          <a:xfrm>
            <a:off x="583707" y="3244334"/>
            <a:ext cx="3067235" cy="741740"/>
          </a:xfrm>
          <a:prstGeom prst="roundRect">
            <a:avLst/>
          </a:prstGeom>
          <a:solidFill>
            <a:srgbClr val="42B6D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4515D0-2933-5835-99BE-2EAF1595074E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A93B8-C6C4-EE41-9B88-B27AD6021F84}"/>
              </a:ext>
            </a:extLst>
          </p:cNvPr>
          <p:cNvSpPr txBox="1"/>
          <p:nvPr/>
        </p:nvSpPr>
        <p:spPr>
          <a:xfrm>
            <a:off x="193089" y="506027"/>
            <a:ext cx="18398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Project Concepts</a:t>
            </a:r>
            <a:endParaRPr lang="zh-CN" altLang="en-US" sz="1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A02A9-1938-208D-386B-CA51685E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18DB584-4ABB-74A4-2A21-990644C9E578}"/>
              </a:ext>
            </a:extLst>
          </p:cNvPr>
          <p:cNvSpPr txBox="1"/>
          <p:nvPr/>
        </p:nvSpPr>
        <p:spPr>
          <a:xfrm>
            <a:off x="728546" y="3430538"/>
            <a:ext cx="288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Front-End developments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48663CE-792B-0B9F-C855-53E705D31233}"/>
              </a:ext>
            </a:extLst>
          </p:cNvPr>
          <p:cNvSpPr/>
          <p:nvPr/>
        </p:nvSpPr>
        <p:spPr>
          <a:xfrm>
            <a:off x="4251201" y="2269679"/>
            <a:ext cx="3067235" cy="679753"/>
          </a:xfrm>
          <a:prstGeom prst="roundRect">
            <a:avLst/>
          </a:prstGeom>
          <a:solidFill>
            <a:srgbClr val="42B6D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C5A7D0-83B1-0F6F-0834-B1A4FC68E186}"/>
              </a:ext>
            </a:extLst>
          </p:cNvPr>
          <p:cNvSpPr txBox="1"/>
          <p:nvPr/>
        </p:nvSpPr>
        <p:spPr>
          <a:xfrm>
            <a:off x="5189781" y="2424889"/>
            <a:ext cx="131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Prototype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1F388BF-7809-8E7B-3205-EA7ADB95E5B6}"/>
              </a:ext>
            </a:extLst>
          </p:cNvPr>
          <p:cNvSpPr/>
          <p:nvPr/>
        </p:nvSpPr>
        <p:spPr>
          <a:xfrm>
            <a:off x="4251201" y="3259061"/>
            <a:ext cx="3067235" cy="679753"/>
          </a:xfrm>
          <a:prstGeom prst="roundRect">
            <a:avLst/>
          </a:prstGeom>
          <a:solidFill>
            <a:srgbClr val="42B6D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48BF6DE-A91D-0D30-7F21-563614A13F86}"/>
              </a:ext>
            </a:extLst>
          </p:cNvPr>
          <p:cNvSpPr txBox="1"/>
          <p:nvPr/>
        </p:nvSpPr>
        <p:spPr>
          <a:xfrm>
            <a:off x="4803835" y="3414271"/>
            <a:ext cx="204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Web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Page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Design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FA62708-2079-53D7-2E94-597FEA8370AF}"/>
              </a:ext>
            </a:extLst>
          </p:cNvPr>
          <p:cNvSpPr/>
          <p:nvPr/>
        </p:nvSpPr>
        <p:spPr>
          <a:xfrm>
            <a:off x="4251201" y="4215804"/>
            <a:ext cx="3067235" cy="679753"/>
          </a:xfrm>
          <a:prstGeom prst="roundRect">
            <a:avLst/>
          </a:prstGeom>
          <a:solidFill>
            <a:srgbClr val="42B6D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5A4F756-EB1D-CF94-97C7-9CA5B0FD9B81}"/>
              </a:ext>
            </a:extLst>
          </p:cNvPr>
          <p:cNvSpPr txBox="1"/>
          <p:nvPr/>
        </p:nvSpPr>
        <p:spPr>
          <a:xfrm>
            <a:off x="5318740" y="4371014"/>
            <a:ext cx="9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Coding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EDE83BC1-3443-315C-61CB-CA6CD2FDAD7F}"/>
              </a:ext>
            </a:extLst>
          </p:cNvPr>
          <p:cNvSpPr/>
          <p:nvPr/>
        </p:nvSpPr>
        <p:spPr>
          <a:xfrm>
            <a:off x="3814435" y="2424887"/>
            <a:ext cx="389141" cy="2200379"/>
          </a:xfrm>
          <a:prstGeom prst="leftBrace">
            <a:avLst>
              <a:gd name="adj1" fmla="val 315738"/>
              <a:gd name="adj2" fmla="val 50000"/>
            </a:avLst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7F20777-DF2E-33E9-E723-BA3D0381AA20}"/>
              </a:ext>
            </a:extLst>
          </p:cNvPr>
          <p:cNvSpPr/>
          <p:nvPr/>
        </p:nvSpPr>
        <p:spPr>
          <a:xfrm>
            <a:off x="7515503" y="2269678"/>
            <a:ext cx="1539722" cy="679753"/>
          </a:xfrm>
          <a:prstGeom prst="roundRect">
            <a:avLst/>
          </a:prstGeom>
          <a:solidFill>
            <a:srgbClr val="42B6D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D5D90A1-E7FB-1A43-9DB8-442F7DD4E684}"/>
              </a:ext>
            </a:extLst>
          </p:cNvPr>
          <p:cNvSpPr txBox="1"/>
          <p:nvPr/>
        </p:nvSpPr>
        <p:spPr>
          <a:xfrm>
            <a:off x="7870841" y="2424888"/>
            <a:ext cx="82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Figma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A4806F7-2F13-7719-6849-D60A69B5FA25}"/>
              </a:ext>
            </a:extLst>
          </p:cNvPr>
          <p:cNvSpPr/>
          <p:nvPr/>
        </p:nvSpPr>
        <p:spPr>
          <a:xfrm>
            <a:off x="7515503" y="3259061"/>
            <a:ext cx="1539722" cy="679753"/>
          </a:xfrm>
          <a:prstGeom prst="roundRect">
            <a:avLst/>
          </a:prstGeom>
          <a:solidFill>
            <a:srgbClr val="42B6D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5B9A2B1-7D82-27B5-9845-D50734EF9EA3}"/>
              </a:ext>
            </a:extLst>
          </p:cNvPr>
          <p:cNvSpPr txBox="1"/>
          <p:nvPr/>
        </p:nvSpPr>
        <p:spPr>
          <a:xfrm>
            <a:off x="7653221" y="3410639"/>
            <a:ext cx="13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WordPress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AB58060-83FA-3D60-1F47-6383B12ED977}"/>
              </a:ext>
            </a:extLst>
          </p:cNvPr>
          <p:cNvSpPr/>
          <p:nvPr/>
        </p:nvSpPr>
        <p:spPr>
          <a:xfrm>
            <a:off x="7515501" y="4195177"/>
            <a:ext cx="4087613" cy="679753"/>
          </a:xfrm>
          <a:prstGeom prst="roundRect">
            <a:avLst/>
          </a:prstGeom>
          <a:solidFill>
            <a:srgbClr val="42B6D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817FEEF-ED38-3600-4BF6-DA1541F02553}"/>
              </a:ext>
            </a:extLst>
          </p:cNvPr>
          <p:cNvSpPr txBox="1"/>
          <p:nvPr/>
        </p:nvSpPr>
        <p:spPr>
          <a:xfrm>
            <a:off x="7824057" y="4386403"/>
            <a:ext cx="3708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HTML/CSS/JAVASCRIPT, PHP, MYSQL</a:t>
            </a:r>
            <a:endParaRPr lang="zh-CN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77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B4515D0-2933-5835-99BE-2EAF1595074E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A93B8-C6C4-EE41-9B88-B27AD6021F84}"/>
              </a:ext>
            </a:extLst>
          </p:cNvPr>
          <p:cNvSpPr txBox="1"/>
          <p:nvPr/>
        </p:nvSpPr>
        <p:spPr>
          <a:xfrm>
            <a:off x="193089" y="506027"/>
            <a:ext cx="721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 Go through your work in detail (code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) [any extra experimentation, innovation I did]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A02A9-1938-208D-386B-CA51685E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4B21C03-8014-E8D3-A177-1EA0F7187D28}"/>
              </a:ext>
            </a:extLst>
          </p:cNvPr>
          <p:cNvSpPr txBox="1"/>
          <p:nvPr/>
        </p:nvSpPr>
        <p:spPr>
          <a:xfrm>
            <a:off x="370642" y="813804"/>
            <a:ext cx="555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/Admin Side– Engineer + Blacklist (view data table)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EE8287-38B7-D508-08BC-F899D5FB8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42" y="1802167"/>
            <a:ext cx="7062701" cy="37537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E1C17A-5C27-8671-2C59-4432D4246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343" y="2707689"/>
            <a:ext cx="4564360" cy="255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19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B4515D0-2933-5835-99BE-2EAF1595074E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A93B8-C6C4-EE41-9B88-B27AD6021F84}"/>
              </a:ext>
            </a:extLst>
          </p:cNvPr>
          <p:cNvSpPr txBox="1"/>
          <p:nvPr/>
        </p:nvSpPr>
        <p:spPr>
          <a:xfrm>
            <a:off x="193089" y="506027"/>
            <a:ext cx="721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 Go through your work in detail (code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) [any extra experimentation, innovation I did]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A02A9-1938-208D-386B-CA51685E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4B21C03-8014-E8D3-A177-1EA0F7187D28}"/>
              </a:ext>
            </a:extLst>
          </p:cNvPr>
          <p:cNvSpPr txBox="1"/>
          <p:nvPr/>
        </p:nvSpPr>
        <p:spPr>
          <a:xfrm>
            <a:off x="370642" y="813804"/>
            <a:ext cx="555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/Lesson learnt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9573FF-9074-DCB4-3D5E-AF9AFABE3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76" y="1929726"/>
            <a:ext cx="10475247" cy="14445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2A9E373-8D9C-F4BE-6F25-A11F11C29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557" y="4158246"/>
            <a:ext cx="80295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33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B4515D0-2933-5835-99BE-2EAF1595074E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A93B8-C6C4-EE41-9B88-B27AD6021F84}"/>
              </a:ext>
            </a:extLst>
          </p:cNvPr>
          <p:cNvSpPr txBox="1"/>
          <p:nvPr/>
        </p:nvSpPr>
        <p:spPr>
          <a:xfrm>
            <a:off x="193089" y="506027"/>
            <a:ext cx="721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 Go through your work in detail (code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) [any extra experimentation, innovation I did]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A02A9-1938-208D-386B-CA51685E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4B21C03-8014-E8D3-A177-1EA0F7187D28}"/>
              </a:ext>
            </a:extLst>
          </p:cNvPr>
          <p:cNvSpPr txBox="1"/>
          <p:nvPr/>
        </p:nvSpPr>
        <p:spPr>
          <a:xfrm>
            <a:off x="370642" y="813804"/>
            <a:ext cx="555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/Lesson learnt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9D9D61-2F20-87FF-59BB-C6E1445FA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5" y="1982170"/>
            <a:ext cx="83248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84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B4515D0-2933-5835-99BE-2EAF1595074E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A93B8-C6C4-EE41-9B88-B27AD6021F84}"/>
              </a:ext>
            </a:extLst>
          </p:cNvPr>
          <p:cNvSpPr txBox="1"/>
          <p:nvPr/>
        </p:nvSpPr>
        <p:spPr>
          <a:xfrm>
            <a:off x="193089" y="506027"/>
            <a:ext cx="721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 Go through your work in detail (code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) [any extra experimentation, innovation I did]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A02A9-1938-208D-386B-CA51685E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4B21C03-8014-E8D3-A177-1EA0F7187D28}"/>
              </a:ext>
            </a:extLst>
          </p:cNvPr>
          <p:cNvSpPr txBox="1"/>
          <p:nvPr/>
        </p:nvSpPr>
        <p:spPr>
          <a:xfrm>
            <a:off x="370642" y="813804"/>
            <a:ext cx="555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/Lesson learnt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A56EE6-E9C6-19D4-A374-628685379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1059587"/>
            <a:ext cx="842010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78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8FD30A0-E4B3-B306-6805-95B0F1CCBB19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20ED8A-5B4A-983E-E583-7A11CCEAEBD9}"/>
              </a:ext>
            </a:extLst>
          </p:cNvPr>
          <p:cNvSpPr txBox="1"/>
          <p:nvPr/>
        </p:nvSpPr>
        <p:spPr>
          <a:xfrm>
            <a:off x="193089" y="506027"/>
            <a:ext cx="721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 Go through your work in detail (code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) [any extra experimentation, innovation I did]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E3585B-44F6-181D-1AFC-6D7B7A95B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00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E05C801-A589-B4AA-FF00-67211B4C1040}"/>
              </a:ext>
            </a:extLst>
          </p:cNvPr>
          <p:cNvSpPr txBox="1"/>
          <p:nvPr/>
        </p:nvSpPr>
        <p:spPr>
          <a:xfrm>
            <a:off x="579637" y="1483472"/>
            <a:ext cx="11032725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 err="1"/>
              <a:t>Furthur</a:t>
            </a:r>
            <a:r>
              <a:rPr lang="en-US" altLang="zh-CN" sz="1100" dirty="0"/>
              <a:t> works:</a:t>
            </a:r>
          </a:p>
          <a:p>
            <a:endParaRPr lang="en-US" altLang="zh-CN" sz="1100" dirty="0"/>
          </a:p>
          <a:p>
            <a:r>
              <a:rPr lang="en-US" altLang="zh-CN" sz="1100" dirty="0"/>
              <a:t>To write about future works for front-end development, you can consider the following points:</a:t>
            </a:r>
          </a:p>
          <a:p>
            <a:endParaRPr lang="en-US" altLang="zh-CN" sz="1100" dirty="0"/>
          </a:p>
          <a:p>
            <a:r>
              <a:rPr lang="en-US" altLang="zh-CN" sz="1100" dirty="0"/>
              <a:t>Emerging technologies: Write about the emerging technologies that are likely to shape the future of front-end development. This may include technologies such as </a:t>
            </a:r>
            <a:r>
              <a:rPr lang="en-US" altLang="zh-CN" sz="1100" dirty="0" err="1"/>
              <a:t>WebAssembly</a:t>
            </a:r>
            <a:r>
              <a:rPr lang="en-US" altLang="zh-CN" sz="1100" dirty="0"/>
              <a:t>, Progressive Web Apps (PWAs), Virtual Reality (VR), Augmented Reality (AR), and Artificial Intelligence (AI).</a:t>
            </a:r>
          </a:p>
          <a:p>
            <a:endParaRPr lang="en-US" altLang="zh-CN" sz="1100" dirty="0"/>
          </a:p>
          <a:p>
            <a:r>
              <a:rPr lang="en-US" altLang="zh-CN" sz="1100" dirty="0"/>
              <a:t>Mobile-first design: With the growing number of mobile users, the front-end development approach is shifting towards mobile-first design. You can write about how this trend is likely to impact the future of front-end development.</a:t>
            </a:r>
          </a:p>
          <a:p>
            <a:endParaRPr lang="en-US" altLang="zh-CN" sz="1100" dirty="0"/>
          </a:p>
          <a:p>
            <a:r>
              <a:rPr lang="en-US" altLang="zh-CN" sz="1100" dirty="0"/>
              <a:t>Web accessibility: Write about how web accessibility is becoming increasingly important and how front-end developers need to consider accessibility issues in their designs.</a:t>
            </a:r>
          </a:p>
          <a:p>
            <a:endParaRPr lang="en-US" altLang="zh-CN" sz="1100" dirty="0"/>
          </a:p>
          <a:p>
            <a:r>
              <a:rPr lang="en-US" altLang="zh-CN" sz="1100" dirty="0"/>
              <a:t>Responsive design: Responsive design has been a trend for some time now, but it will continue to be important in the future as more people access websites on a variety of devices.</a:t>
            </a:r>
          </a:p>
          <a:p>
            <a:endParaRPr lang="en-US" altLang="zh-CN" sz="1100" dirty="0"/>
          </a:p>
          <a:p>
            <a:r>
              <a:rPr lang="en-US" altLang="zh-CN" sz="1100" dirty="0"/>
              <a:t>Cross-platform development: With the increasing popularity of mobile devices and the need for cross-platform compatibility, you can write about how front-end developers will need to consider cross-platform development strategies.</a:t>
            </a:r>
          </a:p>
          <a:p>
            <a:endParaRPr lang="en-US" altLang="zh-CN" sz="1100" dirty="0"/>
          </a:p>
          <a:p>
            <a:r>
              <a:rPr lang="en-US" altLang="zh-CN" sz="1100" dirty="0"/>
              <a:t>Microservices: Write about how microservices architecture is becoming popular in web development, and how front-end developers will need to adapt to this trend.</a:t>
            </a:r>
          </a:p>
          <a:p>
            <a:endParaRPr lang="en-US" altLang="zh-CN" sz="1100" dirty="0"/>
          </a:p>
          <a:p>
            <a:r>
              <a:rPr lang="en-US" altLang="zh-CN" sz="1100" dirty="0"/>
              <a:t>User experience: As user experience becomes increasingly important, front-end developers will need to focus on designing websites that are intuitive, easy to use, and visually appealing.</a:t>
            </a:r>
          </a:p>
          <a:p>
            <a:endParaRPr lang="en-US" altLang="zh-CN" sz="1100" dirty="0"/>
          </a:p>
          <a:p>
            <a:r>
              <a:rPr lang="en-US" altLang="zh-CN" sz="1100" dirty="0"/>
              <a:t>Performance optimization: In the future, front-end developers will need to focus on optimizing website performance to ensure fast load times and smooth user experience.</a:t>
            </a:r>
          </a:p>
          <a:p>
            <a:endParaRPr lang="en-US" altLang="zh-CN" sz="1100" dirty="0"/>
          </a:p>
          <a:p>
            <a:r>
              <a:rPr lang="en-US" altLang="zh-CN" sz="1100" dirty="0"/>
              <a:t>By considering these points, you can write a comprehensive and informative article on the future of front-end development.</a:t>
            </a:r>
          </a:p>
          <a:p>
            <a:endParaRPr lang="en-US" altLang="zh-CN" sz="1100" dirty="0"/>
          </a:p>
          <a:p>
            <a:endParaRPr lang="zh-CN" altLang="en-US" sz="11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FD30A0-E4B3-B306-6805-95B0F1CCBB19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20ED8A-5B4A-983E-E583-7A11CCEAEBD9}"/>
              </a:ext>
            </a:extLst>
          </p:cNvPr>
          <p:cNvSpPr txBox="1"/>
          <p:nvPr/>
        </p:nvSpPr>
        <p:spPr>
          <a:xfrm>
            <a:off x="193089" y="506027"/>
            <a:ext cx="721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 Go through your work in detail (code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) [any extra experimentation, innovation I did]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E3585B-44F6-181D-1AFC-6D7B7A95B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5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B4515D0-2933-5835-99BE-2EAF1595074E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A93B8-C6C4-EE41-9B88-B27AD6021F84}"/>
              </a:ext>
            </a:extLst>
          </p:cNvPr>
          <p:cNvSpPr txBox="1"/>
          <p:nvPr/>
        </p:nvSpPr>
        <p:spPr>
          <a:xfrm>
            <a:off x="193090" y="506027"/>
            <a:ext cx="27986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Project Requirements - company</a:t>
            </a:r>
            <a:endParaRPr lang="zh-CN" altLang="en-US" sz="1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A02A9-1938-208D-386B-CA51685E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13F0309-2C99-57F0-1FE8-23F6BBE1DFCE}"/>
              </a:ext>
            </a:extLst>
          </p:cNvPr>
          <p:cNvSpPr txBox="1"/>
          <p:nvPr/>
        </p:nvSpPr>
        <p:spPr>
          <a:xfrm>
            <a:off x="1723748" y="1088994"/>
            <a:ext cx="87445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/>
              <a:t>Companies (User) requirements  </a:t>
            </a:r>
          </a:p>
          <a:p>
            <a:r>
              <a:rPr lang="en-US" altLang="zh-CN" sz="1400" dirty="0"/>
              <a:t>- Authentication of the user (engineers and companies) and provide unique data based on login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- Be able to enter data on requirements, such as number of engineers needed, skills  required, preferred starting date, years of experience, preferred budget.</a:t>
            </a:r>
          </a:p>
          <a:p>
            <a:r>
              <a:rPr lang="en-US" altLang="zh-CN" sz="1400" dirty="0"/>
              <a:t>- View profiles of each engineer. 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- Be able to filter database according to engineer’s availability, skillset, location, experience and any other criteria. (back-end)</a:t>
            </a:r>
          </a:p>
          <a:p>
            <a:r>
              <a:rPr lang="en-US" altLang="zh-CN" sz="1400" dirty="0"/>
              <a:t>- Profiles need to be ordered with respect to recommendations based on customer’s  persona  and (optional) job description text. (back-end)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- Search function and filters should be available on the webpage. (mixed)</a:t>
            </a:r>
          </a:p>
          <a:p>
            <a:r>
              <a:rPr lang="en-US" altLang="zh-CN" sz="1400" dirty="0"/>
              <a:t>- Watch problem solving vetting video. (mixed)</a:t>
            </a:r>
          </a:p>
          <a:p>
            <a:r>
              <a:rPr lang="en-US" altLang="zh-CN" sz="1400" dirty="0"/>
              <a:t>- Get domain knowledge performance metrics. (mixed)</a:t>
            </a:r>
          </a:p>
          <a:p>
            <a:r>
              <a:rPr lang="en-US" altLang="zh-CN" sz="1400" dirty="0"/>
              <a:t>- Watch mock interview vetting video - Calendly (API) (mixed)</a:t>
            </a:r>
          </a:p>
          <a:p>
            <a:r>
              <a:rPr lang="en-US" altLang="zh-CN" sz="1400" dirty="0"/>
              <a:t>- Be able to schedule an interview through EngineRay (front-end)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- Be able to communicate with the engineer on the platform letting them know on how to  prep for the interview. (research the chat box is the backend or frontend)</a:t>
            </a:r>
          </a:p>
          <a:p>
            <a:r>
              <a:rPr lang="en-US" altLang="zh-CN" sz="1400" dirty="0"/>
              <a:t>- Be able to shortlist, accept or reject a candidate. (So they are filtered out if the company comes  back to the database page). (back-end)</a:t>
            </a:r>
          </a:p>
          <a:p>
            <a:r>
              <a:rPr lang="en-US" altLang="zh-CN" sz="1400" dirty="0"/>
              <a:t>- Be able to pay monthly invoice to EngineRay (e.g. via integration with Stripe).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- Be able to provide feedback on the candidate. (front-end)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- Be able to reach EngineRay support team in case help needed. (front-end)</a:t>
            </a:r>
          </a:p>
          <a:p>
            <a:r>
              <a:rPr lang="en-US" altLang="zh-CN" sz="1400" dirty="0"/>
              <a:t>- Companies should not be able to view any contact information for the engineers other than the interview request through EngineRay. (role - )</a:t>
            </a:r>
          </a:p>
          <a:p>
            <a:r>
              <a:rPr lang="en-US" altLang="zh-CN" sz="1400" dirty="0"/>
              <a:t>- Be able to digitally sign the contract with EngineRay. (API - doc Sign). ()</a:t>
            </a:r>
          </a:p>
        </p:txBody>
      </p:sp>
    </p:spTree>
    <p:extLst>
      <p:ext uri="{BB962C8B-B14F-4D97-AF65-F5344CB8AC3E}">
        <p14:creationId xmlns:p14="http://schemas.microsoft.com/office/powerpoint/2010/main" val="18474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B4515D0-2933-5835-99BE-2EAF1595074E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A93B8-C6C4-EE41-9B88-B27AD6021F84}"/>
              </a:ext>
            </a:extLst>
          </p:cNvPr>
          <p:cNvSpPr txBox="1"/>
          <p:nvPr/>
        </p:nvSpPr>
        <p:spPr>
          <a:xfrm>
            <a:off x="193089" y="506027"/>
            <a:ext cx="18398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Project Requirements</a:t>
            </a:r>
            <a:endParaRPr lang="zh-CN" altLang="en-US" sz="1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A02A9-1938-208D-386B-CA51685E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F0EAFF-860E-937E-4C71-24BE59F8A0A6}"/>
              </a:ext>
            </a:extLst>
          </p:cNvPr>
          <p:cNvSpPr txBox="1"/>
          <p:nvPr/>
        </p:nvSpPr>
        <p:spPr>
          <a:xfrm>
            <a:off x="193090" y="506027"/>
            <a:ext cx="27986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Project Requirements - Admin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46AB9E-00E0-BD7B-15D5-1B51805544F0}"/>
              </a:ext>
            </a:extLst>
          </p:cNvPr>
          <p:cNvSpPr txBox="1"/>
          <p:nvPr/>
        </p:nvSpPr>
        <p:spPr>
          <a:xfrm>
            <a:off x="3044301" y="2197893"/>
            <a:ext cx="610339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i="1" dirty="0"/>
              <a:t>EngineRay (Admin) requirements: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- Be able to view full database of engineers including profile status (just started, inactive,  undergoing vetting, fully vetted, profile fully approved, interviewing, hired).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- Be able to flag and blacklist profiles.</a:t>
            </a:r>
          </a:p>
          <a:p>
            <a:r>
              <a:rPr lang="en-US" altLang="zh-CN" sz="1400" b="1" dirty="0">
                <a:solidFill>
                  <a:srgbClr val="0070C0"/>
                </a:solidFill>
              </a:rPr>
              <a:t>- Be able to view full database of companies that have signed up on the platform along with their status (just signed up, evaluating profiles. interviewing, have hired candidate).</a:t>
            </a:r>
          </a:p>
          <a:p>
            <a:r>
              <a:rPr lang="en-US" altLang="zh-CN" sz="1400" dirty="0"/>
              <a:t>- Be a super user, meaning that admin can do everything that Companies (user) can do or  an Engineer (user) can do.</a:t>
            </a:r>
          </a:p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50038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B4515D0-2933-5835-99BE-2EAF1595074E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A93B8-C6C4-EE41-9B88-B27AD6021F84}"/>
              </a:ext>
            </a:extLst>
          </p:cNvPr>
          <p:cNvSpPr txBox="1"/>
          <p:nvPr/>
        </p:nvSpPr>
        <p:spPr>
          <a:xfrm>
            <a:off x="193089" y="506027"/>
            <a:ext cx="18398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Research</a:t>
            </a:r>
            <a:endParaRPr lang="zh-CN" altLang="en-US" sz="1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A02A9-1938-208D-386B-CA51685E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57493446-32D8-13BE-B6D2-1EA7A97D2773}"/>
              </a:ext>
            </a:extLst>
          </p:cNvPr>
          <p:cNvSpPr/>
          <p:nvPr/>
        </p:nvSpPr>
        <p:spPr>
          <a:xfrm>
            <a:off x="193089" y="3155558"/>
            <a:ext cx="1538057" cy="741740"/>
          </a:xfrm>
          <a:prstGeom prst="roundRect">
            <a:avLst/>
          </a:prstGeom>
          <a:solidFill>
            <a:srgbClr val="42B6D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30796B-194F-1AB3-EA17-F0DA2C41E82D}"/>
              </a:ext>
            </a:extLst>
          </p:cNvPr>
          <p:cNvSpPr txBox="1"/>
          <p:nvPr/>
        </p:nvSpPr>
        <p:spPr>
          <a:xfrm>
            <a:off x="397274" y="3342443"/>
            <a:ext cx="115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Research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4BF5CA9-4B3E-1657-4A75-282AF04C43EF}"/>
              </a:ext>
            </a:extLst>
          </p:cNvPr>
          <p:cNvSpPr/>
          <p:nvPr/>
        </p:nvSpPr>
        <p:spPr>
          <a:xfrm>
            <a:off x="2032985" y="2219485"/>
            <a:ext cx="4634143" cy="741740"/>
          </a:xfrm>
          <a:prstGeom prst="roundRect">
            <a:avLst/>
          </a:prstGeom>
          <a:solidFill>
            <a:srgbClr val="42B6D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E7687E-CA02-CCBA-7BC9-0486F4DF8496}"/>
              </a:ext>
            </a:extLst>
          </p:cNvPr>
          <p:cNvSpPr txBox="1"/>
          <p:nvPr/>
        </p:nvSpPr>
        <p:spPr>
          <a:xfrm>
            <a:off x="2254925" y="2406370"/>
            <a:ext cx="410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Using WordPress to build the website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20E0BCA-3747-F4EE-F97F-DE6FF686CEF0}"/>
              </a:ext>
            </a:extLst>
          </p:cNvPr>
          <p:cNvSpPr/>
          <p:nvPr/>
        </p:nvSpPr>
        <p:spPr>
          <a:xfrm>
            <a:off x="2032986" y="3155558"/>
            <a:ext cx="4634144" cy="741740"/>
          </a:xfrm>
          <a:prstGeom prst="roundRect">
            <a:avLst/>
          </a:prstGeom>
          <a:solidFill>
            <a:srgbClr val="42B6D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54D003-2507-6F73-4AAD-BDB130E6F6E9}"/>
              </a:ext>
            </a:extLst>
          </p:cNvPr>
          <p:cNvSpPr txBox="1"/>
          <p:nvPr/>
        </p:nvSpPr>
        <p:spPr>
          <a:xfrm>
            <a:off x="2237170" y="3342443"/>
            <a:ext cx="442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SQL Query, Creating Localhost Database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3B974D9-F357-8D57-3BEC-9CA0D9C4605C}"/>
              </a:ext>
            </a:extLst>
          </p:cNvPr>
          <p:cNvSpPr/>
          <p:nvPr/>
        </p:nvSpPr>
        <p:spPr>
          <a:xfrm>
            <a:off x="2032986" y="4084183"/>
            <a:ext cx="4634144" cy="741740"/>
          </a:xfrm>
          <a:prstGeom prst="roundRect">
            <a:avLst/>
          </a:prstGeom>
          <a:solidFill>
            <a:srgbClr val="42B6D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38DB12-1FCD-5F5A-0091-8725209E672C}"/>
              </a:ext>
            </a:extLst>
          </p:cNvPr>
          <p:cNvSpPr txBox="1"/>
          <p:nvPr/>
        </p:nvSpPr>
        <p:spPr>
          <a:xfrm>
            <a:off x="2645540" y="4271068"/>
            <a:ext cx="340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Learning Front-end Languages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251F3D6A-2D81-B015-0E9B-50FDA08C9770}"/>
              </a:ext>
            </a:extLst>
          </p:cNvPr>
          <p:cNvSpPr/>
          <p:nvPr/>
        </p:nvSpPr>
        <p:spPr>
          <a:xfrm>
            <a:off x="1757776" y="2476870"/>
            <a:ext cx="257453" cy="1979720"/>
          </a:xfrm>
          <a:prstGeom prst="leftBrace">
            <a:avLst>
              <a:gd name="adj1" fmla="val 315738"/>
              <a:gd name="adj2" fmla="val 50000"/>
            </a:avLst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FD2FD2B-CD18-092E-13D5-5E4C3F5B53C9}"/>
              </a:ext>
            </a:extLst>
          </p:cNvPr>
          <p:cNvSpPr/>
          <p:nvPr/>
        </p:nvSpPr>
        <p:spPr>
          <a:xfrm>
            <a:off x="7057746" y="1436472"/>
            <a:ext cx="4634143" cy="403322"/>
          </a:xfrm>
          <a:prstGeom prst="roundRect">
            <a:avLst/>
          </a:prstGeom>
          <a:solidFill>
            <a:srgbClr val="42B6D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2A2FD32-71E0-4A40-2B83-0707F8BE6B58}"/>
              </a:ext>
            </a:extLst>
          </p:cNvPr>
          <p:cNvSpPr/>
          <p:nvPr/>
        </p:nvSpPr>
        <p:spPr>
          <a:xfrm>
            <a:off x="7066620" y="1981517"/>
            <a:ext cx="4634143" cy="565027"/>
          </a:xfrm>
          <a:prstGeom prst="roundRect">
            <a:avLst/>
          </a:prstGeom>
          <a:solidFill>
            <a:srgbClr val="42B6D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D172EC-4CAD-7F70-41AC-2337A2C08B04}"/>
              </a:ext>
            </a:extLst>
          </p:cNvPr>
          <p:cNvSpPr txBox="1"/>
          <p:nvPr/>
        </p:nvSpPr>
        <p:spPr>
          <a:xfrm>
            <a:off x="7168711" y="1469919"/>
            <a:ext cx="44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1">
                    <a:lumMod val="50000"/>
                  </a:schemeClr>
                </a:solidFill>
              </a:rPr>
              <a:t>Design pages using WordPress template with editor</a:t>
            </a:r>
            <a:endParaRPr lang="zh-CN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0A5D4C1-2606-8436-022F-A958E1CF2F7D}"/>
              </a:ext>
            </a:extLst>
          </p:cNvPr>
          <p:cNvSpPr/>
          <p:nvPr/>
        </p:nvSpPr>
        <p:spPr>
          <a:xfrm>
            <a:off x="7066620" y="2688267"/>
            <a:ext cx="4634143" cy="565026"/>
          </a:xfrm>
          <a:prstGeom prst="roundRect">
            <a:avLst/>
          </a:prstGeom>
          <a:solidFill>
            <a:srgbClr val="42B6D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CDFB7AA-08BE-6691-4748-9AFFF8F03F72}"/>
              </a:ext>
            </a:extLst>
          </p:cNvPr>
          <p:cNvSpPr txBox="1"/>
          <p:nvPr/>
        </p:nvSpPr>
        <p:spPr>
          <a:xfrm>
            <a:off x="7159831" y="1995579"/>
            <a:ext cx="444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1">
                    <a:lumMod val="50000"/>
                  </a:schemeClr>
                </a:solidFill>
              </a:rPr>
              <a:t>Define Primary Key/Foreign Key, different data type like BLOB, BIGINT,</a:t>
            </a: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1400" b="1" dirty="0">
                <a:solidFill>
                  <a:schemeClr val="accent1">
                    <a:lumMod val="50000"/>
                  </a:schemeClr>
                </a:solidFill>
              </a:rPr>
              <a:t>Set auto_increment</a:t>
            </a:r>
            <a:endParaRPr lang="zh-CN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80863F0-74F4-5CB7-7DC1-C56A379DEC41}"/>
              </a:ext>
            </a:extLst>
          </p:cNvPr>
          <p:cNvSpPr txBox="1"/>
          <p:nvPr/>
        </p:nvSpPr>
        <p:spPr>
          <a:xfrm>
            <a:off x="7150957" y="2688335"/>
            <a:ext cx="444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1">
                    <a:lumMod val="50000"/>
                  </a:schemeClr>
                </a:solidFill>
              </a:rPr>
              <a:t>HTML &lt;div&gt; css settings, </a:t>
            </a:r>
            <a:r>
              <a:rPr lang="en-US" altLang="zh-CN" sz="1400" b="1" dirty="0" err="1">
                <a:solidFill>
                  <a:schemeClr val="accent1">
                    <a:lumMod val="50000"/>
                  </a:schemeClr>
                </a:solidFill>
              </a:rPr>
              <a:t>hign</a:t>
            </a:r>
            <a:r>
              <a:rPr lang="en-US" altLang="zh-CN" sz="1400" b="1" dirty="0">
                <a:solidFill>
                  <a:schemeClr val="accent1">
                    <a:lumMod val="50000"/>
                  </a:schemeClr>
                </a:solidFill>
              </a:rPr>
              <a:t>-level css settings, like :a hover, opacity, cursor </a:t>
            </a:r>
            <a:r>
              <a:rPr lang="en-US" altLang="zh-CN" sz="1400" b="1" dirty="0" err="1">
                <a:solidFill>
                  <a:schemeClr val="accent1">
                    <a:lumMod val="50000"/>
                  </a:schemeClr>
                </a:solidFill>
              </a:rPr>
              <a:t>etc</a:t>
            </a:r>
            <a:r>
              <a:rPr lang="en-US" altLang="zh-CN" sz="1400" b="1" dirty="0">
                <a:solidFill>
                  <a:schemeClr val="accent1">
                    <a:lumMod val="50000"/>
                  </a:schemeClr>
                </a:solidFill>
              </a:rPr>
              <a:t>,</a:t>
            </a: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CN" sz="1400" b="1" dirty="0">
                <a:solidFill>
                  <a:schemeClr val="accent1">
                    <a:lumMod val="50000"/>
                  </a:schemeClr>
                </a:solidFill>
              </a:rPr>
              <a:t>transform 1s etc.</a:t>
            </a:r>
            <a:endParaRPr lang="zh-CN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5821F3-1490-8331-C016-0E6A8510D4A0}"/>
              </a:ext>
            </a:extLst>
          </p:cNvPr>
          <p:cNvSpPr/>
          <p:nvPr/>
        </p:nvSpPr>
        <p:spPr>
          <a:xfrm>
            <a:off x="7066620" y="3399002"/>
            <a:ext cx="4634143" cy="1281281"/>
          </a:xfrm>
          <a:prstGeom prst="roundRect">
            <a:avLst/>
          </a:prstGeom>
          <a:solidFill>
            <a:srgbClr val="42B6D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4A6A2B2-954E-36BB-56B9-2F8459DD486D}"/>
              </a:ext>
            </a:extLst>
          </p:cNvPr>
          <p:cNvSpPr txBox="1"/>
          <p:nvPr/>
        </p:nvSpPr>
        <p:spPr>
          <a:xfrm>
            <a:off x="7150957" y="3399071"/>
            <a:ext cx="44477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1">
                    <a:lumMod val="50000"/>
                  </a:schemeClr>
                </a:solidFill>
              </a:rPr>
              <a:t>PHP connection to the localhost database using require_once (“.</a:t>
            </a:r>
            <a:r>
              <a:rPr lang="en-US" altLang="zh-CN" sz="1400" b="1" dirty="0" err="1">
                <a:solidFill>
                  <a:schemeClr val="accent1">
                    <a:lumMod val="50000"/>
                  </a:schemeClr>
                </a:solidFill>
              </a:rPr>
              <a:t>php</a:t>
            </a:r>
            <a:r>
              <a:rPr lang="en-US" altLang="zh-CN" sz="1400" b="1" dirty="0">
                <a:solidFill>
                  <a:schemeClr val="accent1">
                    <a:lumMod val="50000"/>
                  </a:schemeClr>
                </a:solidFill>
              </a:rPr>
              <a:t>”), define $values, echo [‘$values’], using if(empty()) to validation &lt;input&gt;data, </a:t>
            </a:r>
            <a:r>
              <a:rPr lang="en-US" altLang="zh-CN" sz="1400" b="1" dirty="0" err="1">
                <a:solidFill>
                  <a:schemeClr val="accent1">
                    <a:lumMod val="50000"/>
                  </a:schemeClr>
                </a:solidFill>
              </a:rPr>
              <a:t>session_start</a:t>
            </a:r>
            <a:r>
              <a:rPr lang="en-US" altLang="zh-CN" sz="1400" b="1" dirty="0">
                <a:solidFill>
                  <a:schemeClr val="accent1">
                    <a:lumMod val="50000"/>
                  </a:schemeClr>
                </a:solidFill>
              </a:rPr>
              <a:t>(), two different functions Mysqli_connect &amp; PDO to fetch data etc.</a:t>
            </a:r>
            <a:endParaRPr lang="zh-CN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4A5EC7D-98D8-7C06-A984-CE1C8FF82DB0}"/>
              </a:ext>
            </a:extLst>
          </p:cNvPr>
          <p:cNvSpPr/>
          <p:nvPr/>
        </p:nvSpPr>
        <p:spPr>
          <a:xfrm>
            <a:off x="7060708" y="4825923"/>
            <a:ext cx="4634143" cy="1281281"/>
          </a:xfrm>
          <a:prstGeom prst="roundRect">
            <a:avLst/>
          </a:prstGeom>
          <a:solidFill>
            <a:srgbClr val="42B6DA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B53873F-D017-8692-B11B-ACFA89ACB119}"/>
              </a:ext>
            </a:extLst>
          </p:cNvPr>
          <p:cNvSpPr txBox="1"/>
          <p:nvPr/>
        </p:nvSpPr>
        <p:spPr>
          <a:xfrm>
            <a:off x="7118410" y="4989509"/>
            <a:ext cx="4447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>
                <a:solidFill>
                  <a:schemeClr val="accent1">
                    <a:lumMod val="50000"/>
                  </a:schemeClr>
                </a:solidFill>
              </a:rPr>
              <a:t>Javascript</a:t>
            </a:r>
            <a:r>
              <a:rPr lang="en-US" altLang="zh-CN" sz="1400" b="1" dirty="0">
                <a:solidFill>
                  <a:schemeClr val="accent1">
                    <a:lumMod val="50000"/>
                  </a:schemeClr>
                </a:solidFill>
              </a:rPr>
              <a:t> to create the dynamic reflection between two pages, using id from html to return </a:t>
            </a:r>
            <a:r>
              <a:rPr lang="en-US" altLang="zh-CN" sz="1400" b="1" dirty="0" err="1">
                <a:solidFill>
                  <a:schemeClr val="accent1">
                    <a:lumMod val="50000"/>
                  </a:schemeClr>
                </a:solidFill>
              </a:rPr>
              <a:t>getElementById</a:t>
            </a:r>
            <a:r>
              <a:rPr lang="en-US" altLang="zh-CN" sz="1400" b="1" dirty="0">
                <a:solidFill>
                  <a:schemeClr val="accent1">
                    <a:lumMod val="50000"/>
                  </a:schemeClr>
                </a:solidFill>
              </a:rPr>
              <a:t> data, define new function and var </a:t>
            </a:r>
            <a:r>
              <a:rPr lang="en-US" altLang="zh-CN" sz="1400" b="1" dirty="0" err="1">
                <a:solidFill>
                  <a:schemeClr val="accent1">
                    <a:lumMod val="50000"/>
                  </a:schemeClr>
                </a:solidFill>
              </a:rPr>
              <a:t>etc</a:t>
            </a:r>
            <a:endParaRPr lang="zh-CN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A55AB3E2-D753-83D2-BBA6-27E494BF6974}"/>
              </a:ext>
            </a:extLst>
          </p:cNvPr>
          <p:cNvSpPr/>
          <p:nvPr/>
        </p:nvSpPr>
        <p:spPr>
          <a:xfrm>
            <a:off x="6729274" y="1638133"/>
            <a:ext cx="199751" cy="3866022"/>
          </a:xfrm>
          <a:prstGeom prst="leftBrace">
            <a:avLst>
              <a:gd name="adj1" fmla="val 315738"/>
              <a:gd name="adj2" fmla="val 50000"/>
            </a:avLst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93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B4515D0-2933-5835-99BE-2EAF1595074E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A93B8-C6C4-EE41-9B88-B27AD6021F84}"/>
              </a:ext>
            </a:extLst>
          </p:cNvPr>
          <p:cNvSpPr txBox="1"/>
          <p:nvPr/>
        </p:nvSpPr>
        <p:spPr>
          <a:xfrm>
            <a:off x="193089" y="506027"/>
            <a:ext cx="721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 Go through your work in detail (code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) [any extra experimentation, innovation I did]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A02A9-1938-208D-386B-CA51685E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9DECE2-7C01-7C4C-A930-25AD7D666820}"/>
              </a:ext>
            </a:extLst>
          </p:cNvPr>
          <p:cNvSpPr txBox="1"/>
          <p:nvPr/>
        </p:nvSpPr>
        <p:spPr>
          <a:xfrm>
            <a:off x="193089" y="813804"/>
            <a:ext cx="555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/Company sides – find </a:t>
            </a:r>
            <a:r>
              <a:rPr lang="en-US" altLang="zh-CN" sz="1400" dirty="0" err="1">
                <a:solidFill>
                  <a:srgbClr val="0070C0"/>
                </a:solidFill>
              </a:rPr>
              <a:t>engineer.php</a:t>
            </a:r>
            <a:r>
              <a:rPr lang="en-US" altLang="zh-CN" sz="1400" dirty="0">
                <a:solidFill>
                  <a:srgbClr val="0070C0"/>
                </a:solidFill>
              </a:rPr>
              <a:t> (page)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5B329E-AB62-4BA3-237A-C581D2E59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64" y="1517451"/>
            <a:ext cx="10164932" cy="47753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B5E5DD-25CE-4875-4868-8E6377CEA5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28" y="2989354"/>
            <a:ext cx="1110901" cy="11629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518117E-8636-568A-44C9-264A5F7A0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218" y="2989354"/>
            <a:ext cx="1209075" cy="116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2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B4515D0-2933-5835-99BE-2EAF1595074E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A93B8-C6C4-EE41-9B88-B27AD6021F84}"/>
              </a:ext>
            </a:extLst>
          </p:cNvPr>
          <p:cNvSpPr txBox="1"/>
          <p:nvPr/>
        </p:nvSpPr>
        <p:spPr>
          <a:xfrm>
            <a:off x="193089" y="506027"/>
            <a:ext cx="721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 Go through your work in detail (code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) [any extra experimentation, innovation I did]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A02A9-1938-208D-386B-CA51685E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6A2879A-EC2C-19B6-C893-96100FB3B565}"/>
              </a:ext>
            </a:extLst>
          </p:cNvPr>
          <p:cNvSpPr txBox="1"/>
          <p:nvPr/>
        </p:nvSpPr>
        <p:spPr>
          <a:xfrm>
            <a:off x="193089" y="813804"/>
            <a:ext cx="555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/Company sides – find </a:t>
            </a:r>
            <a:r>
              <a:rPr lang="en-US" altLang="zh-CN" sz="1400" dirty="0" err="1">
                <a:solidFill>
                  <a:srgbClr val="0070C0"/>
                </a:solidFill>
              </a:rPr>
              <a:t>engineer.php</a:t>
            </a:r>
            <a:r>
              <a:rPr lang="en-US" altLang="zh-CN" sz="1400" dirty="0">
                <a:solidFill>
                  <a:srgbClr val="0070C0"/>
                </a:solidFill>
              </a:rPr>
              <a:t> (core codes)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2185876-B0E9-671E-67C8-5891FEB8F6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50"/>
          <a:stretch/>
        </p:blipFill>
        <p:spPr>
          <a:xfrm>
            <a:off x="193089" y="1322773"/>
            <a:ext cx="5886288" cy="17828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F74FEFB-C0F0-C693-DD46-6283D2F18A81}"/>
              </a:ext>
            </a:extLst>
          </p:cNvPr>
          <p:cNvSpPr txBox="1"/>
          <p:nvPr/>
        </p:nvSpPr>
        <p:spPr>
          <a:xfrm>
            <a:off x="193089" y="3168265"/>
            <a:ext cx="3260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Sidebar label ‘skills’ using txt to the selections</a:t>
            </a:r>
            <a:endParaRPr lang="zh-CN" altLang="en-US" sz="12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126EBC3-BF72-E284-ADB6-F0DF43011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88" y="3507956"/>
            <a:ext cx="5886287" cy="2746934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003B0F34-341C-379F-4A99-72F72993D2FE}"/>
              </a:ext>
            </a:extLst>
          </p:cNvPr>
          <p:cNvSpPr txBox="1"/>
          <p:nvPr/>
        </p:nvSpPr>
        <p:spPr>
          <a:xfrm>
            <a:off x="193088" y="6351973"/>
            <a:ext cx="3260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Validation &lt;input&gt; data</a:t>
            </a:r>
            <a:endParaRPr lang="zh-CN" altLang="en-US" sz="12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A7F0383-3FF7-10E6-8CA1-92DDDD931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467" y="1322773"/>
            <a:ext cx="5713444" cy="3007588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5ADB9CC6-7617-80F0-E606-DC464DD98626}"/>
              </a:ext>
            </a:extLst>
          </p:cNvPr>
          <p:cNvSpPr txBox="1"/>
          <p:nvPr/>
        </p:nvSpPr>
        <p:spPr>
          <a:xfrm>
            <a:off x="6285467" y="4449030"/>
            <a:ext cx="3260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Save data to localhost database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7244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B4515D0-2933-5835-99BE-2EAF1595074E}"/>
              </a:ext>
            </a:extLst>
          </p:cNvPr>
          <p:cNvSpPr/>
          <p:nvPr/>
        </p:nvSpPr>
        <p:spPr>
          <a:xfrm>
            <a:off x="0" y="292963"/>
            <a:ext cx="12192000" cy="2130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1BA93B8-C6C4-EE41-9B88-B27AD6021F84}"/>
              </a:ext>
            </a:extLst>
          </p:cNvPr>
          <p:cNvSpPr txBox="1"/>
          <p:nvPr/>
        </p:nvSpPr>
        <p:spPr>
          <a:xfrm>
            <a:off x="193089" y="506027"/>
            <a:ext cx="7210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 Go through your work in detail (code </a:t>
            </a:r>
            <a:r>
              <a:rPr lang="en-US" altLang="zh-CN" sz="1400" dirty="0" err="1"/>
              <a:t>etc</a:t>
            </a:r>
            <a:r>
              <a:rPr lang="en-US" altLang="zh-CN" sz="1400" dirty="0"/>
              <a:t>) [any extra experimentation, innovation I did]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3A02A9-1938-208D-386B-CA51685E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47" y="523783"/>
            <a:ext cx="1523664" cy="40332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B60A53E-F201-A0CE-C61B-10E34C23C271}"/>
              </a:ext>
            </a:extLst>
          </p:cNvPr>
          <p:cNvSpPr txBox="1"/>
          <p:nvPr/>
        </p:nvSpPr>
        <p:spPr>
          <a:xfrm>
            <a:off x="193089" y="813804"/>
            <a:ext cx="555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/Company sides – find </a:t>
            </a:r>
            <a:r>
              <a:rPr lang="en-US" altLang="zh-CN" sz="1400" dirty="0" err="1">
                <a:solidFill>
                  <a:srgbClr val="0070C0"/>
                </a:solidFill>
              </a:rPr>
              <a:t>engineer.php</a:t>
            </a:r>
            <a:r>
              <a:rPr lang="en-US" altLang="zh-CN" sz="1400" dirty="0">
                <a:solidFill>
                  <a:srgbClr val="0070C0"/>
                </a:solidFill>
              </a:rPr>
              <a:t> (core codes)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2C1A9C-302D-334A-B8FD-3B708547B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89" y="1121581"/>
            <a:ext cx="6013943" cy="49847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1C55F5-F3B8-6D6D-D355-094AC35C0012}"/>
              </a:ext>
            </a:extLst>
          </p:cNvPr>
          <p:cNvSpPr txBox="1"/>
          <p:nvPr/>
        </p:nvSpPr>
        <p:spPr>
          <a:xfrm>
            <a:off x="193088" y="6258757"/>
            <a:ext cx="4876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Display data included image to the main_content right area</a:t>
            </a: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2EDDE6-B04D-403C-0EE6-4A1988401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766" y="1142048"/>
            <a:ext cx="5710145" cy="290024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8862D65-F266-F1E9-54E3-90009FC1FA97}"/>
              </a:ext>
            </a:extLst>
          </p:cNvPr>
          <p:cNvSpPr txBox="1"/>
          <p:nvPr/>
        </p:nvSpPr>
        <p:spPr>
          <a:xfrm>
            <a:off x="6288766" y="4216643"/>
            <a:ext cx="460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“IF Else” loop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make</a:t>
            </a:r>
            <a:r>
              <a:rPr lang="zh-CN" altLang="en-US" sz="1400" dirty="0"/>
              <a:t> </a:t>
            </a:r>
            <a:r>
              <a:rPr lang="en-US" altLang="zh-CN" sz="1400" dirty="0"/>
              <a:t>sure</a:t>
            </a:r>
            <a:r>
              <a:rPr lang="zh-CN" altLang="en-US" sz="1400" dirty="0"/>
              <a:t> </a:t>
            </a:r>
            <a:r>
              <a:rPr lang="en-US" altLang="zh-CN" sz="1400" dirty="0"/>
              <a:t>when</a:t>
            </a:r>
            <a:r>
              <a:rPr lang="zh-CN" altLang="en-US" sz="1400" dirty="0"/>
              <a:t> </a:t>
            </a:r>
            <a:r>
              <a:rPr lang="en-US" altLang="zh-CN" sz="1400" dirty="0"/>
              <a:t>begin to research, the page will display all engineer data rather than block.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ED8F076-160E-FE99-00C7-AA4678695F26}"/>
              </a:ext>
            </a:extLst>
          </p:cNvPr>
          <p:cNvSpPr txBox="1"/>
          <p:nvPr/>
        </p:nvSpPr>
        <p:spPr>
          <a:xfrm>
            <a:off x="6288766" y="5372092"/>
            <a:ext cx="46097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“IF Else” loop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make</a:t>
            </a:r>
            <a:r>
              <a:rPr lang="zh-CN" altLang="en-US" sz="1400" dirty="0"/>
              <a:t> </a:t>
            </a:r>
            <a:r>
              <a:rPr lang="en-US" altLang="zh-CN" sz="1400" dirty="0"/>
              <a:t>sure</a:t>
            </a:r>
            <a:r>
              <a:rPr lang="zh-CN" altLang="en-US" sz="1400" dirty="0"/>
              <a:t> </a:t>
            </a:r>
            <a:r>
              <a:rPr lang="en-US" altLang="zh-CN" sz="1400" dirty="0"/>
              <a:t>when</a:t>
            </a:r>
            <a:r>
              <a:rPr lang="zh-CN" altLang="en-US" sz="1400" dirty="0"/>
              <a:t> </a:t>
            </a:r>
            <a:r>
              <a:rPr lang="en-US" altLang="zh-CN" sz="1400" dirty="0"/>
              <a:t>begin to research, the page will display all engineer data rather than block.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 is make the loop can stop not operating forever.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195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2862</Words>
  <Application>Microsoft Office PowerPoint</Application>
  <PresentationFormat>宽屏</PresentationFormat>
  <Paragraphs>234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CHENYUAN ZHAI</dc:creator>
  <cp:lastModifiedBy>CHENYUAN ZHAI</cp:lastModifiedBy>
  <cp:revision>3</cp:revision>
  <dcterms:created xsi:type="dcterms:W3CDTF">2023-04-16T12:52:49Z</dcterms:created>
  <dcterms:modified xsi:type="dcterms:W3CDTF">2023-04-17T06:37:31Z</dcterms:modified>
</cp:coreProperties>
</file>