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 id="304" r:id="rId33"/>
    <p:sldId id="291" r:id="rId34"/>
    <p:sldId id="292" r:id="rId35"/>
    <p:sldId id="293" r:id="rId36"/>
    <p:sldId id="294" r:id="rId37"/>
    <p:sldId id="295" r:id="rId38"/>
    <p:sldId id="296" r:id="rId39"/>
    <p:sldId id="307" r:id="rId40"/>
    <p:sldId id="30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B28C-CCEE-4AE2-9ED4-86B1B9280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E42C3-C8CF-497A-950F-B088A5A9A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0894AB-EE5F-49C2-9E78-6975A04C9741}"/>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5" name="Footer Placeholder 4">
            <a:extLst>
              <a:ext uri="{FF2B5EF4-FFF2-40B4-BE49-F238E27FC236}">
                <a16:creationId xmlns:a16="http://schemas.microsoft.com/office/drawing/2014/main" id="{EBF78CD6-FC4A-47B7-9801-C9C72076C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BD2AA-4DD5-4A5E-A9A3-FCBF14565431}"/>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367986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4282-7672-4D76-89C5-138ABBA8A4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6C891-D4E3-4545-864B-12B56AE77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E6DD1-A9C6-461E-9610-9E7B5BD987B2}"/>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5" name="Footer Placeholder 4">
            <a:extLst>
              <a:ext uri="{FF2B5EF4-FFF2-40B4-BE49-F238E27FC236}">
                <a16:creationId xmlns:a16="http://schemas.microsoft.com/office/drawing/2014/main" id="{B0EDA7D4-36EA-442F-B300-6E2E7B338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6FF56-AB0D-4248-BEDF-8F06CC57E852}"/>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133792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C12E2-3F00-4A1D-BE4A-1165699C5F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AABFF6-16FC-4672-866F-E9961E2A5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49D1B-4C57-4B43-B103-9A858E998355}"/>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5" name="Footer Placeholder 4">
            <a:extLst>
              <a:ext uri="{FF2B5EF4-FFF2-40B4-BE49-F238E27FC236}">
                <a16:creationId xmlns:a16="http://schemas.microsoft.com/office/drawing/2014/main" id="{A80AD2DF-38F2-44AC-A5FB-E8076DB3A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A8CCE-3722-4D96-9C9D-65BDEB63F8C9}"/>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144448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42B6-1F5B-4776-9E35-76D70A78A2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5A0AC1-2FC7-4281-A84D-9F8490FE0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82D6AC-366A-4D92-B182-D63D5E9263F6}"/>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5" name="Footer Placeholder 4">
            <a:extLst>
              <a:ext uri="{FF2B5EF4-FFF2-40B4-BE49-F238E27FC236}">
                <a16:creationId xmlns:a16="http://schemas.microsoft.com/office/drawing/2014/main" id="{05D79D1E-F43C-496F-9ED3-F7269D23A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8BC52-0207-40B4-B6EA-DDCF84A0A216}"/>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297179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FA71-0FAD-4709-BA88-94550CABEF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AD5493-3EED-416F-B9E3-09B4A6315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A062AE-C8DA-45D8-8854-276926679C7A}"/>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5" name="Footer Placeholder 4">
            <a:extLst>
              <a:ext uri="{FF2B5EF4-FFF2-40B4-BE49-F238E27FC236}">
                <a16:creationId xmlns:a16="http://schemas.microsoft.com/office/drawing/2014/main" id="{129B59B2-F88D-47EF-9179-8F1E0E09E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B0F1E-E749-4242-B99E-83FD492F5CFE}"/>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416022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CAC4-6666-4A18-86DC-7364FBEFA8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802DE4-96B7-4F4D-ACF1-E841C4CB9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CF1162-83FF-4386-915D-5778BA0496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69E12A-D34D-406A-81F8-9DA04901D305}"/>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6" name="Footer Placeholder 5">
            <a:extLst>
              <a:ext uri="{FF2B5EF4-FFF2-40B4-BE49-F238E27FC236}">
                <a16:creationId xmlns:a16="http://schemas.microsoft.com/office/drawing/2014/main" id="{F88B8A7A-FCCD-475E-A0A7-8DF7DDB9B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66253-7640-4AD1-9090-BBA7D93DF3E3}"/>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124097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C11B-EA9D-476D-9A33-A9AE12695C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E7B7E7-C4BB-4039-8F82-904374D14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D7EB9-41B4-46FA-93D8-D8D3CB582E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C3D468-ECE3-4A08-BBFF-2F10F482E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5D500-F7F0-4393-9B45-B03057AB35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E6E89A-06B8-4F86-8BE0-48369400AD37}"/>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8" name="Footer Placeholder 7">
            <a:extLst>
              <a:ext uri="{FF2B5EF4-FFF2-40B4-BE49-F238E27FC236}">
                <a16:creationId xmlns:a16="http://schemas.microsoft.com/office/drawing/2014/main" id="{A5F83879-154D-4BDE-A7AE-D8541B51F5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D3B0FA-2231-4AE0-A6FD-916F380C9081}"/>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147078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1BA3-1A4B-45C7-9E63-52F66580F4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4C3D8B-68FB-4388-A480-60625441EBAC}"/>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4" name="Footer Placeholder 3">
            <a:extLst>
              <a:ext uri="{FF2B5EF4-FFF2-40B4-BE49-F238E27FC236}">
                <a16:creationId xmlns:a16="http://schemas.microsoft.com/office/drawing/2014/main" id="{86FD163F-EDCB-42CE-9056-97ED4C6C3F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177EB6-E296-4E7E-8EF4-C4B828942C08}"/>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261191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ED58E-460C-49AA-A1AE-24848BDB9AC2}"/>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3" name="Footer Placeholder 2">
            <a:extLst>
              <a:ext uri="{FF2B5EF4-FFF2-40B4-BE49-F238E27FC236}">
                <a16:creationId xmlns:a16="http://schemas.microsoft.com/office/drawing/2014/main" id="{D89212B6-D8B9-4752-A3B6-088EC36D36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467086-1216-4112-9E1A-9AB18478F2A7}"/>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209987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7110-FD8B-4BF5-A8C6-4161B4654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083076-CF59-4F67-B44E-C2263AEC8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3CCF69-EF4F-4BBA-B36A-1B28A7110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4BE90-07C6-4DEE-AE4A-50A58FB659DC}"/>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6" name="Footer Placeholder 5">
            <a:extLst>
              <a:ext uri="{FF2B5EF4-FFF2-40B4-BE49-F238E27FC236}">
                <a16:creationId xmlns:a16="http://schemas.microsoft.com/office/drawing/2014/main" id="{21D3468F-57DA-4351-A6FE-1C75D1872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31FF11-8FAC-4AE1-86B4-6FF70269653D}"/>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340268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97D7-02CE-4E97-B034-C3A363F3A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D4B857-2AAF-4671-A810-0962A3DC7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D4F013-1C7A-474B-8637-283986073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E2CA4-ED0D-43FC-9E01-E332AD2140D1}"/>
              </a:ext>
            </a:extLst>
          </p:cNvPr>
          <p:cNvSpPr>
            <a:spLocks noGrp="1"/>
          </p:cNvSpPr>
          <p:nvPr>
            <p:ph type="dt" sz="half" idx="10"/>
          </p:nvPr>
        </p:nvSpPr>
        <p:spPr/>
        <p:txBody>
          <a:bodyPr/>
          <a:lstStyle/>
          <a:p>
            <a:fld id="{70C1578D-ABF3-4380-A6D1-C400944E28E7}" type="datetimeFigureOut">
              <a:rPr lang="en-IN" smtClean="0"/>
              <a:t>27-09-2019</a:t>
            </a:fld>
            <a:endParaRPr lang="en-IN"/>
          </a:p>
        </p:txBody>
      </p:sp>
      <p:sp>
        <p:nvSpPr>
          <p:cNvPr id="6" name="Footer Placeholder 5">
            <a:extLst>
              <a:ext uri="{FF2B5EF4-FFF2-40B4-BE49-F238E27FC236}">
                <a16:creationId xmlns:a16="http://schemas.microsoft.com/office/drawing/2014/main" id="{520E36E2-BCDD-4F62-932E-4D454B9A3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FBC0A-2328-466C-8E3F-957F3E8C245A}"/>
              </a:ext>
            </a:extLst>
          </p:cNvPr>
          <p:cNvSpPr>
            <a:spLocks noGrp="1"/>
          </p:cNvSpPr>
          <p:nvPr>
            <p:ph type="sldNum" sz="quarter" idx="12"/>
          </p:nvPr>
        </p:nvSpPr>
        <p:spPr/>
        <p:txBody>
          <a:bodyPr/>
          <a:lstStyle/>
          <a:p>
            <a:fld id="{EECE4344-0BDC-47C0-84D1-5B4EED67AD4E}" type="slidenum">
              <a:rPr lang="en-IN" smtClean="0"/>
              <a:t>‹#›</a:t>
            </a:fld>
            <a:endParaRPr lang="en-IN"/>
          </a:p>
        </p:txBody>
      </p:sp>
    </p:spTree>
    <p:extLst>
      <p:ext uri="{BB962C8B-B14F-4D97-AF65-F5344CB8AC3E}">
        <p14:creationId xmlns:p14="http://schemas.microsoft.com/office/powerpoint/2010/main" val="74801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9483D3-2E18-4FE8-BB2E-855B7D2DD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82E5B-A40A-4F39-880A-814D26A0C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4AC54-3141-46F1-B7FA-8B4F732B3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1578D-ABF3-4380-A6D1-C400944E28E7}" type="datetimeFigureOut">
              <a:rPr lang="en-IN" smtClean="0"/>
              <a:t>27-09-2019</a:t>
            </a:fld>
            <a:endParaRPr lang="en-IN"/>
          </a:p>
        </p:txBody>
      </p:sp>
      <p:sp>
        <p:nvSpPr>
          <p:cNvPr id="5" name="Footer Placeholder 4">
            <a:extLst>
              <a:ext uri="{FF2B5EF4-FFF2-40B4-BE49-F238E27FC236}">
                <a16:creationId xmlns:a16="http://schemas.microsoft.com/office/drawing/2014/main" id="{FA4BD0DE-E8C2-47D9-8320-E3424C0B04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30FCEC-841A-4F52-8E23-FF754F860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E4344-0BDC-47C0-84D1-5B4EED67AD4E}" type="slidenum">
              <a:rPr lang="en-IN" smtClean="0"/>
              <a:t>‹#›</a:t>
            </a:fld>
            <a:endParaRPr lang="en-IN"/>
          </a:p>
        </p:txBody>
      </p:sp>
    </p:spTree>
    <p:extLst>
      <p:ext uri="{BB962C8B-B14F-4D97-AF65-F5344CB8AC3E}">
        <p14:creationId xmlns:p14="http://schemas.microsoft.com/office/powerpoint/2010/main" val="541286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F75E-1939-486D-A619-3BBA17AF6D6E}"/>
              </a:ext>
            </a:extLst>
          </p:cNvPr>
          <p:cNvSpPr>
            <a:spLocks noGrp="1"/>
          </p:cNvSpPr>
          <p:nvPr>
            <p:ph type="ctrTitle"/>
          </p:nvPr>
        </p:nvSpPr>
        <p:spPr/>
        <p:txBody>
          <a:bodyPr/>
          <a:lstStyle/>
          <a:p>
            <a:r>
              <a:rPr lang="en-IN" b="1" dirty="0">
                <a:solidFill>
                  <a:srgbClr val="002060"/>
                </a:solidFill>
              </a:rPr>
              <a:t>COE-IOT- Introduction</a:t>
            </a:r>
            <a:br>
              <a:rPr lang="en-IN" b="1" dirty="0">
                <a:solidFill>
                  <a:srgbClr val="002060"/>
                </a:solidFill>
              </a:rPr>
            </a:br>
            <a:r>
              <a:rPr lang="en-IN" b="1" dirty="0">
                <a:solidFill>
                  <a:srgbClr val="002060"/>
                </a:solidFill>
              </a:rPr>
              <a:t>(3</a:t>
            </a:r>
            <a:r>
              <a:rPr lang="en-IN" b="1" baseline="30000" dirty="0">
                <a:solidFill>
                  <a:srgbClr val="002060"/>
                </a:solidFill>
              </a:rPr>
              <a:t>rd</a:t>
            </a:r>
            <a:r>
              <a:rPr lang="en-IN" b="1" dirty="0">
                <a:solidFill>
                  <a:srgbClr val="002060"/>
                </a:solidFill>
              </a:rPr>
              <a:t> Sem)</a:t>
            </a:r>
          </a:p>
        </p:txBody>
      </p:sp>
      <p:sp>
        <p:nvSpPr>
          <p:cNvPr id="3" name="Subtitle 2">
            <a:extLst>
              <a:ext uri="{FF2B5EF4-FFF2-40B4-BE49-F238E27FC236}">
                <a16:creationId xmlns:a16="http://schemas.microsoft.com/office/drawing/2014/main" id="{640F0B94-3627-44AF-BE22-3643CDBF30F0}"/>
              </a:ext>
            </a:extLst>
          </p:cNvPr>
          <p:cNvSpPr>
            <a:spLocks noGrp="1"/>
          </p:cNvSpPr>
          <p:nvPr>
            <p:ph type="subTitle" idx="1"/>
          </p:nvPr>
        </p:nvSpPr>
        <p:spPr/>
        <p:txBody>
          <a:bodyPr/>
          <a:lstStyle/>
          <a:p>
            <a:r>
              <a:rPr lang="en-IN" b="1" dirty="0">
                <a:solidFill>
                  <a:srgbClr val="FF0000"/>
                </a:solidFill>
              </a:rPr>
              <a:t>Jagdeesh Patil S</a:t>
            </a:r>
          </a:p>
        </p:txBody>
      </p:sp>
    </p:spTree>
    <p:extLst>
      <p:ext uri="{BB962C8B-B14F-4D97-AF65-F5344CB8AC3E}">
        <p14:creationId xmlns:p14="http://schemas.microsoft.com/office/powerpoint/2010/main" val="368121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lgn="ctr">
              <a:buNone/>
            </a:pPr>
            <a:r>
              <a:rPr lang="en-IN" sz="3600" b="1" dirty="0"/>
              <a:t>Sensor Types</a:t>
            </a:r>
          </a:p>
          <a:p>
            <a:pPr marL="0" indent="0">
              <a:buNone/>
            </a:pPr>
            <a:endParaRPr lang="en-IN" sz="3600" b="1" dirty="0"/>
          </a:p>
        </p:txBody>
      </p:sp>
      <p:sp>
        <p:nvSpPr>
          <p:cNvPr id="6" name="Rectangle: Rounded Corners 5">
            <a:extLst>
              <a:ext uri="{FF2B5EF4-FFF2-40B4-BE49-F238E27FC236}">
                <a16:creationId xmlns:a16="http://schemas.microsoft.com/office/drawing/2014/main" id="{EA2B14FA-4E28-4F55-BE9A-5120846DADAC}"/>
              </a:ext>
            </a:extLst>
          </p:cNvPr>
          <p:cNvSpPr/>
          <p:nvPr/>
        </p:nvSpPr>
        <p:spPr>
          <a:xfrm>
            <a:off x="786537" y="1315918"/>
            <a:ext cx="2160105"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Light</a:t>
            </a:r>
          </a:p>
        </p:txBody>
      </p:sp>
      <p:sp>
        <p:nvSpPr>
          <p:cNvPr id="7" name="Rectangle: Rounded Corners 6">
            <a:extLst>
              <a:ext uri="{FF2B5EF4-FFF2-40B4-BE49-F238E27FC236}">
                <a16:creationId xmlns:a16="http://schemas.microsoft.com/office/drawing/2014/main" id="{F583F257-CD95-4198-B22E-24FB64BC5134}"/>
              </a:ext>
            </a:extLst>
          </p:cNvPr>
          <p:cNvSpPr/>
          <p:nvPr/>
        </p:nvSpPr>
        <p:spPr>
          <a:xfrm>
            <a:off x="786538" y="1945398"/>
            <a:ext cx="2160105"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Temperature</a:t>
            </a:r>
          </a:p>
        </p:txBody>
      </p:sp>
      <p:sp>
        <p:nvSpPr>
          <p:cNvPr id="8" name="Rectangle: Rounded Corners 7">
            <a:extLst>
              <a:ext uri="{FF2B5EF4-FFF2-40B4-BE49-F238E27FC236}">
                <a16:creationId xmlns:a16="http://schemas.microsoft.com/office/drawing/2014/main" id="{A1485AD5-0F0B-4B28-A1A0-3704AAD80BB4}"/>
              </a:ext>
            </a:extLst>
          </p:cNvPr>
          <p:cNvSpPr/>
          <p:nvPr/>
        </p:nvSpPr>
        <p:spPr>
          <a:xfrm>
            <a:off x="740157" y="2585454"/>
            <a:ext cx="2160105"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Force</a:t>
            </a:r>
          </a:p>
        </p:txBody>
      </p:sp>
      <p:sp>
        <p:nvSpPr>
          <p:cNvPr id="9" name="Rectangle: Rounded Corners 8">
            <a:extLst>
              <a:ext uri="{FF2B5EF4-FFF2-40B4-BE49-F238E27FC236}">
                <a16:creationId xmlns:a16="http://schemas.microsoft.com/office/drawing/2014/main" id="{380E306A-16BC-4162-A50F-3C5A04647034}"/>
              </a:ext>
            </a:extLst>
          </p:cNvPr>
          <p:cNvSpPr/>
          <p:nvPr/>
        </p:nvSpPr>
        <p:spPr>
          <a:xfrm>
            <a:off x="740157" y="3214934"/>
            <a:ext cx="2160105"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Position</a:t>
            </a:r>
          </a:p>
        </p:txBody>
      </p:sp>
      <p:sp>
        <p:nvSpPr>
          <p:cNvPr id="10" name="Rectangle: Rounded Corners 9">
            <a:extLst>
              <a:ext uri="{FF2B5EF4-FFF2-40B4-BE49-F238E27FC236}">
                <a16:creationId xmlns:a16="http://schemas.microsoft.com/office/drawing/2014/main" id="{87637C71-4EFA-40B4-8F1D-6CC9E44B9DB9}"/>
              </a:ext>
            </a:extLst>
          </p:cNvPr>
          <p:cNvSpPr/>
          <p:nvPr/>
        </p:nvSpPr>
        <p:spPr>
          <a:xfrm>
            <a:off x="720278" y="3854990"/>
            <a:ext cx="2160105"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Speed</a:t>
            </a:r>
          </a:p>
        </p:txBody>
      </p:sp>
      <p:sp>
        <p:nvSpPr>
          <p:cNvPr id="11" name="Rectangle: Rounded Corners 10">
            <a:extLst>
              <a:ext uri="{FF2B5EF4-FFF2-40B4-BE49-F238E27FC236}">
                <a16:creationId xmlns:a16="http://schemas.microsoft.com/office/drawing/2014/main" id="{9462354B-80C8-470D-AE1C-A06418B3E8AA}"/>
              </a:ext>
            </a:extLst>
          </p:cNvPr>
          <p:cNvSpPr/>
          <p:nvPr/>
        </p:nvSpPr>
        <p:spPr>
          <a:xfrm>
            <a:off x="740157" y="4520272"/>
            <a:ext cx="2160105"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Sound</a:t>
            </a:r>
          </a:p>
        </p:txBody>
      </p:sp>
      <p:sp>
        <p:nvSpPr>
          <p:cNvPr id="12" name="Rectangle: Rounded Corners 11">
            <a:extLst>
              <a:ext uri="{FF2B5EF4-FFF2-40B4-BE49-F238E27FC236}">
                <a16:creationId xmlns:a16="http://schemas.microsoft.com/office/drawing/2014/main" id="{9F043CF5-AA95-4BD5-89F9-F95EFEB29C26}"/>
              </a:ext>
            </a:extLst>
          </p:cNvPr>
          <p:cNvSpPr/>
          <p:nvPr/>
        </p:nvSpPr>
        <p:spPr>
          <a:xfrm>
            <a:off x="740157" y="5185554"/>
            <a:ext cx="2160105"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Chemical</a:t>
            </a:r>
          </a:p>
        </p:txBody>
      </p:sp>
      <p:sp>
        <p:nvSpPr>
          <p:cNvPr id="13" name="TextBox 12">
            <a:extLst>
              <a:ext uri="{FF2B5EF4-FFF2-40B4-BE49-F238E27FC236}">
                <a16:creationId xmlns:a16="http://schemas.microsoft.com/office/drawing/2014/main" id="{A9890C31-4D6D-4804-9841-4D4630BA4FE0}"/>
              </a:ext>
            </a:extLst>
          </p:cNvPr>
          <p:cNvSpPr txBox="1"/>
          <p:nvPr/>
        </p:nvSpPr>
        <p:spPr>
          <a:xfrm>
            <a:off x="3065122" y="1257795"/>
            <a:ext cx="2585580" cy="646331"/>
          </a:xfrm>
          <a:prstGeom prst="rect">
            <a:avLst/>
          </a:prstGeom>
          <a:noFill/>
        </p:spPr>
        <p:txBody>
          <a:bodyPr wrap="none" rtlCol="0">
            <a:spAutoFit/>
          </a:bodyPr>
          <a:lstStyle/>
          <a:p>
            <a:r>
              <a:rPr lang="en-IN" b="1" dirty="0">
                <a:solidFill>
                  <a:srgbClr val="002060"/>
                </a:solidFill>
              </a:rPr>
              <a:t>Light  Dependent resistor</a:t>
            </a:r>
          </a:p>
          <a:p>
            <a:r>
              <a:rPr lang="en-IN" b="1" dirty="0">
                <a:solidFill>
                  <a:srgbClr val="002060"/>
                </a:solidFill>
              </a:rPr>
              <a:t>Photo-diode</a:t>
            </a:r>
          </a:p>
        </p:txBody>
      </p:sp>
      <p:sp>
        <p:nvSpPr>
          <p:cNvPr id="14" name="TextBox 13">
            <a:extLst>
              <a:ext uri="{FF2B5EF4-FFF2-40B4-BE49-F238E27FC236}">
                <a16:creationId xmlns:a16="http://schemas.microsoft.com/office/drawing/2014/main" id="{EFFFD517-1102-4F7B-97C1-310457A14630}"/>
              </a:ext>
            </a:extLst>
          </p:cNvPr>
          <p:cNvSpPr txBox="1"/>
          <p:nvPr/>
        </p:nvSpPr>
        <p:spPr>
          <a:xfrm>
            <a:off x="3045640" y="1887275"/>
            <a:ext cx="1566904" cy="646331"/>
          </a:xfrm>
          <a:prstGeom prst="rect">
            <a:avLst/>
          </a:prstGeom>
          <a:noFill/>
        </p:spPr>
        <p:txBody>
          <a:bodyPr wrap="none" rtlCol="0">
            <a:spAutoFit/>
          </a:bodyPr>
          <a:lstStyle/>
          <a:p>
            <a:r>
              <a:rPr lang="en-IN" b="1" dirty="0">
                <a:solidFill>
                  <a:srgbClr val="002060"/>
                </a:solidFill>
              </a:rPr>
              <a:t>Thermocouple</a:t>
            </a:r>
          </a:p>
          <a:p>
            <a:r>
              <a:rPr lang="en-IN" b="1" dirty="0">
                <a:solidFill>
                  <a:srgbClr val="002060"/>
                </a:solidFill>
              </a:rPr>
              <a:t>Thermistor</a:t>
            </a:r>
          </a:p>
        </p:txBody>
      </p:sp>
      <p:sp>
        <p:nvSpPr>
          <p:cNvPr id="15" name="TextBox 14">
            <a:extLst>
              <a:ext uri="{FF2B5EF4-FFF2-40B4-BE49-F238E27FC236}">
                <a16:creationId xmlns:a16="http://schemas.microsoft.com/office/drawing/2014/main" id="{CA49BF80-437C-40BB-BD21-53A3740C77A4}"/>
              </a:ext>
            </a:extLst>
          </p:cNvPr>
          <p:cNvSpPr txBox="1"/>
          <p:nvPr/>
        </p:nvSpPr>
        <p:spPr>
          <a:xfrm>
            <a:off x="3045639" y="2586965"/>
            <a:ext cx="1670970" cy="646331"/>
          </a:xfrm>
          <a:prstGeom prst="rect">
            <a:avLst/>
          </a:prstGeom>
          <a:noFill/>
        </p:spPr>
        <p:txBody>
          <a:bodyPr wrap="none" rtlCol="0">
            <a:spAutoFit/>
          </a:bodyPr>
          <a:lstStyle/>
          <a:p>
            <a:r>
              <a:rPr lang="en-IN" b="1" dirty="0">
                <a:solidFill>
                  <a:srgbClr val="002060"/>
                </a:solidFill>
              </a:rPr>
              <a:t>Strain-Gauge</a:t>
            </a:r>
          </a:p>
          <a:p>
            <a:r>
              <a:rPr lang="en-IN" b="1" dirty="0">
                <a:solidFill>
                  <a:srgbClr val="002060"/>
                </a:solidFill>
              </a:rPr>
              <a:t>Pressure switch</a:t>
            </a:r>
          </a:p>
        </p:txBody>
      </p:sp>
      <p:sp>
        <p:nvSpPr>
          <p:cNvPr id="16" name="TextBox 15">
            <a:extLst>
              <a:ext uri="{FF2B5EF4-FFF2-40B4-BE49-F238E27FC236}">
                <a16:creationId xmlns:a16="http://schemas.microsoft.com/office/drawing/2014/main" id="{7E1B2646-61E7-497B-83DD-9CC850BED600}"/>
              </a:ext>
            </a:extLst>
          </p:cNvPr>
          <p:cNvSpPr txBox="1"/>
          <p:nvPr/>
        </p:nvSpPr>
        <p:spPr>
          <a:xfrm>
            <a:off x="3055579" y="3192095"/>
            <a:ext cx="2641429" cy="646331"/>
          </a:xfrm>
          <a:prstGeom prst="rect">
            <a:avLst/>
          </a:prstGeom>
          <a:noFill/>
        </p:spPr>
        <p:txBody>
          <a:bodyPr wrap="none" rtlCol="0">
            <a:spAutoFit/>
          </a:bodyPr>
          <a:lstStyle/>
          <a:p>
            <a:r>
              <a:rPr lang="en-IN" b="1" dirty="0">
                <a:solidFill>
                  <a:srgbClr val="002060"/>
                </a:solidFill>
              </a:rPr>
              <a:t>Potentiometers, Encoders</a:t>
            </a:r>
          </a:p>
          <a:p>
            <a:r>
              <a:rPr lang="en-IN" b="1" dirty="0">
                <a:solidFill>
                  <a:srgbClr val="002060"/>
                </a:solidFill>
              </a:rPr>
              <a:t>Opto-coupler</a:t>
            </a:r>
          </a:p>
        </p:txBody>
      </p:sp>
      <p:sp>
        <p:nvSpPr>
          <p:cNvPr id="17" name="TextBox 16">
            <a:extLst>
              <a:ext uri="{FF2B5EF4-FFF2-40B4-BE49-F238E27FC236}">
                <a16:creationId xmlns:a16="http://schemas.microsoft.com/office/drawing/2014/main" id="{33F7EE68-A682-4A3B-84F0-BF9BA00CC1C0}"/>
              </a:ext>
            </a:extLst>
          </p:cNvPr>
          <p:cNvSpPr txBox="1"/>
          <p:nvPr/>
        </p:nvSpPr>
        <p:spPr>
          <a:xfrm>
            <a:off x="3026157" y="3821575"/>
            <a:ext cx="2492734" cy="646331"/>
          </a:xfrm>
          <a:prstGeom prst="rect">
            <a:avLst/>
          </a:prstGeom>
          <a:noFill/>
        </p:spPr>
        <p:txBody>
          <a:bodyPr wrap="none" rtlCol="0">
            <a:spAutoFit/>
          </a:bodyPr>
          <a:lstStyle/>
          <a:p>
            <a:r>
              <a:rPr lang="en-IN" b="1" dirty="0">
                <a:solidFill>
                  <a:srgbClr val="002060"/>
                </a:solidFill>
              </a:rPr>
              <a:t>Reflective/Opto-coupler</a:t>
            </a:r>
          </a:p>
          <a:p>
            <a:r>
              <a:rPr lang="en-IN" b="1" dirty="0">
                <a:solidFill>
                  <a:srgbClr val="002060"/>
                </a:solidFill>
              </a:rPr>
              <a:t>Doppler effect sensor</a:t>
            </a:r>
          </a:p>
        </p:txBody>
      </p:sp>
      <p:sp>
        <p:nvSpPr>
          <p:cNvPr id="18" name="TextBox 17">
            <a:extLst>
              <a:ext uri="{FF2B5EF4-FFF2-40B4-BE49-F238E27FC236}">
                <a16:creationId xmlns:a16="http://schemas.microsoft.com/office/drawing/2014/main" id="{BA5E9D52-FC6A-406F-AB22-1022CE08937E}"/>
              </a:ext>
            </a:extLst>
          </p:cNvPr>
          <p:cNvSpPr txBox="1"/>
          <p:nvPr/>
        </p:nvSpPr>
        <p:spPr>
          <a:xfrm>
            <a:off x="3026156" y="4489130"/>
            <a:ext cx="2091022" cy="646331"/>
          </a:xfrm>
          <a:prstGeom prst="rect">
            <a:avLst/>
          </a:prstGeom>
          <a:noFill/>
        </p:spPr>
        <p:txBody>
          <a:bodyPr wrap="none" rtlCol="0">
            <a:spAutoFit/>
          </a:bodyPr>
          <a:lstStyle/>
          <a:p>
            <a:r>
              <a:rPr lang="en-IN" b="1" dirty="0">
                <a:solidFill>
                  <a:srgbClr val="002060"/>
                </a:solidFill>
              </a:rPr>
              <a:t>Carbon Microphone</a:t>
            </a:r>
          </a:p>
          <a:p>
            <a:r>
              <a:rPr lang="en-IN" b="1" dirty="0">
                <a:solidFill>
                  <a:srgbClr val="002060"/>
                </a:solidFill>
              </a:rPr>
              <a:t>Piezoelectric Crystal</a:t>
            </a:r>
          </a:p>
        </p:txBody>
      </p:sp>
      <p:sp>
        <p:nvSpPr>
          <p:cNvPr id="19" name="TextBox 18">
            <a:extLst>
              <a:ext uri="{FF2B5EF4-FFF2-40B4-BE49-F238E27FC236}">
                <a16:creationId xmlns:a16="http://schemas.microsoft.com/office/drawing/2014/main" id="{24215222-D105-4FFC-9AFA-3757C37DC9F2}"/>
              </a:ext>
            </a:extLst>
          </p:cNvPr>
          <p:cNvSpPr txBox="1"/>
          <p:nvPr/>
        </p:nvSpPr>
        <p:spPr>
          <a:xfrm>
            <a:off x="3026155" y="5158367"/>
            <a:ext cx="2566985" cy="646331"/>
          </a:xfrm>
          <a:prstGeom prst="rect">
            <a:avLst/>
          </a:prstGeom>
          <a:noFill/>
        </p:spPr>
        <p:txBody>
          <a:bodyPr wrap="none" rtlCol="0">
            <a:spAutoFit/>
          </a:bodyPr>
          <a:lstStyle/>
          <a:p>
            <a:r>
              <a:rPr lang="en-IN" b="1" dirty="0">
                <a:solidFill>
                  <a:srgbClr val="002060"/>
                </a:solidFill>
              </a:rPr>
              <a:t>Liquid Chemical sensor</a:t>
            </a:r>
          </a:p>
          <a:p>
            <a:r>
              <a:rPr lang="en-IN" b="1" dirty="0">
                <a:solidFill>
                  <a:srgbClr val="002060"/>
                </a:solidFill>
              </a:rPr>
              <a:t>Gaseous chemical sensor</a:t>
            </a:r>
          </a:p>
        </p:txBody>
      </p:sp>
      <p:pic>
        <p:nvPicPr>
          <p:cNvPr id="24" name="Picture 23">
            <a:extLst>
              <a:ext uri="{FF2B5EF4-FFF2-40B4-BE49-F238E27FC236}">
                <a16:creationId xmlns:a16="http://schemas.microsoft.com/office/drawing/2014/main" id="{DDBF1886-7F2A-4BE0-B4DE-AC00AFC07836}"/>
              </a:ext>
            </a:extLst>
          </p:cNvPr>
          <p:cNvPicPr>
            <a:picLocks noChangeAspect="1"/>
          </p:cNvPicPr>
          <p:nvPr/>
        </p:nvPicPr>
        <p:blipFill>
          <a:blip r:embed="rId2"/>
          <a:stretch>
            <a:fillRect/>
          </a:stretch>
        </p:blipFill>
        <p:spPr>
          <a:xfrm>
            <a:off x="5766601" y="1257795"/>
            <a:ext cx="6038850" cy="4572000"/>
          </a:xfrm>
          <a:prstGeom prst="rect">
            <a:avLst/>
          </a:prstGeom>
        </p:spPr>
      </p:pic>
      <p:sp>
        <p:nvSpPr>
          <p:cNvPr id="20" name="TextBox 19">
            <a:extLst>
              <a:ext uri="{FF2B5EF4-FFF2-40B4-BE49-F238E27FC236}">
                <a16:creationId xmlns:a16="http://schemas.microsoft.com/office/drawing/2014/main" id="{E9AF0C42-0B96-48EC-8732-D5B3720FD272}"/>
              </a:ext>
            </a:extLst>
          </p:cNvPr>
          <p:cNvSpPr txBox="1"/>
          <p:nvPr/>
        </p:nvSpPr>
        <p:spPr>
          <a:xfrm>
            <a:off x="5780485" y="3053595"/>
            <a:ext cx="6221575" cy="276999"/>
          </a:xfrm>
          <a:prstGeom prst="rect">
            <a:avLst/>
          </a:prstGeom>
          <a:noFill/>
        </p:spPr>
        <p:txBody>
          <a:bodyPr wrap="none" rtlCol="0">
            <a:spAutoFit/>
          </a:bodyPr>
          <a:lstStyle/>
          <a:p>
            <a:r>
              <a:rPr lang="en-IN" sz="1200" b="1" dirty="0">
                <a:solidFill>
                  <a:srgbClr val="002060"/>
                </a:solidFill>
              </a:rPr>
              <a:t>Pressure Sensor                Ultrasonic Distance Sensor      Tilt Sensor         Infrared Motion Sensor</a:t>
            </a:r>
          </a:p>
        </p:txBody>
      </p:sp>
      <p:sp>
        <p:nvSpPr>
          <p:cNvPr id="23" name="TextBox 22">
            <a:extLst>
              <a:ext uri="{FF2B5EF4-FFF2-40B4-BE49-F238E27FC236}">
                <a16:creationId xmlns:a16="http://schemas.microsoft.com/office/drawing/2014/main" id="{10761666-6206-4A4D-8580-29255096DF03}"/>
              </a:ext>
            </a:extLst>
          </p:cNvPr>
          <p:cNvSpPr txBox="1"/>
          <p:nvPr/>
        </p:nvSpPr>
        <p:spPr>
          <a:xfrm>
            <a:off x="6096000" y="5476664"/>
            <a:ext cx="4936480" cy="369332"/>
          </a:xfrm>
          <a:prstGeom prst="rect">
            <a:avLst/>
          </a:prstGeom>
          <a:noFill/>
        </p:spPr>
        <p:txBody>
          <a:bodyPr wrap="none" rtlCol="0">
            <a:spAutoFit/>
          </a:bodyPr>
          <a:lstStyle/>
          <a:p>
            <a:r>
              <a:rPr lang="en-IN" b="1" dirty="0">
                <a:solidFill>
                  <a:srgbClr val="002060"/>
                </a:solidFill>
              </a:rPr>
              <a:t>Analog Temperature Sensor         Camera  Sensor   </a:t>
            </a:r>
          </a:p>
        </p:txBody>
      </p:sp>
    </p:spTree>
    <p:extLst>
      <p:ext uri="{BB962C8B-B14F-4D97-AF65-F5344CB8AC3E}">
        <p14:creationId xmlns:p14="http://schemas.microsoft.com/office/powerpoint/2010/main" val="65421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fontScale="92500"/>
          </a:bodyPr>
          <a:lstStyle/>
          <a:p>
            <a:pPr marL="0" indent="0" algn="ctr">
              <a:buNone/>
            </a:pPr>
            <a:r>
              <a:rPr lang="en-IN" sz="3600" b="1" dirty="0"/>
              <a:t>Sensorial deviations</a:t>
            </a:r>
          </a:p>
          <a:p>
            <a:r>
              <a:rPr lang="en-IN" sz="2400" dirty="0"/>
              <a:t>Since the range of output signal is always limited, the output signal will eventually reach a minimum or maximum, when the measured  property exceeds the limits. The full scale range of a sensor defines the maximum and minimum values of the measured property</a:t>
            </a:r>
          </a:p>
          <a:p>
            <a:r>
              <a:rPr lang="en-IN" sz="2400" dirty="0"/>
              <a:t>The sensitivity of a sensor under real conditions may differ from the value specified. This is called a sensitivity error</a:t>
            </a:r>
          </a:p>
          <a:p>
            <a:r>
              <a:rPr lang="en-IN" sz="2400" dirty="0"/>
              <a:t>If the output signal differs from the correct value by a constant , the sensor has an offset error or bias</a:t>
            </a:r>
          </a:p>
          <a:p>
            <a:pPr marL="0" indent="0">
              <a:buNone/>
            </a:pPr>
            <a:r>
              <a:rPr lang="en-IN" sz="3600" b="1" dirty="0"/>
              <a:t>Non Linearity</a:t>
            </a:r>
          </a:p>
          <a:p>
            <a:r>
              <a:rPr lang="en-IN" sz="2400" dirty="0"/>
              <a:t>Non Linearity is deviation from a sensor transfer function (TF) from a straight line transfer function</a:t>
            </a:r>
          </a:p>
          <a:p>
            <a:r>
              <a:rPr lang="en-IN" sz="2400" dirty="0"/>
              <a:t>This is defined by the amount of the output differs from the ideal transfer behaviour over the full range of the sensor, which is denoted as the percentage of the full range</a:t>
            </a:r>
          </a:p>
          <a:p>
            <a:r>
              <a:rPr lang="en-IN" sz="2400" dirty="0"/>
              <a:t>Most sensor have linear behaviour</a:t>
            </a:r>
          </a:p>
          <a:p>
            <a:r>
              <a:rPr lang="en-IN" sz="2400" dirty="0"/>
              <a:t>If the output signal slowly changes independent of the measured property, this is defined as drift. Long time drift over months or years is caused by physical changes in the sensor</a:t>
            </a:r>
          </a:p>
          <a:p>
            <a:r>
              <a:rPr lang="en-IN" sz="2400" dirty="0"/>
              <a:t>Noise is the random variation of the signal that varies </a:t>
            </a:r>
            <a:r>
              <a:rPr lang="en-IN" sz="2400" dirty="0" err="1"/>
              <a:t>witrh</a:t>
            </a:r>
            <a:r>
              <a:rPr lang="en-IN" sz="2400" dirty="0"/>
              <a:t> time</a:t>
            </a:r>
          </a:p>
        </p:txBody>
      </p:sp>
    </p:spTree>
    <p:extLst>
      <p:ext uri="{BB962C8B-B14F-4D97-AF65-F5344CB8AC3E}">
        <p14:creationId xmlns:p14="http://schemas.microsoft.com/office/powerpoint/2010/main" val="233866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lstStyle/>
          <a:p>
            <a:pPr marL="0" indent="0" algn="ctr">
              <a:buNone/>
            </a:pPr>
            <a:r>
              <a:rPr lang="en-IN" sz="3600" b="1" dirty="0"/>
              <a:t>Hysteresis Error</a:t>
            </a:r>
          </a:p>
          <a:p>
            <a:r>
              <a:rPr lang="en-IN" sz="2400" dirty="0"/>
              <a:t>A Hysteresis error causes the sensor output value to vary depending on the sensor’s previous input value</a:t>
            </a:r>
          </a:p>
          <a:p>
            <a:r>
              <a:rPr lang="en-IN" sz="2400" dirty="0"/>
              <a:t>Is the sensor’s out is different depending on whether a specific input value is reached by increasing or decreasing the input , then the sensor has the hysteresis error</a:t>
            </a:r>
          </a:p>
          <a:p>
            <a:r>
              <a:rPr lang="en-IN" sz="2400" dirty="0">
                <a:solidFill>
                  <a:srgbClr val="FF0000"/>
                </a:solidFill>
              </a:rPr>
              <a:t>The present reading depend on the past input values. </a:t>
            </a:r>
          </a:p>
          <a:p>
            <a:r>
              <a:rPr lang="en-IN" sz="2400" dirty="0"/>
              <a:t>Typically in analogue sensors , magnetic sensors, heating of metal stripes </a:t>
            </a:r>
          </a:p>
          <a:p>
            <a:pPr marL="0" indent="0">
              <a:buNone/>
            </a:pPr>
            <a:r>
              <a:rPr lang="en-IN" b="1" dirty="0"/>
              <a:t>Other Errors</a:t>
            </a:r>
          </a:p>
          <a:p>
            <a:r>
              <a:rPr lang="en-IN" sz="2400" dirty="0"/>
              <a:t>If the sensor has a digital output , the output is essentially an approximation of the measured property, this error is </a:t>
            </a:r>
            <a:r>
              <a:rPr lang="en-IN" sz="2400" dirty="0">
                <a:solidFill>
                  <a:srgbClr val="FF0000"/>
                </a:solidFill>
              </a:rPr>
              <a:t>quantization error</a:t>
            </a:r>
          </a:p>
          <a:p>
            <a:r>
              <a:rPr lang="en-IN" sz="2400" dirty="0"/>
              <a:t>If the signal monitored digitally, the sampling frequency can cause a dynamic error , or if the input variable or added noise changes periodically at a frequency proportional to the multiple to the sampling frequency , </a:t>
            </a:r>
            <a:r>
              <a:rPr lang="en-IN" sz="2400" dirty="0">
                <a:solidFill>
                  <a:srgbClr val="FF0000"/>
                </a:solidFill>
              </a:rPr>
              <a:t>aliasing error </a:t>
            </a:r>
            <a:r>
              <a:rPr lang="en-IN" sz="2400" dirty="0"/>
              <a:t>may occur</a:t>
            </a:r>
          </a:p>
          <a:p>
            <a:r>
              <a:rPr lang="en-IN" sz="2400" dirty="0"/>
              <a:t>The sensor may to some extent be </a:t>
            </a:r>
            <a:r>
              <a:rPr lang="en-IN" sz="2400" dirty="0">
                <a:solidFill>
                  <a:srgbClr val="FF0000"/>
                </a:solidFill>
              </a:rPr>
              <a:t>sensitive to properties other than property being measured</a:t>
            </a:r>
            <a:r>
              <a:rPr lang="en-IN" sz="2400" dirty="0"/>
              <a:t> . Ex: most sensors are influenced by the temperature of their  environment</a:t>
            </a:r>
          </a:p>
          <a:p>
            <a:pPr marL="0" indent="0">
              <a:buNone/>
            </a:pPr>
            <a:endParaRPr lang="en-IN" dirty="0"/>
          </a:p>
        </p:txBody>
      </p:sp>
    </p:spTree>
    <p:extLst>
      <p:ext uri="{BB962C8B-B14F-4D97-AF65-F5344CB8AC3E}">
        <p14:creationId xmlns:p14="http://schemas.microsoft.com/office/powerpoint/2010/main" val="293478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lgn="ctr">
              <a:buNone/>
            </a:pPr>
            <a:r>
              <a:rPr lang="en-IN" sz="3600" b="1" dirty="0"/>
              <a:t>Actuator</a:t>
            </a:r>
          </a:p>
          <a:p>
            <a:r>
              <a:rPr lang="en-IN" sz="2400" dirty="0"/>
              <a:t>An actuator is a component of a machine or a system that moves or controls the mechanism of the system</a:t>
            </a:r>
          </a:p>
          <a:p>
            <a:r>
              <a:rPr lang="en-IN" sz="2400" dirty="0"/>
              <a:t>A actuator is the mechanism by which a control system acts upon the environment</a:t>
            </a:r>
          </a:p>
          <a:p>
            <a:r>
              <a:rPr lang="en-IN" sz="2400" dirty="0"/>
              <a:t>An actuator requires a control signal and a source of energy</a:t>
            </a:r>
          </a:p>
        </p:txBody>
      </p:sp>
      <p:pic>
        <p:nvPicPr>
          <p:cNvPr id="2" name="Picture 1">
            <a:extLst>
              <a:ext uri="{FF2B5EF4-FFF2-40B4-BE49-F238E27FC236}">
                <a16:creationId xmlns:a16="http://schemas.microsoft.com/office/drawing/2014/main" id="{A49A9559-D551-4D10-A31E-C18768172DFD}"/>
              </a:ext>
            </a:extLst>
          </p:cNvPr>
          <p:cNvPicPr>
            <a:picLocks noChangeAspect="1"/>
          </p:cNvPicPr>
          <p:nvPr/>
        </p:nvPicPr>
        <p:blipFill>
          <a:blip r:embed="rId2"/>
          <a:stretch>
            <a:fillRect/>
          </a:stretch>
        </p:blipFill>
        <p:spPr>
          <a:xfrm>
            <a:off x="2790618" y="2715453"/>
            <a:ext cx="4708510" cy="3658842"/>
          </a:xfrm>
          <a:prstGeom prst="rect">
            <a:avLst/>
          </a:prstGeom>
        </p:spPr>
      </p:pic>
    </p:spTree>
    <p:extLst>
      <p:ext uri="{BB962C8B-B14F-4D97-AF65-F5344CB8AC3E}">
        <p14:creationId xmlns:p14="http://schemas.microsoft.com/office/powerpoint/2010/main" val="191503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lstStyle/>
          <a:p>
            <a:endParaRPr lang="en-IN" dirty="0"/>
          </a:p>
          <a:p>
            <a:r>
              <a:rPr lang="en-IN" dirty="0"/>
              <a:t>Upon receiving the control system, the actuator responds by converting  the energy into mechanical motion</a:t>
            </a:r>
          </a:p>
          <a:p>
            <a:r>
              <a:rPr lang="en-IN" dirty="0"/>
              <a:t>The control system can be simple ( a fixed mechanical or electronic system ), software based (Ex: a printer driver, robot, control system), a human, or any other input</a:t>
            </a:r>
          </a:p>
          <a:p>
            <a:pPr marL="0" indent="0">
              <a:buNone/>
            </a:pPr>
            <a:endParaRPr lang="en-IN" dirty="0"/>
          </a:p>
          <a:p>
            <a:pPr marL="0" indent="0">
              <a:buNone/>
            </a:pPr>
            <a:endParaRPr lang="en-IN" dirty="0"/>
          </a:p>
        </p:txBody>
      </p:sp>
      <p:sp>
        <p:nvSpPr>
          <p:cNvPr id="2" name="Rectangle: Rounded Corners 1">
            <a:extLst>
              <a:ext uri="{FF2B5EF4-FFF2-40B4-BE49-F238E27FC236}">
                <a16:creationId xmlns:a16="http://schemas.microsoft.com/office/drawing/2014/main" id="{B83DAF02-8FCD-4E9F-B507-F9E16F6DFF58}"/>
              </a:ext>
            </a:extLst>
          </p:cNvPr>
          <p:cNvSpPr/>
          <p:nvPr/>
        </p:nvSpPr>
        <p:spPr>
          <a:xfrm>
            <a:off x="821634" y="4026570"/>
            <a:ext cx="2049165" cy="148424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Current </a:t>
            </a:r>
          </a:p>
          <a:p>
            <a:pPr algn="ctr"/>
            <a:endParaRPr lang="en-IN" dirty="0"/>
          </a:p>
          <a:p>
            <a:pPr algn="ctr"/>
            <a:r>
              <a:rPr lang="en-IN" dirty="0"/>
              <a:t>Voltage </a:t>
            </a:r>
          </a:p>
        </p:txBody>
      </p:sp>
      <p:sp>
        <p:nvSpPr>
          <p:cNvPr id="4" name="Rectangle: Rounded Corners 3">
            <a:extLst>
              <a:ext uri="{FF2B5EF4-FFF2-40B4-BE49-F238E27FC236}">
                <a16:creationId xmlns:a16="http://schemas.microsoft.com/office/drawing/2014/main" id="{D66A6774-830D-41AD-852A-115329A28F83}"/>
              </a:ext>
            </a:extLst>
          </p:cNvPr>
          <p:cNvSpPr/>
          <p:nvPr/>
        </p:nvSpPr>
        <p:spPr>
          <a:xfrm>
            <a:off x="3398614" y="4026570"/>
            <a:ext cx="2049165" cy="14842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Pneumatic (Air)</a:t>
            </a:r>
          </a:p>
          <a:p>
            <a:pPr algn="ctr"/>
            <a:endParaRPr lang="en-IN" dirty="0"/>
          </a:p>
          <a:p>
            <a:pPr algn="ctr"/>
            <a:r>
              <a:rPr lang="en-IN" dirty="0"/>
              <a:t>   Hydraulic (fluid) </a:t>
            </a:r>
          </a:p>
        </p:txBody>
      </p:sp>
      <p:sp>
        <p:nvSpPr>
          <p:cNvPr id="5" name="Rectangle: Rounded Corners 4">
            <a:extLst>
              <a:ext uri="{FF2B5EF4-FFF2-40B4-BE49-F238E27FC236}">
                <a16:creationId xmlns:a16="http://schemas.microsoft.com/office/drawing/2014/main" id="{F81378D0-FB0E-4E5B-8068-C6DEF84058E1}"/>
              </a:ext>
            </a:extLst>
          </p:cNvPr>
          <p:cNvSpPr/>
          <p:nvPr/>
        </p:nvSpPr>
        <p:spPr>
          <a:xfrm>
            <a:off x="5975594" y="4026569"/>
            <a:ext cx="2049165" cy="148424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Manual</a:t>
            </a:r>
          </a:p>
          <a:p>
            <a:pPr algn="ctr"/>
            <a:r>
              <a:rPr lang="en-IN" dirty="0"/>
              <a:t>    Driver (Ex: </a:t>
            </a:r>
          </a:p>
          <a:p>
            <a:pPr algn="ctr"/>
            <a:r>
              <a:rPr lang="en-IN" dirty="0"/>
              <a:t>       Crank Shaft)</a:t>
            </a:r>
          </a:p>
        </p:txBody>
      </p:sp>
      <p:sp>
        <p:nvSpPr>
          <p:cNvPr id="7" name="TextBox 6">
            <a:extLst>
              <a:ext uri="{FF2B5EF4-FFF2-40B4-BE49-F238E27FC236}">
                <a16:creationId xmlns:a16="http://schemas.microsoft.com/office/drawing/2014/main" id="{84A56B51-AC1D-4BA1-A938-CBFD97A3A540}"/>
              </a:ext>
            </a:extLst>
          </p:cNvPr>
          <p:cNvSpPr txBox="1"/>
          <p:nvPr/>
        </p:nvSpPr>
        <p:spPr>
          <a:xfrm>
            <a:off x="821634" y="4417152"/>
            <a:ext cx="461665" cy="813279"/>
          </a:xfrm>
          <a:prstGeom prst="rect">
            <a:avLst/>
          </a:prstGeom>
          <a:noFill/>
        </p:spPr>
        <p:txBody>
          <a:bodyPr vert="vert270" wrap="square" rtlCol="0">
            <a:spAutoFit/>
          </a:bodyPr>
          <a:lstStyle/>
          <a:p>
            <a:r>
              <a:rPr lang="en-IN" dirty="0"/>
              <a:t>Electric</a:t>
            </a:r>
          </a:p>
        </p:txBody>
      </p:sp>
      <p:sp>
        <p:nvSpPr>
          <p:cNvPr id="10" name="TextBox 9">
            <a:extLst>
              <a:ext uri="{FF2B5EF4-FFF2-40B4-BE49-F238E27FC236}">
                <a16:creationId xmlns:a16="http://schemas.microsoft.com/office/drawing/2014/main" id="{0632BC5E-0A05-4DF7-A102-A0F5ADC8AA23}"/>
              </a:ext>
            </a:extLst>
          </p:cNvPr>
          <p:cNvSpPr txBox="1"/>
          <p:nvPr/>
        </p:nvSpPr>
        <p:spPr>
          <a:xfrm>
            <a:off x="3329077" y="4244008"/>
            <a:ext cx="461665" cy="1012924"/>
          </a:xfrm>
          <a:prstGeom prst="rect">
            <a:avLst/>
          </a:prstGeom>
          <a:noFill/>
        </p:spPr>
        <p:txBody>
          <a:bodyPr vert="vert270" wrap="square" rtlCol="0">
            <a:spAutoFit/>
          </a:bodyPr>
          <a:lstStyle/>
          <a:p>
            <a:r>
              <a:rPr lang="en-IN" dirty="0"/>
              <a:t>Pressure</a:t>
            </a:r>
          </a:p>
        </p:txBody>
      </p:sp>
      <p:sp>
        <p:nvSpPr>
          <p:cNvPr id="12" name="TextBox 11">
            <a:extLst>
              <a:ext uri="{FF2B5EF4-FFF2-40B4-BE49-F238E27FC236}">
                <a16:creationId xmlns:a16="http://schemas.microsoft.com/office/drawing/2014/main" id="{4569A0A4-9819-44D2-BB70-873888C9A76A}"/>
              </a:ext>
            </a:extLst>
          </p:cNvPr>
          <p:cNvSpPr txBox="1"/>
          <p:nvPr/>
        </p:nvSpPr>
        <p:spPr>
          <a:xfrm>
            <a:off x="6023113" y="4046880"/>
            <a:ext cx="461665" cy="1248152"/>
          </a:xfrm>
          <a:prstGeom prst="rect">
            <a:avLst/>
          </a:prstGeom>
          <a:noFill/>
        </p:spPr>
        <p:txBody>
          <a:bodyPr vert="vert270" wrap="square" rtlCol="0">
            <a:spAutoFit/>
          </a:bodyPr>
          <a:lstStyle/>
          <a:p>
            <a:r>
              <a:rPr lang="en-IN" dirty="0"/>
              <a:t>Mechanical</a:t>
            </a:r>
          </a:p>
        </p:txBody>
      </p:sp>
      <p:sp>
        <p:nvSpPr>
          <p:cNvPr id="13" name="Arrow: Right 12">
            <a:extLst>
              <a:ext uri="{FF2B5EF4-FFF2-40B4-BE49-F238E27FC236}">
                <a16:creationId xmlns:a16="http://schemas.microsoft.com/office/drawing/2014/main" id="{F09DA4F3-A171-447B-BC7E-8A7B7975ACEC}"/>
              </a:ext>
            </a:extLst>
          </p:cNvPr>
          <p:cNvSpPr/>
          <p:nvPr/>
        </p:nvSpPr>
        <p:spPr>
          <a:xfrm>
            <a:off x="2918318" y="4465547"/>
            <a:ext cx="527815" cy="406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B8954400-FB7B-4BA0-A4E7-BC620F010461}"/>
              </a:ext>
            </a:extLst>
          </p:cNvPr>
          <p:cNvSpPr/>
          <p:nvPr/>
        </p:nvSpPr>
        <p:spPr>
          <a:xfrm>
            <a:off x="5438176" y="4465547"/>
            <a:ext cx="527815" cy="406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C292D756-0AB6-472F-9DF7-A0BC95D012D1}"/>
              </a:ext>
            </a:extLst>
          </p:cNvPr>
          <p:cNvSpPr/>
          <p:nvPr/>
        </p:nvSpPr>
        <p:spPr>
          <a:xfrm>
            <a:off x="8072278" y="4465547"/>
            <a:ext cx="1760835" cy="406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 Signal </a:t>
            </a:r>
          </a:p>
        </p:txBody>
      </p:sp>
      <p:sp>
        <p:nvSpPr>
          <p:cNvPr id="16" name="Oval 15">
            <a:extLst>
              <a:ext uri="{FF2B5EF4-FFF2-40B4-BE49-F238E27FC236}">
                <a16:creationId xmlns:a16="http://schemas.microsoft.com/office/drawing/2014/main" id="{79ACBAC8-0D60-4599-8EA3-6EE0906A266A}"/>
              </a:ext>
            </a:extLst>
          </p:cNvPr>
          <p:cNvSpPr/>
          <p:nvPr/>
        </p:nvSpPr>
        <p:spPr>
          <a:xfrm>
            <a:off x="9880632" y="4055520"/>
            <a:ext cx="1489734" cy="1130538"/>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Actuator</a:t>
            </a:r>
          </a:p>
        </p:txBody>
      </p:sp>
    </p:spTree>
    <p:extLst>
      <p:ext uri="{BB962C8B-B14F-4D97-AF65-F5344CB8AC3E}">
        <p14:creationId xmlns:p14="http://schemas.microsoft.com/office/powerpoint/2010/main" val="305548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lgn="ctr">
              <a:buNone/>
            </a:pPr>
            <a:r>
              <a:rPr lang="en-IN" sz="3600" b="1" dirty="0"/>
              <a:t>Actuator Types</a:t>
            </a:r>
          </a:p>
          <a:p>
            <a:pPr marL="0" indent="0">
              <a:buNone/>
            </a:pPr>
            <a:endParaRPr lang="en-IN" sz="1800" dirty="0">
              <a:solidFill>
                <a:schemeClr val="lt1"/>
              </a:solidFill>
            </a:endParaRPr>
          </a:p>
        </p:txBody>
      </p:sp>
      <p:grpSp>
        <p:nvGrpSpPr>
          <p:cNvPr id="15" name="Group 14">
            <a:extLst>
              <a:ext uri="{FF2B5EF4-FFF2-40B4-BE49-F238E27FC236}">
                <a16:creationId xmlns:a16="http://schemas.microsoft.com/office/drawing/2014/main" id="{E601B94F-C6C8-41EA-AE38-B270197376F2}"/>
              </a:ext>
            </a:extLst>
          </p:cNvPr>
          <p:cNvGrpSpPr/>
          <p:nvPr/>
        </p:nvGrpSpPr>
        <p:grpSpPr>
          <a:xfrm>
            <a:off x="1818862" y="1431235"/>
            <a:ext cx="7815468" cy="4982817"/>
            <a:chOff x="1818862" y="1431235"/>
            <a:chExt cx="4638260" cy="3313045"/>
          </a:xfrm>
        </p:grpSpPr>
        <p:sp>
          <p:nvSpPr>
            <p:cNvPr id="2" name="Rectangle: Single Corner Rounded 1">
              <a:extLst>
                <a:ext uri="{FF2B5EF4-FFF2-40B4-BE49-F238E27FC236}">
                  <a16:creationId xmlns:a16="http://schemas.microsoft.com/office/drawing/2014/main" id="{213ECBEB-AAD8-403E-AE25-9FBF23A93F98}"/>
                </a:ext>
              </a:extLst>
            </p:cNvPr>
            <p:cNvSpPr/>
            <p:nvPr/>
          </p:nvSpPr>
          <p:spPr>
            <a:xfrm>
              <a:off x="2054087" y="1431235"/>
              <a:ext cx="2332383" cy="437322"/>
            </a:xfrm>
            <a:prstGeom prst="round1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t>Hydraulic</a:t>
              </a:r>
            </a:p>
          </p:txBody>
        </p:sp>
        <p:sp>
          <p:nvSpPr>
            <p:cNvPr id="4" name="Rectangle: Single Corner Rounded 3">
              <a:extLst>
                <a:ext uri="{FF2B5EF4-FFF2-40B4-BE49-F238E27FC236}">
                  <a16:creationId xmlns:a16="http://schemas.microsoft.com/office/drawing/2014/main" id="{6C3EE976-D75B-4DCE-B59F-1447DD58589D}"/>
                </a:ext>
              </a:extLst>
            </p:cNvPr>
            <p:cNvSpPr/>
            <p:nvPr/>
          </p:nvSpPr>
          <p:spPr>
            <a:xfrm>
              <a:off x="2054081" y="2093843"/>
              <a:ext cx="2332383" cy="437322"/>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t>Pneumatic</a:t>
              </a:r>
            </a:p>
          </p:txBody>
        </p:sp>
        <p:sp>
          <p:nvSpPr>
            <p:cNvPr id="5" name="Rectangle: Single Corner Rounded 4">
              <a:extLst>
                <a:ext uri="{FF2B5EF4-FFF2-40B4-BE49-F238E27FC236}">
                  <a16:creationId xmlns:a16="http://schemas.microsoft.com/office/drawing/2014/main" id="{3CC39731-F2B8-4858-AF41-38E223CD32A5}"/>
                </a:ext>
              </a:extLst>
            </p:cNvPr>
            <p:cNvSpPr/>
            <p:nvPr/>
          </p:nvSpPr>
          <p:spPr>
            <a:xfrm>
              <a:off x="2054084" y="2756452"/>
              <a:ext cx="2332383" cy="437322"/>
            </a:xfrm>
            <a:prstGeom prst="round1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t>Electric</a:t>
              </a:r>
            </a:p>
          </p:txBody>
        </p:sp>
        <p:sp>
          <p:nvSpPr>
            <p:cNvPr id="6" name="Rectangle: Single Corner Rounded 5">
              <a:extLst>
                <a:ext uri="{FF2B5EF4-FFF2-40B4-BE49-F238E27FC236}">
                  <a16:creationId xmlns:a16="http://schemas.microsoft.com/office/drawing/2014/main" id="{A26D1664-8EFE-45D6-91EC-918B10FE4238}"/>
                </a:ext>
              </a:extLst>
            </p:cNvPr>
            <p:cNvSpPr/>
            <p:nvPr/>
          </p:nvSpPr>
          <p:spPr>
            <a:xfrm>
              <a:off x="2054084" y="3465443"/>
              <a:ext cx="2332383" cy="43732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t>Thermal/Magnetic</a:t>
              </a:r>
            </a:p>
          </p:txBody>
        </p:sp>
        <p:sp>
          <p:nvSpPr>
            <p:cNvPr id="7" name="Rectangle: Single Corner Rounded 6">
              <a:extLst>
                <a:ext uri="{FF2B5EF4-FFF2-40B4-BE49-F238E27FC236}">
                  <a16:creationId xmlns:a16="http://schemas.microsoft.com/office/drawing/2014/main" id="{77862DE8-40FA-446F-9903-A2D6F9835BB7}"/>
                </a:ext>
              </a:extLst>
            </p:cNvPr>
            <p:cNvSpPr/>
            <p:nvPr/>
          </p:nvSpPr>
          <p:spPr>
            <a:xfrm>
              <a:off x="2054085" y="4234070"/>
              <a:ext cx="2332383" cy="437322"/>
            </a:xfrm>
            <a:prstGeom prst="round1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t>Mechanical</a:t>
              </a:r>
            </a:p>
          </p:txBody>
        </p:sp>
        <p:sp>
          <p:nvSpPr>
            <p:cNvPr id="9" name="Rectangle: Single Corner Rounded 8">
              <a:extLst>
                <a:ext uri="{FF2B5EF4-FFF2-40B4-BE49-F238E27FC236}">
                  <a16:creationId xmlns:a16="http://schemas.microsoft.com/office/drawing/2014/main" id="{F7C46B57-F89D-4D86-BEE1-7AB324E153BD}"/>
                </a:ext>
              </a:extLst>
            </p:cNvPr>
            <p:cNvSpPr/>
            <p:nvPr/>
          </p:nvSpPr>
          <p:spPr>
            <a:xfrm>
              <a:off x="1818862" y="2445026"/>
              <a:ext cx="4638260" cy="192157"/>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Single Corner Rounded 9">
              <a:extLst>
                <a:ext uri="{FF2B5EF4-FFF2-40B4-BE49-F238E27FC236}">
                  <a16:creationId xmlns:a16="http://schemas.microsoft.com/office/drawing/2014/main" id="{68502681-9A41-47A0-ACE1-A923143E13D9}"/>
                </a:ext>
              </a:extLst>
            </p:cNvPr>
            <p:cNvSpPr/>
            <p:nvPr/>
          </p:nvSpPr>
          <p:spPr>
            <a:xfrm>
              <a:off x="1818862" y="3127513"/>
              <a:ext cx="4638260" cy="192157"/>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Single Corner Rounded 10">
              <a:extLst>
                <a:ext uri="{FF2B5EF4-FFF2-40B4-BE49-F238E27FC236}">
                  <a16:creationId xmlns:a16="http://schemas.microsoft.com/office/drawing/2014/main" id="{8EC83ABB-AAA0-49E5-8B01-AA058F2EAEFA}"/>
                </a:ext>
              </a:extLst>
            </p:cNvPr>
            <p:cNvSpPr/>
            <p:nvPr/>
          </p:nvSpPr>
          <p:spPr>
            <a:xfrm>
              <a:off x="1818862" y="3809999"/>
              <a:ext cx="4638260" cy="192157"/>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Single Corner Rounded 11">
              <a:extLst>
                <a:ext uri="{FF2B5EF4-FFF2-40B4-BE49-F238E27FC236}">
                  <a16:creationId xmlns:a16="http://schemas.microsoft.com/office/drawing/2014/main" id="{59707D85-E50C-496F-82D7-129DB99E5859}"/>
                </a:ext>
              </a:extLst>
            </p:cNvPr>
            <p:cNvSpPr/>
            <p:nvPr/>
          </p:nvSpPr>
          <p:spPr>
            <a:xfrm>
              <a:off x="1818862" y="4552123"/>
              <a:ext cx="4638260" cy="192157"/>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Single Corner Rounded 13">
              <a:extLst>
                <a:ext uri="{FF2B5EF4-FFF2-40B4-BE49-F238E27FC236}">
                  <a16:creationId xmlns:a16="http://schemas.microsoft.com/office/drawing/2014/main" id="{9AA4CEEE-7C8E-4D12-AC42-47BB44EAE99D}"/>
                </a:ext>
              </a:extLst>
            </p:cNvPr>
            <p:cNvSpPr/>
            <p:nvPr/>
          </p:nvSpPr>
          <p:spPr>
            <a:xfrm>
              <a:off x="1818862" y="1789043"/>
              <a:ext cx="4638260" cy="192157"/>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2357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19270" y="251790"/>
            <a:ext cx="12072730" cy="6427305"/>
          </a:xfrm>
        </p:spPr>
        <p:txBody>
          <a:bodyPr>
            <a:normAutofit/>
          </a:bodyPr>
          <a:lstStyle/>
          <a:p>
            <a:pPr marL="0" indent="0">
              <a:buNone/>
            </a:pPr>
            <a:r>
              <a:rPr lang="en-IN" sz="3600" b="1" dirty="0"/>
              <a:t>Hydraulic Actuators:</a:t>
            </a:r>
          </a:p>
          <a:p>
            <a:r>
              <a:rPr lang="en-IN" sz="2400" dirty="0"/>
              <a:t>A hydraulic actuator consists of a cylinder or fluid motor that uses hydraulic power to facilitate mechanical operation</a:t>
            </a:r>
          </a:p>
          <a:p>
            <a:r>
              <a:rPr lang="en-IN" sz="2400" dirty="0"/>
              <a:t>The mechanical motion is converted to linear, rotary or oscillatory motion </a:t>
            </a:r>
          </a:p>
          <a:p>
            <a:r>
              <a:rPr lang="en-IN" sz="2400" dirty="0"/>
              <a:t>Since liquids are nearly impossible to compress, a hydraulic actuator exerts considerable force</a:t>
            </a:r>
          </a:p>
          <a:p>
            <a:r>
              <a:rPr lang="en-IN" sz="2400" dirty="0"/>
              <a:t>The actuator’s limited acceleration restricts its usage</a:t>
            </a:r>
          </a:p>
        </p:txBody>
      </p:sp>
      <p:pic>
        <p:nvPicPr>
          <p:cNvPr id="2" name="Picture 1">
            <a:extLst>
              <a:ext uri="{FF2B5EF4-FFF2-40B4-BE49-F238E27FC236}">
                <a16:creationId xmlns:a16="http://schemas.microsoft.com/office/drawing/2014/main" id="{43EF0CBC-47E2-4BB6-9A28-3CFB054A7674}"/>
              </a:ext>
            </a:extLst>
          </p:cNvPr>
          <p:cNvPicPr>
            <a:picLocks noChangeAspect="1"/>
          </p:cNvPicPr>
          <p:nvPr/>
        </p:nvPicPr>
        <p:blipFill>
          <a:blip r:embed="rId2"/>
          <a:stretch>
            <a:fillRect/>
          </a:stretch>
        </p:blipFill>
        <p:spPr>
          <a:xfrm>
            <a:off x="790154" y="3154018"/>
            <a:ext cx="8459863" cy="3347428"/>
          </a:xfrm>
          <a:prstGeom prst="rect">
            <a:avLst/>
          </a:prstGeom>
        </p:spPr>
      </p:pic>
    </p:spTree>
    <p:extLst>
      <p:ext uri="{BB962C8B-B14F-4D97-AF65-F5344CB8AC3E}">
        <p14:creationId xmlns:p14="http://schemas.microsoft.com/office/powerpoint/2010/main" val="278113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0" y="251790"/>
            <a:ext cx="12099235" cy="6427305"/>
          </a:xfrm>
        </p:spPr>
        <p:txBody>
          <a:bodyPr/>
          <a:lstStyle/>
          <a:p>
            <a:pPr marL="0" indent="0">
              <a:buNone/>
            </a:pPr>
            <a:r>
              <a:rPr lang="en-IN" sz="3600" b="1" dirty="0"/>
              <a:t>Pneumatic Actuators:</a:t>
            </a:r>
          </a:p>
          <a:p>
            <a:pPr>
              <a:spcBef>
                <a:spcPts val="600"/>
              </a:spcBef>
            </a:pPr>
            <a:r>
              <a:rPr lang="en-IN" sz="2400" dirty="0"/>
              <a:t>A pneumatic actuator converts energy formed by vacuum or compressed air at high pressure into either linear or rotary motion</a:t>
            </a:r>
          </a:p>
          <a:p>
            <a:pPr>
              <a:spcBef>
                <a:spcPts val="600"/>
              </a:spcBef>
            </a:pPr>
            <a:r>
              <a:rPr lang="en-IN" sz="2400" dirty="0"/>
              <a:t>Pneumatic rack and pinion actuators are used for valve control of water pipes</a:t>
            </a:r>
          </a:p>
          <a:p>
            <a:r>
              <a:rPr lang="en-IN" sz="2400" dirty="0"/>
              <a:t>Pneumatic energy quickly responds to starting and stopping signals</a:t>
            </a:r>
          </a:p>
          <a:p>
            <a:r>
              <a:rPr lang="en-IN" sz="2400" dirty="0"/>
              <a:t>The power source need not be stored in reserve for operation</a:t>
            </a:r>
          </a:p>
          <a:p>
            <a:r>
              <a:rPr lang="en-IN" sz="2400" dirty="0"/>
              <a:t>Pneumatic actuators enable large forces to be produced from relatively small pressure changes (ex: pneumatic brakes are very responsive to small changes in pressure applied by the driver) and it is responsive for converting pressure into force</a:t>
            </a:r>
          </a:p>
          <a:p>
            <a:pPr marL="0" indent="0">
              <a:buNone/>
            </a:pPr>
            <a:endParaRPr lang="en-IN" dirty="0"/>
          </a:p>
        </p:txBody>
      </p:sp>
      <p:pic>
        <p:nvPicPr>
          <p:cNvPr id="2" name="Picture 1">
            <a:extLst>
              <a:ext uri="{FF2B5EF4-FFF2-40B4-BE49-F238E27FC236}">
                <a16:creationId xmlns:a16="http://schemas.microsoft.com/office/drawing/2014/main" id="{394738E8-D6BA-438F-AF9D-D620F9F4EC76}"/>
              </a:ext>
            </a:extLst>
          </p:cNvPr>
          <p:cNvPicPr>
            <a:picLocks noChangeAspect="1"/>
          </p:cNvPicPr>
          <p:nvPr/>
        </p:nvPicPr>
        <p:blipFill>
          <a:blip r:embed="rId2"/>
          <a:stretch>
            <a:fillRect/>
          </a:stretch>
        </p:blipFill>
        <p:spPr>
          <a:xfrm>
            <a:off x="404191" y="3896138"/>
            <a:ext cx="11290852" cy="2961862"/>
          </a:xfrm>
          <a:prstGeom prst="rect">
            <a:avLst/>
          </a:prstGeom>
        </p:spPr>
      </p:pic>
    </p:spTree>
    <p:extLst>
      <p:ext uri="{BB962C8B-B14F-4D97-AF65-F5344CB8AC3E}">
        <p14:creationId xmlns:p14="http://schemas.microsoft.com/office/powerpoint/2010/main" val="115474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lstStyle/>
          <a:p>
            <a:pPr marL="0" indent="0">
              <a:buNone/>
            </a:pPr>
            <a:r>
              <a:rPr lang="en-IN" sz="3600" b="1" dirty="0"/>
              <a:t>Electric Actuators:</a:t>
            </a:r>
          </a:p>
          <a:p>
            <a:r>
              <a:rPr lang="en-IN" sz="2400" dirty="0"/>
              <a:t>An Electric actuator is generally powered by a motor that converts electric energy into mechanical one</a:t>
            </a:r>
          </a:p>
          <a:p>
            <a:r>
              <a:rPr lang="en-IN" sz="2400" dirty="0"/>
              <a:t>The electrical energy is used to actuate equipment such as solenoid valves which control the flow of water in pipes in response to electric energy</a:t>
            </a:r>
          </a:p>
          <a:p>
            <a:r>
              <a:rPr lang="en-IN" sz="2400" dirty="0"/>
              <a:t>Considered as one of the cheapest, cleanest and speedy actuator types available</a:t>
            </a:r>
          </a:p>
          <a:p>
            <a:endParaRPr lang="en-IN" sz="2400" dirty="0"/>
          </a:p>
          <a:p>
            <a:pPr marL="0" indent="0">
              <a:buNone/>
            </a:pPr>
            <a:endParaRPr lang="en-IN" dirty="0"/>
          </a:p>
        </p:txBody>
      </p:sp>
      <p:pic>
        <p:nvPicPr>
          <p:cNvPr id="2" name="Picture 1">
            <a:extLst>
              <a:ext uri="{FF2B5EF4-FFF2-40B4-BE49-F238E27FC236}">
                <a16:creationId xmlns:a16="http://schemas.microsoft.com/office/drawing/2014/main" id="{47CB95EF-214E-4BCC-BDA7-8238671182BB}"/>
              </a:ext>
            </a:extLst>
          </p:cNvPr>
          <p:cNvPicPr>
            <a:picLocks noChangeAspect="1"/>
          </p:cNvPicPr>
          <p:nvPr/>
        </p:nvPicPr>
        <p:blipFill>
          <a:blip r:embed="rId2"/>
          <a:stretch>
            <a:fillRect/>
          </a:stretch>
        </p:blipFill>
        <p:spPr>
          <a:xfrm>
            <a:off x="914296" y="2872407"/>
            <a:ext cx="10363408" cy="3217405"/>
          </a:xfrm>
          <a:prstGeom prst="rect">
            <a:avLst/>
          </a:prstGeom>
        </p:spPr>
      </p:pic>
      <p:sp>
        <p:nvSpPr>
          <p:cNvPr id="4" name="TextBox 3">
            <a:extLst>
              <a:ext uri="{FF2B5EF4-FFF2-40B4-BE49-F238E27FC236}">
                <a16:creationId xmlns:a16="http://schemas.microsoft.com/office/drawing/2014/main" id="{59E1622A-14C1-47BC-9CFC-61120F18C5FC}"/>
              </a:ext>
            </a:extLst>
          </p:cNvPr>
          <p:cNvSpPr txBox="1"/>
          <p:nvPr/>
        </p:nvSpPr>
        <p:spPr>
          <a:xfrm>
            <a:off x="1364975" y="6089812"/>
            <a:ext cx="2875018" cy="830997"/>
          </a:xfrm>
          <a:prstGeom prst="rect">
            <a:avLst/>
          </a:prstGeom>
          <a:noFill/>
        </p:spPr>
        <p:txBody>
          <a:bodyPr wrap="none" rtlCol="0">
            <a:spAutoFit/>
          </a:bodyPr>
          <a:lstStyle/>
          <a:p>
            <a:pPr algn="ctr"/>
            <a:r>
              <a:rPr lang="en-IN" sz="2400" b="1" dirty="0"/>
              <a:t>A motor drive-based </a:t>
            </a:r>
          </a:p>
          <a:p>
            <a:pPr algn="ctr"/>
            <a:r>
              <a:rPr lang="en-IN" sz="2400" b="1" dirty="0"/>
              <a:t>rotary actuator</a:t>
            </a:r>
          </a:p>
        </p:txBody>
      </p:sp>
      <p:sp>
        <p:nvSpPr>
          <p:cNvPr id="5" name="TextBox 4">
            <a:extLst>
              <a:ext uri="{FF2B5EF4-FFF2-40B4-BE49-F238E27FC236}">
                <a16:creationId xmlns:a16="http://schemas.microsoft.com/office/drawing/2014/main" id="{BBBE24E2-B8DF-4957-A459-D0C5FB240B69}"/>
              </a:ext>
            </a:extLst>
          </p:cNvPr>
          <p:cNvSpPr txBox="1"/>
          <p:nvPr/>
        </p:nvSpPr>
        <p:spPr>
          <a:xfrm>
            <a:off x="6934098" y="6020378"/>
            <a:ext cx="3199915" cy="830997"/>
          </a:xfrm>
          <a:prstGeom prst="rect">
            <a:avLst/>
          </a:prstGeom>
          <a:noFill/>
        </p:spPr>
        <p:txBody>
          <a:bodyPr wrap="none" rtlCol="0">
            <a:spAutoFit/>
          </a:bodyPr>
          <a:lstStyle/>
          <a:p>
            <a:pPr algn="ctr"/>
            <a:r>
              <a:rPr lang="en-IN" sz="2400" b="1" dirty="0"/>
              <a:t>Solenoid based electric</a:t>
            </a:r>
          </a:p>
          <a:p>
            <a:pPr algn="ctr"/>
            <a:r>
              <a:rPr lang="en-IN" sz="2400" b="1" dirty="0"/>
              <a:t>Bell ringing mechanism</a:t>
            </a:r>
          </a:p>
        </p:txBody>
      </p:sp>
    </p:spTree>
    <p:extLst>
      <p:ext uri="{BB962C8B-B14F-4D97-AF65-F5344CB8AC3E}">
        <p14:creationId xmlns:p14="http://schemas.microsoft.com/office/powerpoint/2010/main" val="3099261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19270" y="251790"/>
            <a:ext cx="11913703" cy="6427305"/>
          </a:xfrm>
        </p:spPr>
        <p:txBody>
          <a:bodyPr>
            <a:normAutofit/>
          </a:bodyPr>
          <a:lstStyle/>
          <a:p>
            <a:pPr marL="0" indent="0">
              <a:buNone/>
            </a:pPr>
            <a:r>
              <a:rPr lang="en-IN" sz="3600" b="1" dirty="0"/>
              <a:t>Thermal or magnetic actuators:</a:t>
            </a:r>
          </a:p>
          <a:p>
            <a:r>
              <a:rPr lang="en-IN" sz="2400" dirty="0"/>
              <a:t>These can be actuated by Appling thermal or magnetics energy</a:t>
            </a:r>
          </a:p>
          <a:p>
            <a:r>
              <a:rPr lang="en-IN" sz="2400" dirty="0"/>
              <a:t>They tend to be compact, light weight, economical, and with high power density</a:t>
            </a:r>
          </a:p>
          <a:p>
            <a:r>
              <a:rPr lang="en-IN" sz="2400" dirty="0"/>
              <a:t>These actuators use shape memory materials (SMMs) , such as shape memory alloys(SMAs) or magnetic shape memory alloys (MSMAs)</a:t>
            </a:r>
          </a:p>
          <a:p>
            <a:r>
              <a:rPr lang="en-IN" sz="2400" dirty="0"/>
              <a:t>Some popular manufacturers of these devices are Finnish </a:t>
            </a:r>
            <a:r>
              <a:rPr lang="en-IN" sz="2400" dirty="0" err="1"/>
              <a:t>Modtis</a:t>
            </a:r>
            <a:r>
              <a:rPr lang="en-IN" sz="2400" dirty="0"/>
              <a:t> Inc. and American </a:t>
            </a:r>
            <a:r>
              <a:rPr lang="en-IN" sz="2400" dirty="0" err="1"/>
              <a:t>Dynalloy</a:t>
            </a:r>
            <a:endParaRPr lang="en-IN" sz="2400" dirty="0"/>
          </a:p>
          <a:p>
            <a:pPr marL="0" indent="0">
              <a:buNone/>
            </a:pPr>
            <a:endParaRPr lang="en-IN" sz="3600" b="1" dirty="0"/>
          </a:p>
        </p:txBody>
      </p:sp>
      <p:pic>
        <p:nvPicPr>
          <p:cNvPr id="2" name="Picture 1">
            <a:extLst>
              <a:ext uri="{FF2B5EF4-FFF2-40B4-BE49-F238E27FC236}">
                <a16:creationId xmlns:a16="http://schemas.microsoft.com/office/drawing/2014/main" id="{4B9E2776-4977-473A-B21B-BA594E945AEB}"/>
              </a:ext>
            </a:extLst>
          </p:cNvPr>
          <p:cNvPicPr>
            <a:picLocks noChangeAspect="1"/>
          </p:cNvPicPr>
          <p:nvPr/>
        </p:nvPicPr>
        <p:blipFill>
          <a:blip r:embed="rId2"/>
          <a:stretch>
            <a:fillRect/>
          </a:stretch>
        </p:blipFill>
        <p:spPr>
          <a:xfrm>
            <a:off x="328406" y="3061254"/>
            <a:ext cx="6252828" cy="3330232"/>
          </a:xfrm>
          <a:prstGeom prst="rect">
            <a:avLst/>
          </a:prstGeom>
        </p:spPr>
      </p:pic>
      <p:pic>
        <p:nvPicPr>
          <p:cNvPr id="4" name="Picture 3">
            <a:extLst>
              <a:ext uri="{FF2B5EF4-FFF2-40B4-BE49-F238E27FC236}">
                <a16:creationId xmlns:a16="http://schemas.microsoft.com/office/drawing/2014/main" id="{47B22BD3-3ECB-41DC-B85B-1BBFA2279C70}"/>
              </a:ext>
            </a:extLst>
          </p:cNvPr>
          <p:cNvPicPr>
            <a:picLocks noChangeAspect="1"/>
          </p:cNvPicPr>
          <p:nvPr/>
        </p:nvPicPr>
        <p:blipFill>
          <a:blip r:embed="rId3"/>
          <a:stretch>
            <a:fillRect/>
          </a:stretch>
        </p:blipFill>
        <p:spPr>
          <a:xfrm>
            <a:off x="6815344" y="3061254"/>
            <a:ext cx="5048250" cy="2743198"/>
          </a:xfrm>
          <a:prstGeom prst="rect">
            <a:avLst/>
          </a:prstGeom>
        </p:spPr>
      </p:pic>
      <p:sp>
        <p:nvSpPr>
          <p:cNvPr id="5" name="TextBox 4">
            <a:extLst>
              <a:ext uri="{FF2B5EF4-FFF2-40B4-BE49-F238E27FC236}">
                <a16:creationId xmlns:a16="http://schemas.microsoft.com/office/drawing/2014/main" id="{24842098-1CB9-47C3-A98B-21278FD93312}"/>
              </a:ext>
            </a:extLst>
          </p:cNvPr>
          <p:cNvSpPr txBox="1"/>
          <p:nvPr/>
        </p:nvSpPr>
        <p:spPr>
          <a:xfrm>
            <a:off x="7512197" y="5388953"/>
            <a:ext cx="4147931" cy="830997"/>
          </a:xfrm>
          <a:prstGeom prst="rect">
            <a:avLst/>
          </a:prstGeom>
          <a:noFill/>
        </p:spPr>
        <p:txBody>
          <a:bodyPr wrap="square" rtlCol="0">
            <a:spAutoFit/>
          </a:bodyPr>
          <a:lstStyle/>
          <a:p>
            <a:pPr algn="ctr"/>
            <a:r>
              <a:rPr lang="en-IN" sz="2400" b="1" dirty="0"/>
              <a:t>A coil gun works on principle of magnetic actuation</a:t>
            </a:r>
          </a:p>
        </p:txBody>
      </p:sp>
      <p:sp>
        <p:nvSpPr>
          <p:cNvPr id="6" name="TextBox 5">
            <a:extLst>
              <a:ext uri="{FF2B5EF4-FFF2-40B4-BE49-F238E27FC236}">
                <a16:creationId xmlns:a16="http://schemas.microsoft.com/office/drawing/2014/main" id="{D335FD52-9EE1-4820-A510-4140155C89A5}"/>
              </a:ext>
            </a:extLst>
          </p:cNvPr>
          <p:cNvSpPr txBox="1"/>
          <p:nvPr/>
        </p:nvSpPr>
        <p:spPr>
          <a:xfrm>
            <a:off x="1050233" y="6073625"/>
            <a:ext cx="4147931" cy="461665"/>
          </a:xfrm>
          <a:prstGeom prst="rect">
            <a:avLst/>
          </a:prstGeom>
          <a:noFill/>
        </p:spPr>
        <p:txBody>
          <a:bodyPr wrap="square" rtlCol="0">
            <a:spAutoFit/>
          </a:bodyPr>
          <a:lstStyle/>
          <a:p>
            <a:pPr algn="ctr"/>
            <a:r>
              <a:rPr lang="en-IN" sz="2400" b="1" dirty="0"/>
              <a:t>A </a:t>
            </a:r>
            <a:r>
              <a:rPr lang="en-IN" sz="2400" b="1" dirty="0" err="1"/>
              <a:t>peizo</a:t>
            </a:r>
            <a:r>
              <a:rPr lang="en-IN" sz="2400" b="1" dirty="0"/>
              <a:t> motor using SMA</a:t>
            </a:r>
          </a:p>
        </p:txBody>
      </p:sp>
    </p:spTree>
    <p:extLst>
      <p:ext uri="{BB962C8B-B14F-4D97-AF65-F5344CB8AC3E}">
        <p14:creationId xmlns:p14="http://schemas.microsoft.com/office/powerpoint/2010/main" val="130250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lgn="ctr">
              <a:buNone/>
            </a:pPr>
            <a:r>
              <a:rPr lang="en-IN" sz="3600" b="1" dirty="0"/>
              <a:t>Enabling Technologies</a:t>
            </a:r>
          </a:p>
          <a:p>
            <a:pPr marL="0" indent="0">
              <a:buNone/>
            </a:pPr>
            <a:r>
              <a:rPr lang="en-IN" sz="2400" dirty="0">
                <a:solidFill>
                  <a:srgbClr val="002060"/>
                </a:solidFill>
              </a:rPr>
              <a:t>Definition of IOT from ITU:</a:t>
            </a:r>
          </a:p>
          <a:p>
            <a:pPr marL="0" indent="0" algn="just">
              <a:buNone/>
            </a:pPr>
            <a:r>
              <a:rPr lang="en-US" sz="2400" b="1" dirty="0">
                <a:solidFill>
                  <a:srgbClr val="002060"/>
                </a:solidFill>
              </a:rPr>
              <a:t>“Global infrastructure for the information society enabling advanced services by interconnecting, physical and virtual things based on existing and evolving interoperable information and communication technologies”</a:t>
            </a:r>
            <a:endParaRPr lang="en-IN" sz="2400" b="1" dirty="0">
              <a:solidFill>
                <a:srgbClr val="002060"/>
              </a:solidFill>
            </a:endParaRPr>
          </a:p>
        </p:txBody>
      </p:sp>
      <p:grpSp>
        <p:nvGrpSpPr>
          <p:cNvPr id="17" name="Group 16">
            <a:extLst>
              <a:ext uri="{FF2B5EF4-FFF2-40B4-BE49-F238E27FC236}">
                <a16:creationId xmlns:a16="http://schemas.microsoft.com/office/drawing/2014/main" id="{73B6E7C2-34EB-42AC-BE89-9A599279D958}"/>
              </a:ext>
            </a:extLst>
          </p:cNvPr>
          <p:cNvGrpSpPr/>
          <p:nvPr/>
        </p:nvGrpSpPr>
        <p:grpSpPr>
          <a:xfrm>
            <a:off x="528755" y="2584172"/>
            <a:ext cx="10417541" cy="3644349"/>
            <a:chOff x="793798" y="702364"/>
            <a:chExt cx="10417541" cy="3741626"/>
          </a:xfrm>
        </p:grpSpPr>
        <p:sp>
          <p:nvSpPr>
            <p:cNvPr id="18" name="Rectangle: Rounded Corners 17">
              <a:extLst>
                <a:ext uri="{FF2B5EF4-FFF2-40B4-BE49-F238E27FC236}">
                  <a16:creationId xmlns:a16="http://schemas.microsoft.com/office/drawing/2014/main" id="{6B68CE7A-EA61-48FE-9989-5A45CA98BFE1}"/>
                </a:ext>
              </a:extLst>
            </p:cNvPr>
            <p:cNvSpPr/>
            <p:nvPr/>
          </p:nvSpPr>
          <p:spPr>
            <a:xfrm>
              <a:off x="4490059" y="2473098"/>
              <a:ext cx="1963750" cy="9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Gateway</a:t>
              </a:r>
            </a:p>
            <a:p>
              <a:pPr algn="ctr"/>
              <a:r>
                <a:rPr lang="en-IN" dirty="0"/>
                <a:t>(Ex: Ubuntu OS)</a:t>
              </a:r>
            </a:p>
          </p:txBody>
        </p:sp>
        <p:sp>
          <p:nvSpPr>
            <p:cNvPr id="19" name="Rectangle: Rounded Corners 18">
              <a:extLst>
                <a:ext uri="{FF2B5EF4-FFF2-40B4-BE49-F238E27FC236}">
                  <a16:creationId xmlns:a16="http://schemas.microsoft.com/office/drawing/2014/main" id="{F2879288-1AF3-4036-B294-5714EDF709AD}"/>
                </a:ext>
              </a:extLst>
            </p:cNvPr>
            <p:cNvSpPr/>
            <p:nvPr/>
          </p:nvSpPr>
          <p:spPr>
            <a:xfrm>
              <a:off x="793798" y="1838066"/>
              <a:ext cx="1535091" cy="870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a:p>
              <a:pPr algn="ctr"/>
              <a:r>
                <a:rPr lang="en-IN" dirty="0"/>
                <a:t>IOT-Device</a:t>
              </a:r>
            </a:p>
            <a:p>
              <a:pPr algn="ctr"/>
              <a:r>
                <a:rPr lang="en-IN" sz="1200" dirty="0"/>
                <a:t>(Battery  or Energy Harvested)</a:t>
              </a:r>
            </a:p>
          </p:txBody>
        </p:sp>
        <p:sp>
          <p:nvSpPr>
            <p:cNvPr id="22" name="Rectangle: Rounded Corners 21">
              <a:extLst>
                <a:ext uri="{FF2B5EF4-FFF2-40B4-BE49-F238E27FC236}">
                  <a16:creationId xmlns:a16="http://schemas.microsoft.com/office/drawing/2014/main" id="{49F45134-5669-4E16-82BA-506E358D769B}"/>
                </a:ext>
              </a:extLst>
            </p:cNvPr>
            <p:cNvSpPr/>
            <p:nvPr/>
          </p:nvSpPr>
          <p:spPr>
            <a:xfrm>
              <a:off x="793798" y="3179555"/>
              <a:ext cx="1535091" cy="870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N</a:t>
              </a:r>
            </a:p>
            <a:p>
              <a:pPr algn="ctr"/>
              <a:r>
                <a:rPr lang="en-IN" dirty="0"/>
                <a:t>IOT-Devices</a:t>
              </a:r>
            </a:p>
            <a:p>
              <a:pPr algn="ctr"/>
              <a:r>
                <a:rPr lang="en-IN" sz="1200" dirty="0"/>
                <a:t>(Battery  or Energy Harvested)</a:t>
              </a:r>
            </a:p>
            <a:p>
              <a:pPr algn="ctr"/>
              <a:endParaRPr lang="en-IN" dirty="0"/>
            </a:p>
          </p:txBody>
        </p:sp>
        <p:cxnSp>
          <p:nvCxnSpPr>
            <p:cNvPr id="25" name="Straight Arrow Connector 24">
              <a:extLst>
                <a:ext uri="{FF2B5EF4-FFF2-40B4-BE49-F238E27FC236}">
                  <a16:creationId xmlns:a16="http://schemas.microsoft.com/office/drawing/2014/main" id="{9F607C42-D5A7-4A45-9A9F-BF671391CE3A}"/>
                </a:ext>
              </a:extLst>
            </p:cNvPr>
            <p:cNvCxnSpPr>
              <a:cxnSpLocks/>
            </p:cNvCxnSpPr>
            <p:nvPr/>
          </p:nvCxnSpPr>
          <p:spPr>
            <a:xfrm flipH="1">
              <a:off x="2408254" y="3042684"/>
              <a:ext cx="2074733" cy="77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BD9A06C-6CF8-463D-9479-5B699FC3B93C}"/>
                </a:ext>
              </a:extLst>
            </p:cNvPr>
            <p:cNvCxnSpPr>
              <a:cxnSpLocks/>
            </p:cNvCxnSpPr>
            <p:nvPr/>
          </p:nvCxnSpPr>
          <p:spPr>
            <a:xfrm flipV="1">
              <a:off x="2352881" y="3280912"/>
              <a:ext cx="2057813" cy="77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7DD912D-FB03-4405-9E14-2B9613E3A7A5}"/>
                </a:ext>
              </a:extLst>
            </p:cNvPr>
            <p:cNvSpPr txBox="1"/>
            <p:nvPr/>
          </p:nvSpPr>
          <p:spPr>
            <a:xfrm>
              <a:off x="3143978" y="3705326"/>
              <a:ext cx="636133" cy="276999"/>
            </a:xfrm>
            <a:prstGeom prst="rect">
              <a:avLst/>
            </a:prstGeom>
            <a:noFill/>
          </p:spPr>
          <p:txBody>
            <a:bodyPr wrap="square" rtlCol="0">
              <a:spAutoFit/>
            </a:bodyPr>
            <a:lstStyle/>
            <a:p>
              <a:r>
                <a:rPr lang="en-IN" sz="1200" dirty="0"/>
                <a:t>Data</a:t>
              </a:r>
            </a:p>
          </p:txBody>
        </p:sp>
        <p:sp>
          <p:nvSpPr>
            <p:cNvPr id="30" name="TextBox 29">
              <a:extLst>
                <a:ext uri="{FF2B5EF4-FFF2-40B4-BE49-F238E27FC236}">
                  <a16:creationId xmlns:a16="http://schemas.microsoft.com/office/drawing/2014/main" id="{C1EA298E-FD95-46B7-B733-6DB313F59750}"/>
                </a:ext>
              </a:extLst>
            </p:cNvPr>
            <p:cNvSpPr txBox="1"/>
            <p:nvPr/>
          </p:nvSpPr>
          <p:spPr>
            <a:xfrm>
              <a:off x="2659127" y="3187918"/>
              <a:ext cx="1181823" cy="276999"/>
            </a:xfrm>
            <a:prstGeom prst="rect">
              <a:avLst/>
            </a:prstGeom>
            <a:noFill/>
          </p:spPr>
          <p:txBody>
            <a:bodyPr wrap="square" rtlCol="0">
              <a:spAutoFit/>
            </a:bodyPr>
            <a:lstStyle/>
            <a:p>
              <a:r>
                <a:rPr lang="en-IN" sz="1200" dirty="0"/>
                <a:t>Command</a:t>
              </a:r>
            </a:p>
          </p:txBody>
        </p:sp>
        <p:sp>
          <p:nvSpPr>
            <p:cNvPr id="31" name="Oval 30">
              <a:extLst>
                <a:ext uri="{FF2B5EF4-FFF2-40B4-BE49-F238E27FC236}">
                  <a16:creationId xmlns:a16="http://schemas.microsoft.com/office/drawing/2014/main" id="{35913D05-DBD2-4E74-9915-34090F6852B3}"/>
                </a:ext>
              </a:extLst>
            </p:cNvPr>
            <p:cNvSpPr/>
            <p:nvPr/>
          </p:nvSpPr>
          <p:spPr>
            <a:xfrm>
              <a:off x="2688954" y="2786311"/>
              <a:ext cx="393961" cy="256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3CAB2BF0-F5E9-4161-82AA-C12C4D119DD0}"/>
                </a:ext>
              </a:extLst>
            </p:cNvPr>
            <p:cNvSpPr/>
            <p:nvPr/>
          </p:nvSpPr>
          <p:spPr>
            <a:xfrm>
              <a:off x="2529744" y="1248110"/>
              <a:ext cx="393961" cy="256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132AC24D-DE04-4802-852D-1834A1B89EA6}"/>
                </a:ext>
              </a:extLst>
            </p:cNvPr>
            <p:cNvCxnSpPr>
              <a:cxnSpLocks/>
              <a:endCxn id="33" idx="3"/>
            </p:cNvCxnSpPr>
            <p:nvPr/>
          </p:nvCxnSpPr>
          <p:spPr>
            <a:xfrm flipV="1">
              <a:off x="2118324" y="1466938"/>
              <a:ext cx="469114" cy="371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FF7E131-FCE4-46E1-A2D0-8DDCECFDB8D0}"/>
                </a:ext>
              </a:extLst>
            </p:cNvPr>
            <p:cNvCxnSpPr>
              <a:cxnSpLocks/>
            </p:cNvCxnSpPr>
            <p:nvPr/>
          </p:nvCxnSpPr>
          <p:spPr>
            <a:xfrm flipV="1">
              <a:off x="2154827" y="2971203"/>
              <a:ext cx="589906" cy="184309"/>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50E2F4-5F89-472A-BF6B-4B2FF9CC2EF3}"/>
                </a:ext>
              </a:extLst>
            </p:cNvPr>
            <p:cNvSpPr/>
            <p:nvPr/>
          </p:nvSpPr>
          <p:spPr>
            <a:xfrm>
              <a:off x="7339409" y="2483995"/>
              <a:ext cx="1963750" cy="9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Edge Device</a:t>
              </a:r>
            </a:p>
          </p:txBody>
        </p:sp>
        <p:sp>
          <p:nvSpPr>
            <p:cNvPr id="37" name="Thought Bubble: Cloud 36">
              <a:extLst>
                <a:ext uri="{FF2B5EF4-FFF2-40B4-BE49-F238E27FC236}">
                  <a16:creationId xmlns:a16="http://schemas.microsoft.com/office/drawing/2014/main" id="{32C77622-1219-430E-9C93-411EF2CEE5CD}"/>
                </a:ext>
              </a:extLst>
            </p:cNvPr>
            <p:cNvSpPr/>
            <p:nvPr/>
          </p:nvSpPr>
          <p:spPr>
            <a:xfrm>
              <a:off x="9532873" y="702364"/>
              <a:ext cx="1678466" cy="113570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Internet</a:t>
              </a:r>
            </a:p>
          </p:txBody>
        </p:sp>
        <p:cxnSp>
          <p:nvCxnSpPr>
            <p:cNvPr id="38" name="Straight Arrow Connector 37">
              <a:extLst>
                <a:ext uri="{FF2B5EF4-FFF2-40B4-BE49-F238E27FC236}">
                  <a16:creationId xmlns:a16="http://schemas.microsoft.com/office/drawing/2014/main" id="{B91B1788-4891-4BD0-956E-23D012CA0B60}"/>
                </a:ext>
              </a:extLst>
            </p:cNvPr>
            <p:cNvCxnSpPr/>
            <p:nvPr/>
          </p:nvCxnSpPr>
          <p:spPr>
            <a:xfrm flipV="1">
              <a:off x="9382524" y="1838065"/>
              <a:ext cx="456595" cy="6350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6D1D68-FD24-4805-8599-08728EA9BAFE}"/>
                </a:ext>
              </a:extLst>
            </p:cNvPr>
            <p:cNvCxnSpPr/>
            <p:nvPr/>
          </p:nvCxnSpPr>
          <p:spPr>
            <a:xfrm>
              <a:off x="6453809" y="2971203"/>
              <a:ext cx="88560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7CD56ED-342B-41DC-BC69-AC17868B6B6E}"/>
                </a:ext>
              </a:extLst>
            </p:cNvPr>
            <p:cNvSpPr txBox="1"/>
            <p:nvPr/>
          </p:nvSpPr>
          <p:spPr>
            <a:xfrm>
              <a:off x="7565500" y="3520660"/>
              <a:ext cx="1538370" cy="923330"/>
            </a:xfrm>
            <a:prstGeom prst="rect">
              <a:avLst/>
            </a:prstGeom>
            <a:noFill/>
          </p:spPr>
          <p:txBody>
            <a:bodyPr wrap="none" rtlCol="0">
              <a:spAutoFit/>
            </a:bodyPr>
            <a:lstStyle/>
            <a:p>
              <a:r>
                <a:rPr lang="en-IN" b="1" dirty="0"/>
                <a:t>Max Value</a:t>
              </a:r>
            </a:p>
            <a:p>
              <a:r>
                <a:rPr lang="en-IN" b="1" dirty="0"/>
                <a:t>Min Value</a:t>
              </a:r>
            </a:p>
            <a:p>
              <a:r>
                <a:rPr lang="en-IN" b="1" dirty="0"/>
                <a:t>Average Value</a:t>
              </a:r>
            </a:p>
          </p:txBody>
        </p:sp>
      </p:grpSp>
      <p:sp>
        <p:nvSpPr>
          <p:cNvPr id="2" name="TextBox 1">
            <a:extLst>
              <a:ext uri="{FF2B5EF4-FFF2-40B4-BE49-F238E27FC236}">
                <a16:creationId xmlns:a16="http://schemas.microsoft.com/office/drawing/2014/main" id="{A3086A84-59AE-4A4E-8B71-AA0754DA5B68}"/>
              </a:ext>
            </a:extLst>
          </p:cNvPr>
          <p:cNvSpPr txBox="1"/>
          <p:nvPr/>
        </p:nvSpPr>
        <p:spPr>
          <a:xfrm>
            <a:off x="2157751" y="2891643"/>
            <a:ext cx="607859" cy="276999"/>
          </a:xfrm>
          <a:prstGeom prst="rect">
            <a:avLst/>
          </a:prstGeom>
          <a:noFill/>
        </p:spPr>
        <p:txBody>
          <a:bodyPr wrap="none" rtlCol="0">
            <a:spAutoFit/>
          </a:bodyPr>
          <a:lstStyle/>
          <a:p>
            <a:r>
              <a:rPr lang="en-IN" sz="1200" dirty="0"/>
              <a:t>Sensor</a:t>
            </a:r>
          </a:p>
        </p:txBody>
      </p:sp>
      <p:sp>
        <p:nvSpPr>
          <p:cNvPr id="41" name="TextBox 40">
            <a:extLst>
              <a:ext uri="{FF2B5EF4-FFF2-40B4-BE49-F238E27FC236}">
                <a16:creationId xmlns:a16="http://schemas.microsoft.com/office/drawing/2014/main" id="{63D1F86B-B505-4005-BC96-3807756A047E}"/>
              </a:ext>
            </a:extLst>
          </p:cNvPr>
          <p:cNvSpPr txBox="1"/>
          <p:nvPr/>
        </p:nvSpPr>
        <p:spPr>
          <a:xfrm>
            <a:off x="2313994" y="4315624"/>
            <a:ext cx="607859" cy="276999"/>
          </a:xfrm>
          <a:prstGeom prst="rect">
            <a:avLst/>
          </a:prstGeom>
          <a:noFill/>
        </p:spPr>
        <p:txBody>
          <a:bodyPr wrap="none" rtlCol="0">
            <a:spAutoFit/>
          </a:bodyPr>
          <a:lstStyle/>
          <a:p>
            <a:r>
              <a:rPr lang="en-IN" sz="1200" dirty="0"/>
              <a:t>Sensor</a:t>
            </a:r>
          </a:p>
        </p:txBody>
      </p:sp>
    </p:spTree>
    <p:extLst>
      <p:ext uri="{BB962C8B-B14F-4D97-AF65-F5344CB8AC3E}">
        <p14:creationId xmlns:p14="http://schemas.microsoft.com/office/powerpoint/2010/main" val="1988680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271670" y="251790"/>
            <a:ext cx="11648660" cy="6427305"/>
          </a:xfrm>
        </p:spPr>
        <p:txBody>
          <a:bodyPr/>
          <a:lstStyle/>
          <a:p>
            <a:pPr marL="0" indent="0">
              <a:buNone/>
            </a:pPr>
            <a:r>
              <a:rPr lang="en-IN" b="1" dirty="0"/>
              <a:t>Mechanical actuators:</a:t>
            </a:r>
          </a:p>
          <a:p>
            <a:r>
              <a:rPr lang="en-IN" dirty="0"/>
              <a:t>A mechanical actuator converts rotary motion into linear motion to </a:t>
            </a:r>
            <a:r>
              <a:rPr lang="en-IN" dirty="0" err="1"/>
              <a:t>excecute</a:t>
            </a:r>
            <a:r>
              <a:rPr lang="en-IN" dirty="0"/>
              <a:t> some movement</a:t>
            </a:r>
          </a:p>
          <a:p>
            <a:r>
              <a:rPr lang="en-IN" dirty="0"/>
              <a:t>It involves gears , rails, pulleys, chains, and other devices to operate ( Ex: Rack and pinion)</a:t>
            </a:r>
          </a:p>
          <a:p>
            <a:endParaRPr lang="en-IN" dirty="0"/>
          </a:p>
        </p:txBody>
      </p:sp>
      <p:pic>
        <p:nvPicPr>
          <p:cNvPr id="2" name="Picture 1">
            <a:extLst>
              <a:ext uri="{FF2B5EF4-FFF2-40B4-BE49-F238E27FC236}">
                <a16:creationId xmlns:a16="http://schemas.microsoft.com/office/drawing/2014/main" id="{D8BF842C-2E91-4CFB-9A88-600A8B162EFE}"/>
              </a:ext>
            </a:extLst>
          </p:cNvPr>
          <p:cNvPicPr>
            <a:picLocks noChangeAspect="1"/>
          </p:cNvPicPr>
          <p:nvPr/>
        </p:nvPicPr>
        <p:blipFill>
          <a:blip r:embed="rId2"/>
          <a:stretch>
            <a:fillRect/>
          </a:stretch>
        </p:blipFill>
        <p:spPr>
          <a:xfrm>
            <a:off x="2650954" y="2186609"/>
            <a:ext cx="6190378" cy="3376570"/>
          </a:xfrm>
          <a:prstGeom prst="rect">
            <a:avLst/>
          </a:prstGeom>
        </p:spPr>
      </p:pic>
      <p:sp>
        <p:nvSpPr>
          <p:cNvPr id="4" name="TextBox 3">
            <a:extLst>
              <a:ext uri="{FF2B5EF4-FFF2-40B4-BE49-F238E27FC236}">
                <a16:creationId xmlns:a16="http://schemas.microsoft.com/office/drawing/2014/main" id="{2CE22FFA-83B0-4F60-B13B-4FC369A84096}"/>
              </a:ext>
            </a:extLst>
          </p:cNvPr>
          <p:cNvSpPr txBox="1"/>
          <p:nvPr/>
        </p:nvSpPr>
        <p:spPr>
          <a:xfrm flipH="1">
            <a:off x="4070734" y="5848098"/>
            <a:ext cx="3479360" cy="830997"/>
          </a:xfrm>
          <a:prstGeom prst="rect">
            <a:avLst/>
          </a:prstGeom>
          <a:noFill/>
        </p:spPr>
        <p:txBody>
          <a:bodyPr wrap="square" rtlCol="0">
            <a:spAutoFit/>
          </a:bodyPr>
          <a:lstStyle/>
          <a:p>
            <a:pPr algn="ctr"/>
            <a:r>
              <a:rPr lang="en-IN" sz="2400" b="1" dirty="0"/>
              <a:t>A crank shaft acting as a mechanical actuator</a:t>
            </a:r>
          </a:p>
        </p:txBody>
      </p:sp>
    </p:spTree>
    <p:extLst>
      <p:ext uri="{BB962C8B-B14F-4D97-AF65-F5344CB8AC3E}">
        <p14:creationId xmlns:p14="http://schemas.microsoft.com/office/powerpoint/2010/main" val="586022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Soft Actuators:</a:t>
            </a:r>
          </a:p>
          <a:p>
            <a:r>
              <a:rPr lang="en-IN" sz="2400" dirty="0"/>
              <a:t>Soft actuators (Ex: Polymer based ) are designed to handle fragile objects like fruit harvesting in agriculture or manipulating the internal organs of in bio-medicine</a:t>
            </a:r>
          </a:p>
          <a:p>
            <a:r>
              <a:rPr lang="en-IN" sz="2400" dirty="0"/>
              <a:t>They typically  address the challenging tasks in robotics</a:t>
            </a:r>
          </a:p>
          <a:p>
            <a:r>
              <a:rPr lang="en-IN" sz="2400" dirty="0"/>
              <a:t>Soft actuators produce flexible motion due to the integration of microscopic changes at the molecular level into macroscopic deformation of the actuator materials</a:t>
            </a:r>
          </a:p>
          <a:p>
            <a:pPr marL="0" indent="0">
              <a:buNone/>
            </a:pPr>
            <a:r>
              <a:rPr lang="en-IN" sz="3600" b="1" dirty="0"/>
              <a:t>Shape memory Polymers:</a:t>
            </a:r>
          </a:p>
          <a:p>
            <a:r>
              <a:rPr lang="en-IN" sz="2400" dirty="0"/>
              <a:t>Shape memory Polymer (SMP) actuator function similar to our muscles, even providing a response to a range of stimuli such as light, electrical, magnetic, heat, pH, and moisture changes</a:t>
            </a:r>
          </a:p>
          <a:p>
            <a:r>
              <a:rPr lang="en-IN" sz="2400" dirty="0"/>
              <a:t>SMP exhibits surprising features such as low density , high strain recovery , biocompatibility , and bio degradability </a:t>
            </a:r>
          </a:p>
          <a:p>
            <a:pPr marL="0" indent="0">
              <a:buNone/>
            </a:pPr>
            <a:endParaRPr lang="en-IN" sz="3600" b="1" dirty="0"/>
          </a:p>
        </p:txBody>
      </p:sp>
    </p:spTree>
    <p:extLst>
      <p:ext uri="{BB962C8B-B14F-4D97-AF65-F5344CB8AC3E}">
        <p14:creationId xmlns:p14="http://schemas.microsoft.com/office/powerpoint/2010/main" val="27069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IOT Networking: IOT Components:</a:t>
            </a:r>
          </a:p>
          <a:p>
            <a:pPr marL="0" indent="0">
              <a:buNone/>
            </a:pPr>
            <a:endParaRPr lang="en-IN" sz="3600" b="1" dirty="0"/>
          </a:p>
        </p:txBody>
      </p:sp>
      <p:grpSp>
        <p:nvGrpSpPr>
          <p:cNvPr id="14" name="Group 13">
            <a:extLst>
              <a:ext uri="{FF2B5EF4-FFF2-40B4-BE49-F238E27FC236}">
                <a16:creationId xmlns:a16="http://schemas.microsoft.com/office/drawing/2014/main" id="{713B0999-85A3-4988-83E9-E699DEF5C438}"/>
              </a:ext>
            </a:extLst>
          </p:cNvPr>
          <p:cNvGrpSpPr/>
          <p:nvPr/>
        </p:nvGrpSpPr>
        <p:grpSpPr>
          <a:xfrm>
            <a:off x="1577009" y="1093303"/>
            <a:ext cx="8600660" cy="5280991"/>
            <a:chOff x="1762539" y="1020421"/>
            <a:chExt cx="5592420" cy="4134676"/>
          </a:xfrm>
        </p:grpSpPr>
        <p:sp>
          <p:nvSpPr>
            <p:cNvPr id="2" name="Rectangle 1">
              <a:extLst>
                <a:ext uri="{FF2B5EF4-FFF2-40B4-BE49-F238E27FC236}">
                  <a16:creationId xmlns:a16="http://schemas.microsoft.com/office/drawing/2014/main" id="{009E6275-78EE-4CF4-8E76-AC1EF4636A15}"/>
                </a:ext>
              </a:extLst>
            </p:cNvPr>
            <p:cNvSpPr/>
            <p:nvPr/>
          </p:nvSpPr>
          <p:spPr>
            <a:xfrm>
              <a:off x="2040835" y="1020421"/>
              <a:ext cx="2796208"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Device (The Thing) </a:t>
              </a:r>
            </a:p>
          </p:txBody>
        </p:sp>
        <p:sp>
          <p:nvSpPr>
            <p:cNvPr id="4" name="Rectangle 3">
              <a:extLst>
                <a:ext uri="{FF2B5EF4-FFF2-40B4-BE49-F238E27FC236}">
                  <a16:creationId xmlns:a16="http://schemas.microsoft.com/office/drawing/2014/main" id="{BBA062B8-D320-41A4-B0A9-F31FAAC08DF4}"/>
                </a:ext>
              </a:extLst>
            </p:cNvPr>
            <p:cNvSpPr/>
            <p:nvPr/>
          </p:nvSpPr>
          <p:spPr>
            <a:xfrm>
              <a:off x="2040835" y="1921565"/>
              <a:ext cx="2796208" cy="3975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Local Network</a:t>
              </a:r>
            </a:p>
          </p:txBody>
        </p:sp>
        <p:sp>
          <p:nvSpPr>
            <p:cNvPr id="5" name="Rectangle 4">
              <a:extLst>
                <a:ext uri="{FF2B5EF4-FFF2-40B4-BE49-F238E27FC236}">
                  <a16:creationId xmlns:a16="http://schemas.microsoft.com/office/drawing/2014/main" id="{A6087998-ABEB-41A5-8074-776B8349709B}"/>
                </a:ext>
              </a:extLst>
            </p:cNvPr>
            <p:cNvSpPr/>
            <p:nvPr/>
          </p:nvSpPr>
          <p:spPr>
            <a:xfrm>
              <a:off x="2040835" y="2749823"/>
              <a:ext cx="2796208" cy="39756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Internet</a:t>
              </a:r>
            </a:p>
          </p:txBody>
        </p:sp>
        <p:sp>
          <p:nvSpPr>
            <p:cNvPr id="6" name="Rectangle 5">
              <a:extLst>
                <a:ext uri="{FF2B5EF4-FFF2-40B4-BE49-F238E27FC236}">
                  <a16:creationId xmlns:a16="http://schemas.microsoft.com/office/drawing/2014/main" id="{E007FAE2-CE82-4644-AF65-C48226DD48F8}"/>
                </a:ext>
              </a:extLst>
            </p:cNvPr>
            <p:cNvSpPr/>
            <p:nvPr/>
          </p:nvSpPr>
          <p:spPr>
            <a:xfrm>
              <a:off x="2040835" y="3581389"/>
              <a:ext cx="2796208" cy="3975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Backend Services</a:t>
              </a:r>
            </a:p>
          </p:txBody>
        </p:sp>
        <p:sp>
          <p:nvSpPr>
            <p:cNvPr id="7" name="Rectangle 6">
              <a:extLst>
                <a:ext uri="{FF2B5EF4-FFF2-40B4-BE49-F238E27FC236}">
                  <a16:creationId xmlns:a16="http://schemas.microsoft.com/office/drawing/2014/main" id="{7D5C97AF-FF1D-46D7-95B7-4BB6F715AB47}"/>
                </a:ext>
              </a:extLst>
            </p:cNvPr>
            <p:cNvSpPr/>
            <p:nvPr/>
          </p:nvSpPr>
          <p:spPr>
            <a:xfrm>
              <a:off x="2040835" y="4406349"/>
              <a:ext cx="2796208" cy="3975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Applications</a:t>
              </a:r>
            </a:p>
          </p:txBody>
        </p:sp>
        <p:sp>
          <p:nvSpPr>
            <p:cNvPr id="8" name="Rectangle 7">
              <a:extLst>
                <a:ext uri="{FF2B5EF4-FFF2-40B4-BE49-F238E27FC236}">
                  <a16:creationId xmlns:a16="http://schemas.microsoft.com/office/drawing/2014/main" id="{5D7D4882-C57F-410F-A18A-3B14FDE7C5E8}"/>
                </a:ext>
              </a:extLst>
            </p:cNvPr>
            <p:cNvSpPr/>
            <p:nvPr/>
          </p:nvSpPr>
          <p:spPr>
            <a:xfrm>
              <a:off x="1762539" y="1401418"/>
              <a:ext cx="5592420" cy="397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09D37F5-E224-4016-A975-1563C276420A}"/>
                </a:ext>
              </a:extLst>
            </p:cNvPr>
            <p:cNvSpPr/>
            <p:nvPr/>
          </p:nvSpPr>
          <p:spPr>
            <a:xfrm>
              <a:off x="1762539" y="2266122"/>
              <a:ext cx="5592420" cy="397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BB8E3B9-D28A-4DFD-A63D-97A57A280AD4}"/>
                </a:ext>
              </a:extLst>
            </p:cNvPr>
            <p:cNvSpPr/>
            <p:nvPr/>
          </p:nvSpPr>
          <p:spPr>
            <a:xfrm>
              <a:off x="1762539" y="3074508"/>
              <a:ext cx="5592420" cy="397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1B13B74-3E5D-4FA2-8869-CC3206AA4EB1}"/>
                </a:ext>
              </a:extLst>
            </p:cNvPr>
            <p:cNvSpPr/>
            <p:nvPr/>
          </p:nvSpPr>
          <p:spPr>
            <a:xfrm>
              <a:off x="1762539" y="3922637"/>
              <a:ext cx="5592420" cy="397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2B2F8B3-ECF3-4326-B06E-18E5BB983A7A}"/>
                </a:ext>
              </a:extLst>
            </p:cNvPr>
            <p:cNvSpPr/>
            <p:nvPr/>
          </p:nvSpPr>
          <p:spPr>
            <a:xfrm>
              <a:off x="1762539" y="4757532"/>
              <a:ext cx="5592420" cy="397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8590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lstStyle/>
          <a:p>
            <a:pPr marL="0" indent="0">
              <a:buNone/>
            </a:pPr>
            <a:endParaRPr lang="en-IN" dirty="0"/>
          </a:p>
        </p:txBody>
      </p:sp>
      <p:pic>
        <p:nvPicPr>
          <p:cNvPr id="2" name="Picture 1">
            <a:extLst>
              <a:ext uri="{FF2B5EF4-FFF2-40B4-BE49-F238E27FC236}">
                <a16:creationId xmlns:a16="http://schemas.microsoft.com/office/drawing/2014/main" id="{A32E3DDB-7A05-41A0-AA25-464315EB4BFB}"/>
              </a:ext>
            </a:extLst>
          </p:cNvPr>
          <p:cNvPicPr>
            <a:picLocks noChangeAspect="1"/>
          </p:cNvPicPr>
          <p:nvPr/>
        </p:nvPicPr>
        <p:blipFill>
          <a:blip r:embed="rId2"/>
          <a:stretch>
            <a:fillRect/>
          </a:stretch>
        </p:blipFill>
        <p:spPr>
          <a:xfrm>
            <a:off x="344557" y="993912"/>
            <a:ext cx="11208506" cy="4439479"/>
          </a:xfrm>
          <a:prstGeom prst="rect">
            <a:avLst/>
          </a:prstGeom>
        </p:spPr>
      </p:pic>
    </p:spTree>
    <p:extLst>
      <p:ext uri="{BB962C8B-B14F-4D97-AF65-F5344CB8AC3E}">
        <p14:creationId xmlns:p14="http://schemas.microsoft.com/office/powerpoint/2010/main" val="640306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Functional Component of IOT:</a:t>
            </a:r>
          </a:p>
          <a:p>
            <a:r>
              <a:rPr lang="en-IN" sz="1800" dirty="0"/>
              <a:t>Components for </a:t>
            </a:r>
            <a:r>
              <a:rPr lang="en-IN" sz="1800" dirty="0">
                <a:solidFill>
                  <a:srgbClr val="FF0000"/>
                </a:solidFill>
              </a:rPr>
              <a:t>interaction and communication </a:t>
            </a:r>
            <a:r>
              <a:rPr lang="en-IN" sz="1800" dirty="0"/>
              <a:t>with other IOT devices</a:t>
            </a:r>
          </a:p>
          <a:p>
            <a:r>
              <a:rPr lang="en-IN" sz="1800" dirty="0"/>
              <a:t>Components for </a:t>
            </a:r>
            <a:r>
              <a:rPr lang="en-IN" sz="1800" dirty="0">
                <a:solidFill>
                  <a:srgbClr val="FF0000"/>
                </a:solidFill>
              </a:rPr>
              <a:t>processing and analysis of operation</a:t>
            </a:r>
          </a:p>
          <a:p>
            <a:r>
              <a:rPr lang="en-IN" sz="1800" dirty="0"/>
              <a:t>Components for </a:t>
            </a:r>
            <a:r>
              <a:rPr lang="en-IN" sz="1800" dirty="0">
                <a:solidFill>
                  <a:srgbClr val="FF0000"/>
                </a:solidFill>
              </a:rPr>
              <a:t>internet integration</a:t>
            </a:r>
          </a:p>
          <a:p>
            <a:r>
              <a:rPr lang="en-IN" sz="1800" dirty="0"/>
              <a:t>Components for </a:t>
            </a:r>
            <a:r>
              <a:rPr lang="en-IN" sz="1800" dirty="0">
                <a:solidFill>
                  <a:srgbClr val="FF0000"/>
                </a:solidFill>
              </a:rPr>
              <a:t>handling Web Services of applications</a:t>
            </a:r>
          </a:p>
          <a:p>
            <a:r>
              <a:rPr lang="en-IN" sz="1800" dirty="0"/>
              <a:t>Components to </a:t>
            </a:r>
            <a:r>
              <a:rPr lang="en-IN" sz="1800" dirty="0">
                <a:solidFill>
                  <a:srgbClr val="FF0000"/>
                </a:solidFill>
              </a:rPr>
              <a:t>integrate application services</a:t>
            </a:r>
          </a:p>
          <a:p>
            <a:r>
              <a:rPr lang="en-IN" sz="1800" dirty="0">
                <a:solidFill>
                  <a:srgbClr val="FF0000"/>
                </a:solidFill>
              </a:rPr>
              <a:t>User interface access to IOT</a:t>
            </a:r>
          </a:p>
          <a:p>
            <a:endParaRPr lang="en-IN" sz="1800" dirty="0"/>
          </a:p>
          <a:p>
            <a:endParaRPr lang="en-IN" sz="1800" dirty="0"/>
          </a:p>
          <a:p>
            <a:endParaRPr lang="en-IN" sz="1800" dirty="0"/>
          </a:p>
          <a:p>
            <a:pPr marL="0" indent="0">
              <a:buNone/>
            </a:pPr>
            <a:endParaRPr lang="en-IN" sz="1800" b="1" dirty="0"/>
          </a:p>
          <a:p>
            <a:pPr marL="0" indent="0">
              <a:buNone/>
            </a:pPr>
            <a:r>
              <a:rPr lang="en-IN" sz="1800" b="1" dirty="0"/>
              <a:t>An Example of Implementation:</a:t>
            </a:r>
          </a:p>
          <a:p>
            <a:pPr marL="0" indent="0">
              <a:buNone/>
            </a:pPr>
            <a:endParaRPr lang="en-IN" sz="1800" dirty="0"/>
          </a:p>
        </p:txBody>
      </p:sp>
      <p:grpSp>
        <p:nvGrpSpPr>
          <p:cNvPr id="8" name="Group 7">
            <a:extLst>
              <a:ext uri="{FF2B5EF4-FFF2-40B4-BE49-F238E27FC236}">
                <a16:creationId xmlns:a16="http://schemas.microsoft.com/office/drawing/2014/main" id="{2FFA5380-ABE9-41D3-B9F5-22D3DA6C9EF3}"/>
              </a:ext>
            </a:extLst>
          </p:cNvPr>
          <p:cNvGrpSpPr/>
          <p:nvPr/>
        </p:nvGrpSpPr>
        <p:grpSpPr>
          <a:xfrm>
            <a:off x="4863548" y="2451652"/>
            <a:ext cx="7103164" cy="4154558"/>
            <a:chOff x="4383052" y="2716696"/>
            <a:chExt cx="6902520" cy="3889514"/>
          </a:xfrm>
        </p:grpSpPr>
        <p:grpSp>
          <p:nvGrpSpPr>
            <p:cNvPr id="7" name="Group 6">
              <a:extLst>
                <a:ext uri="{FF2B5EF4-FFF2-40B4-BE49-F238E27FC236}">
                  <a16:creationId xmlns:a16="http://schemas.microsoft.com/office/drawing/2014/main" id="{72594E37-891D-40C2-90B5-EAAB8075809A}"/>
                </a:ext>
              </a:extLst>
            </p:cNvPr>
            <p:cNvGrpSpPr/>
            <p:nvPr/>
          </p:nvGrpSpPr>
          <p:grpSpPr>
            <a:xfrm>
              <a:off x="4383052" y="2716696"/>
              <a:ext cx="6902520" cy="3889514"/>
              <a:chOff x="4383052" y="2749926"/>
              <a:chExt cx="6902520" cy="3856284"/>
            </a:xfrm>
          </p:grpSpPr>
          <p:pic>
            <p:nvPicPr>
              <p:cNvPr id="2" name="Picture 1">
                <a:extLst>
                  <a:ext uri="{FF2B5EF4-FFF2-40B4-BE49-F238E27FC236}">
                    <a16:creationId xmlns:a16="http://schemas.microsoft.com/office/drawing/2014/main" id="{CD7C6072-505B-492C-9675-93004999A099}"/>
                  </a:ext>
                </a:extLst>
              </p:cNvPr>
              <p:cNvPicPr>
                <a:picLocks noChangeAspect="1"/>
              </p:cNvPicPr>
              <p:nvPr/>
            </p:nvPicPr>
            <p:blipFill>
              <a:blip r:embed="rId2"/>
              <a:stretch>
                <a:fillRect/>
              </a:stretch>
            </p:blipFill>
            <p:spPr>
              <a:xfrm>
                <a:off x="4383052" y="2749927"/>
                <a:ext cx="3425895" cy="3856283"/>
              </a:xfrm>
              <a:prstGeom prst="rect">
                <a:avLst/>
              </a:prstGeom>
            </p:spPr>
          </p:pic>
          <p:pic>
            <p:nvPicPr>
              <p:cNvPr id="4" name="Picture 3">
                <a:extLst>
                  <a:ext uri="{FF2B5EF4-FFF2-40B4-BE49-F238E27FC236}">
                    <a16:creationId xmlns:a16="http://schemas.microsoft.com/office/drawing/2014/main" id="{15A01042-01B8-4C04-9AB3-D79D00E0F8B3}"/>
                  </a:ext>
                </a:extLst>
              </p:cNvPr>
              <p:cNvPicPr>
                <a:picLocks noChangeAspect="1"/>
              </p:cNvPicPr>
              <p:nvPr/>
            </p:nvPicPr>
            <p:blipFill>
              <a:blip r:embed="rId3"/>
              <a:stretch>
                <a:fillRect/>
              </a:stretch>
            </p:blipFill>
            <p:spPr>
              <a:xfrm>
                <a:off x="7808947" y="2749926"/>
                <a:ext cx="3476625" cy="3856283"/>
              </a:xfrm>
              <a:prstGeom prst="rect">
                <a:avLst/>
              </a:prstGeom>
            </p:spPr>
          </p:pic>
        </p:grpSp>
        <p:cxnSp>
          <p:nvCxnSpPr>
            <p:cNvPr id="6" name="Straight Connector 5">
              <a:extLst>
                <a:ext uri="{FF2B5EF4-FFF2-40B4-BE49-F238E27FC236}">
                  <a16:creationId xmlns:a16="http://schemas.microsoft.com/office/drawing/2014/main" id="{4C69F6F7-5911-40D6-80B4-A8F02CF81822}"/>
                </a:ext>
              </a:extLst>
            </p:cNvPr>
            <p:cNvCxnSpPr/>
            <p:nvPr/>
          </p:nvCxnSpPr>
          <p:spPr>
            <a:xfrm>
              <a:off x="7795695" y="3478694"/>
              <a:ext cx="0" cy="3776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D167E3AF-D669-4D99-90CC-299021C04DBE}"/>
              </a:ext>
            </a:extLst>
          </p:cNvPr>
          <p:cNvSpPr/>
          <p:nvPr/>
        </p:nvSpPr>
        <p:spPr>
          <a:xfrm>
            <a:off x="5738191" y="6228522"/>
            <a:ext cx="622852" cy="238539"/>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9094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IOT Interdependencies:</a:t>
            </a:r>
          </a:p>
          <a:p>
            <a:pPr marL="0" indent="0">
              <a:buNone/>
            </a:pPr>
            <a:endParaRPr lang="en-IN" sz="3600" b="1" dirty="0"/>
          </a:p>
          <a:p>
            <a:pPr marL="0" indent="0">
              <a:buNone/>
            </a:pPr>
            <a:endParaRPr lang="en-IN" sz="3600" b="1" dirty="0"/>
          </a:p>
        </p:txBody>
      </p:sp>
      <p:sp>
        <p:nvSpPr>
          <p:cNvPr id="2" name="Rectangle 1">
            <a:extLst>
              <a:ext uri="{FF2B5EF4-FFF2-40B4-BE49-F238E27FC236}">
                <a16:creationId xmlns:a16="http://schemas.microsoft.com/office/drawing/2014/main" id="{7161D296-0493-4FBE-8A36-3D9962FD4A45}"/>
              </a:ext>
            </a:extLst>
          </p:cNvPr>
          <p:cNvSpPr/>
          <p:nvPr/>
        </p:nvSpPr>
        <p:spPr>
          <a:xfrm>
            <a:off x="2120348" y="927652"/>
            <a:ext cx="5618922" cy="357809"/>
          </a:xfrm>
          <a:prstGeom prst="rect">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Embedded Devices</a:t>
            </a:r>
          </a:p>
        </p:txBody>
      </p:sp>
      <p:sp>
        <p:nvSpPr>
          <p:cNvPr id="4" name="Rectangle 3">
            <a:extLst>
              <a:ext uri="{FF2B5EF4-FFF2-40B4-BE49-F238E27FC236}">
                <a16:creationId xmlns:a16="http://schemas.microsoft.com/office/drawing/2014/main" id="{F88C5AA0-0444-4B10-B890-8F7E0487BA85}"/>
              </a:ext>
            </a:extLst>
          </p:cNvPr>
          <p:cNvSpPr/>
          <p:nvPr/>
        </p:nvSpPr>
        <p:spPr>
          <a:xfrm>
            <a:off x="2120348" y="1464366"/>
            <a:ext cx="463826" cy="490330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400" b="1" dirty="0">
                <a:solidFill>
                  <a:schemeClr val="tx1"/>
                </a:solidFill>
              </a:rPr>
              <a:t>Sensors</a:t>
            </a:r>
            <a:endParaRPr lang="en-IN" sz="2400" b="1" dirty="0"/>
          </a:p>
        </p:txBody>
      </p:sp>
      <p:sp>
        <p:nvSpPr>
          <p:cNvPr id="5" name="Rectangle 4">
            <a:extLst>
              <a:ext uri="{FF2B5EF4-FFF2-40B4-BE49-F238E27FC236}">
                <a16:creationId xmlns:a16="http://schemas.microsoft.com/office/drawing/2014/main" id="{03B3EBD4-55BE-4E54-9DB2-85C9D63AD557}"/>
              </a:ext>
            </a:extLst>
          </p:cNvPr>
          <p:cNvSpPr/>
          <p:nvPr/>
        </p:nvSpPr>
        <p:spPr>
          <a:xfrm>
            <a:off x="7275444" y="1464366"/>
            <a:ext cx="463826" cy="490330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400" b="1" dirty="0">
                <a:solidFill>
                  <a:schemeClr val="tx1"/>
                </a:solidFill>
              </a:rPr>
              <a:t>Actuators</a:t>
            </a:r>
          </a:p>
        </p:txBody>
      </p:sp>
      <p:sp>
        <p:nvSpPr>
          <p:cNvPr id="6" name="Rectangle 5">
            <a:extLst>
              <a:ext uri="{FF2B5EF4-FFF2-40B4-BE49-F238E27FC236}">
                <a16:creationId xmlns:a16="http://schemas.microsoft.com/office/drawing/2014/main" id="{31E5FA07-54A2-482A-AB30-73306B40C30A}"/>
              </a:ext>
            </a:extLst>
          </p:cNvPr>
          <p:cNvSpPr/>
          <p:nvPr/>
        </p:nvSpPr>
        <p:spPr>
          <a:xfrm>
            <a:off x="5658678" y="1464366"/>
            <a:ext cx="1484244" cy="1610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Virtual Machines</a:t>
            </a:r>
          </a:p>
        </p:txBody>
      </p:sp>
      <p:sp>
        <p:nvSpPr>
          <p:cNvPr id="7" name="Rectangle 6">
            <a:extLst>
              <a:ext uri="{FF2B5EF4-FFF2-40B4-BE49-F238E27FC236}">
                <a16:creationId xmlns:a16="http://schemas.microsoft.com/office/drawing/2014/main" id="{E0361D23-6498-4256-9D49-F3A891356CF8}"/>
              </a:ext>
            </a:extLst>
          </p:cNvPr>
          <p:cNvSpPr/>
          <p:nvPr/>
        </p:nvSpPr>
        <p:spPr>
          <a:xfrm>
            <a:off x="5658677" y="3253409"/>
            <a:ext cx="318053" cy="311426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400" b="1" dirty="0">
                <a:solidFill>
                  <a:schemeClr val="tx1"/>
                </a:solidFill>
              </a:rPr>
              <a:t>Web</a:t>
            </a:r>
          </a:p>
        </p:txBody>
      </p:sp>
      <p:sp>
        <p:nvSpPr>
          <p:cNvPr id="8" name="Rectangle 7">
            <a:extLst>
              <a:ext uri="{FF2B5EF4-FFF2-40B4-BE49-F238E27FC236}">
                <a16:creationId xmlns:a16="http://schemas.microsoft.com/office/drawing/2014/main" id="{7209D08D-E0DF-465E-A98A-1B937E38C425}"/>
              </a:ext>
            </a:extLst>
          </p:cNvPr>
          <p:cNvSpPr/>
          <p:nvPr/>
        </p:nvSpPr>
        <p:spPr>
          <a:xfrm>
            <a:off x="6096000" y="3299791"/>
            <a:ext cx="1046922" cy="95415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HTTP Client</a:t>
            </a:r>
          </a:p>
        </p:txBody>
      </p:sp>
      <p:sp>
        <p:nvSpPr>
          <p:cNvPr id="9" name="Rectangle 8">
            <a:extLst>
              <a:ext uri="{FF2B5EF4-FFF2-40B4-BE49-F238E27FC236}">
                <a16:creationId xmlns:a16="http://schemas.microsoft.com/office/drawing/2014/main" id="{A1C4F38B-8DF9-4CD2-AD7F-14B27765F830}"/>
              </a:ext>
            </a:extLst>
          </p:cNvPr>
          <p:cNvSpPr/>
          <p:nvPr/>
        </p:nvSpPr>
        <p:spPr>
          <a:xfrm>
            <a:off x="6102626" y="4393095"/>
            <a:ext cx="1046922" cy="100053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MQTT Client</a:t>
            </a:r>
          </a:p>
        </p:txBody>
      </p:sp>
      <p:sp>
        <p:nvSpPr>
          <p:cNvPr id="10" name="Rectangle 9">
            <a:extLst>
              <a:ext uri="{FF2B5EF4-FFF2-40B4-BE49-F238E27FC236}">
                <a16:creationId xmlns:a16="http://schemas.microsoft.com/office/drawing/2014/main" id="{57265456-5BED-4212-BACE-4B2C97127972}"/>
              </a:ext>
            </a:extLst>
          </p:cNvPr>
          <p:cNvSpPr/>
          <p:nvPr/>
        </p:nvSpPr>
        <p:spPr>
          <a:xfrm>
            <a:off x="6076122" y="5555972"/>
            <a:ext cx="1046922" cy="79513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CoAP Client</a:t>
            </a:r>
          </a:p>
        </p:txBody>
      </p:sp>
      <p:sp>
        <p:nvSpPr>
          <p:cNvPr id="11" name="Rectangle 10">
            <a:extLst>
              <a:ext uri="{FF2B5EF4-FFF2-40B4-BE49-F238E27FC236}">
                <a16:creationId xmlns:a16="http://schemas.microsoft.com/office/drawing/2014/main" id="{C3E4C311-DB03-4FAD-A6EC-7A867E4533ED}"/>
              </a:ext>
            </a:extLst>
          </p:cNvPr>
          <p:cNvSpPr/>
          <p:nvPr/>
        </p:nvSpPr>
        <p:spPr>
          <a:xfrm>
            <a:off x="2690191" y="1464366"/>
            <a:ext cx="2835965" cy="629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Applications</a:t>
            </a:r>
          </a:p>
        </p:txBody>
      </p:sp>
      <p:sp>
        <p:nvSpPr>
          <p:cNvPr id="12" name="Rectangle 11">
            <a:extLst>
              <a:ext uri="{FF2B5EF4-FFF2-40B4-BE49-F238E27FC236}">
                <a16:creationId xmlns:a16="http://schemas.microsoft.com/office/drawing/2014/main" id="{4D3A1890-E416-4B49-97D3-263148CCB432}"/>
              </a:ext>
            </a:extLst>
          </p:cNvPr>
          <p:cNvSpPr/>
          <p:nvPr/>
        </p:nvSpPr>
        <p:spPr>
          <a:xfrm>
            <a:off x="2690190" y="2209800"/>
            <a:ext cx="2835965" cy="6294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Real-time Kernel</a:t>
            </a:r>
          </a:p>
        </p:txBody>
      </p:sp>
      <p:sp>
        <p:nvSpPr>
          <p:cNvPr id="13" name="Rectangle 12">
            <a:extLst>
              <a:ext uri="{FF2B5EF4-FFF2-40B4-BE49-F238E27FC236}">
                <a16:creationId xmlns:a16="http://schemas.microsoft.com/office/drawing/2014/main" id="{85F21C54-0F20-4404-B546-2F4CB0D7256E}"/>
              </a:ext>
            </a:extLst>
          </p:cNvPr>
          <p:cNvSpPr/>
          <p:nvPr/>
        </p:nvSpPr>
        <p:spPr>
          <a:xfrm>
            <a:off x="2690189" y="2948609"/>
            <a:ext cx="2835965" cy="6294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Power Management</a:t>
            </a:r>
          </a:p>
        </p:txBody>
      </p:sp>
      <p:sp>
        <p:nvSpPr>
          <p:cNvPr id="14" name="Rectangle 13">
            <a:extLst>
              <a:ext uri="{FF2B5EF4-FFF2-40B4-BE49-F238E27FC236}">
                <a16:creationId xmlns:a16="http://schemas.microsoft.com/office/drawing/2014/main" id="{B3A52235-0334-4063-B6E0-B5203EA08A7F}"/>
              </a:ext>
            </a:extLst>
          </p:cNvPr>
          <p:cNvSpPr/>
          <p:nvPr/>
        </p:nvSpPr>
        <p:spPr>
          <a:xfrm>
            <a:off x="2696816" y="3687418"/>
            <a:ext cx="2835965" cy="629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Radios</a:t>
            </a:r>
          </a:p>
        </p:txBody>
      </p:sp>
      <p:sp>
        <p:nvSpPr>
          <p:cNvPr id="15" name="Rectangle 14">
            <a:extLst>
              <a:ext uri="{FF2B5EF4-FFF2-40B4-BE49-F238E27FC236}">
                <a16:creationId xmlns:a16="http://schemas.microsoft.com/office/drawing/2014/main" id="{228006DB-E23B-4A64-8430-F760FE6D0D6F}"/>
              </a:ext>
            </a:extLst>
          </p:cNvPr>
          <p:cNvSpPr/>
          <p:nvPr/>
        </p:nvSpPr>
        <p:spPr>
          <a:xfrm>
            <a:off x="2703443" y="4502425"/>
            <a:ext cx="1020418" cy="8912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6LowPAN</a:t>
            </a:r>
          </a:p>
        </p:txBody>
      </p:sp>
      <p:sp>
        <p:nvSpPr>
          <p:cNvPr id="16" name="Rectangle 15">
            <a:extLst>
              <a:ext uri="{FF2B5EF4-FFF2-40B4-BE49-F238E27FC236}">
                <a16:creationId xmlns:a16="http://schemas.microsoft.com/office/drawing/2014/main" id="{92590979-D696-415B-BFC1-EF9A48EEA731}"/>
              </a:ext>
            </a:extLst>
          </p:cNvPr>
          <p:cNvSpPr/>
          <p:nvPr/>
        </p:nvSpPr>
        <p:spPr>
          <a:xfrm>
            <a:off x="2657062" y="5461550"/>
            <a:ext cx="1020418" cy="8912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WiFi</a:t>
            </a:r>
            <a:endParaRPr lang="en-IN" dirty="0">
              <a:solidFill>
                <a:schemeClr val="tx1"/>
              </a:solidFill>
            </a:endParaRPr>
          </a:p>
        </p:txBody>
      </p:sp>
      <p:sp>
        <p:nvSpPr>
          <p:cNvPr id="17" name="Rectangle 16">
            <a:extLst>
              <a:ext uri="{FF2B5EF4-FFF2-40B4-BE49-F238E27FC236}">
                <a16:creationId xmlns:a16="http://schemas.microsoft.com/office/drawing/2014/main" id="{0323F79E-F984-4B36-B9A8-E34923209EC8}"/>
              </a:ext>
            </a:extLst>
          </p:cNvPr>
          <p:cNvSpPr/>
          <p:nvPr/>
        </p:nvSpPr>
        <p:spPr>
          <a:xfrm>
            <a:off x="3856382" y="4511536"/>
            <a:ext cx="761997" cy="8912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Bluetooth</a:t>
            </a:r>
          </a:p>
        </p:txBody>
      </p:sp>
      <p:sp>
        <p:nvSpPr>
          <p:cNvPr id="18" name="Rectangle 17">
            <a:extLst>
              <a:ext uri="{FF2B5EF4-FFF2-40B4-BE49-F238E27FC236}">
                <a16:creationId xmlns:a16="http://schemas.microsoft.com/office/drawing/2014/main" id="{DC5AD796-DD53-4D8D-B2CB-AC578D72B6B8}"/>
              </a:ext>
            </a:extLst>
          </p:cNvPr>
          <p:cNvSpPr/>
          <p:nvPr/>
        </p:nvSpPr>
        <p:spPr>
          <a:xfrm>
            <a:off x="4694579" y="4521476"/>
            <a:ext cx="864705" cy="8912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Zigbee</a:t>
            </a:r>
          </a:p>
        </p:txBody>
      </p:sp>
      <p:sp>
        <p:nvSpPr>
          <p:cNvPr id="19" name="Rectangle 18">
            <a:extLst>
              <a:ext uri="{FF2B5EF4-FFF2-40B4-BE49-F238E27FC236}">
                <a16:creationId xmlns:a16="http://schemas.microsoft.com/office/drawing/2014/main" id="{9868A774-DC4A-44AB-A2AA-F852BCB83B00}"/>
              </a:ext>
            </a:extLst>
          </p:cNvPr>
          <p:cNvSpPr/>
          <p:nvPr/>
        </p:nvSpPr>
        <p:spPr>
          <a:xfrm>
            <a:off x="3882887" y="5476460"/>
            <a:ext cx="712299" cy="8912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Ethernet</a:t>
            </a:r>
          </a:p>
        </p:txBody>
      </p:sp>
      <p:sp>
        <p:nvSpPr>
          <p:cNvPr id="20" name="Rectangle 19">
            <a:extLst>
              <a:ext uri="{FF2B5EF4-FFF2-40B4-BE49-F238E27FC236}">
                <a16:creationId xmlns:a16="http://schemas.microsoft.com/office/drawing/2014/main" id="{E6D06E56-3B64-4694-A796-90F155883BBD}"/>
              </a:ext>
            </a:extLst>
          </p:cNvPr>
          <p:cNvSpPr/>
          <p:nvPr/>
        </p:nvSpPr>
        <p:spPr>
          <a:xfrm>
            <a:off x="4694579" y="5476461"/>
            <a:ext cx="887898" cy="8912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LoR</a:t>
            </a:r>
            <a:r>
              <a:rPr lang="en-IN" sz="1100" dirty="0">
                <a:solidFill>
                  <a:schemeClr val="tx1"/>
                </a:solidFill>
              </a:rPr>
              <a:t> Wi-Fi</a:t>
            </a:r>
          </a:p>
        </p:txBody>
      </p:sp>
    </p:spTree>
    <p:extLst>
      <p:ext uri="{BB962C8B-B14F-4D97-AF65-F5344CB8AC3E}">
        <p14:creationId xmlns:p14="http://schemas.microsoft.com/office/powerpoint/2010/main" val="378298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IOT Service Oriented Architecture</a:t>
            </a:r>
          </a:p>
        </p:txBody>
      </p:sp>
      <p:cxnSp>
        <p:nvCxnSpPr>
          <p:cNvPr id="4" name="Straight Connector 3">
            <a:extLst>
              <a:ext uri="{FF2B5EF4-FFF2-40B4-BE49-F238E27FC236}">
                <a16:creationId xmlns:a16="http://schemas.microsoft.com/office/drawing/2014/main" id="{02181DDB-13B3-4985-AF5A-C4DB64146C23}"/>
              </a:ext>
            </a:extLst>
          </p:cNvPr>
          <p:cNvCxnSpPr>
            <a:cxnSpLocks/>
          </p:cNvCxnSpPr>
          <p:nvPr/>
        </p:nvCxnSpPr>
        <p:spPr>
          <a:xfrm>
            <a:off x="636104" y="2425147"/>
            <a:ext cx="71826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03FE0E9-D8A8-484B-ABBF-2B58BFBBDA73}"/>
              </a:ext>
            </a:extLst>
          </p:cNvPr>
          <p:cNvCxnSpPr>
            <a:cxnSpLocks/>
          </p:cNvCxnSpPr>
          <p:nvPr/>
        </p:nvCxnSpPr>
        <p:spPr>
          <a:xfrm>
            <a:off x="636104" y="4101548"/>
            <a:ext cx="71826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CA360A5-607D-427E-89A4-75D20BCEA643}"/>
              </a:ext>
            </a:extLst>
          </p:cNvPr>
          <p:cNvCxnSpPr>
            <a:cxnSpLocks/>
          </p:cNvCxnSpPr>
          <p:nvPr/>
        </p:nvCxnSpPr>
        <p:spPr>
          <a:xfrm>
            <a:off x="636104" y="5512903"/>
            <a:ext cx="718267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5704AE-6987-4AFF-9859-0F27BA725AAC}"/>
              </a:ext>
            </a:extLst>
          </p:cNvPr>
          <p:cNvSpPr/>
          <p:nvPr/>
        </p:nvSpPr>
        <p:spPr>
          <a:xfrm>
            <a:off x="3356114" y="1868557"/>
            <a:ext cx="4025348" cy="331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Bus</a:t>
            </a:r>
          </a:p>
        </p:txBody>
      </p:sp>
      <p:sp>
        <p:nvSpPr>
          <p:cNvPr id="9" name="Rectangle 8">
            <a:extLst>
              <a:ext uri="{FF2B5EF4-FFF2-40B4-BE49-F238E27FC236}">
                <a16:creationId xmlns:a16="http://schemas.microsoft.com/office/drawing/2014/main" id="{C4DC413D-4A00-4160-BB44-2A9E52300E9E}"/>
              </a:ext>
            </a:extLst>
          </p:cNvPr>
          <p:cNvSpPr/>
          <p:nvPr/>
        </p:nvSpPr>
        <p:spPr>
          <a:xfrm>
            <a:off x="3356114" y="1053547"/>
            <a:ext cx="1070112" cy="51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Application</a:t>
            </a:r>
          </a:p>
          <a:p>
            <a:pPr algn="ctr"/>
            <a:r>
              <a:rPr lang="en-IN" sz="1200" dirty="0"/>
              <a:t>Frontend</a:t>
            </a:r>
          </a:p>
        </p:txBody>
      </p:sp>
      <p:sp>
        <p:nvSpPr>
          <p:cNvPr id="10" name="Rectangle 9">
            <a:extLst>
              <a:ext uri="{FF2B5EF4-FFF2-40B4-BE49-F238E27FC236}">
                <a16:creationId xmlns:a16="http://schemas.microsoft.com/office/drawing/2014/main" id="{C7B31CF9-A8C9-44DB-9AF3-AF14E7EFB750}"/>
              </a:ext>
            </a:extLst>
          </p:cNvPr>
          <p:cNvSpPr/>
          <p:nvPr/>
        </p:nvSpPr>
        <p:spPr>
          <a:xfrm>
            <a:off x="4558749" y="1050232"/>
            <a:ext cx="742122" cy="51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Contract</a:t>
            </a:r>
          </a:p>
        </p:txBody>
      </p:sp>
      <p:sp>
        <p:nvSpPr>
          <p:cNvPr id="11" name="Rectangle 10">
            <a:extLst>
              <a:ext uri="{FF2B5EF4-FFF2-40B4-BE49-F238E27FC236}">
                <a16:creationId xmlns:a16="http://schemas.microsoft.com/office/drawing/2014/main" id="{65842A4A-89F5-4A37-9FA4-4FBDA09960A2}"/>
              </a:ext>
            </a:extLst>
          </p:cNvPr>
          <p:cNvSpPr/>
          <p:nvPr/>
        </p:nvSpPr>
        <p:spPr>
          <a:xfrm>
            <a:off x="5459899" y="1056861"/>
            <a:ext cx="742122" cy="51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Contract</a:t>
            </a:r>
          </a:p>
        </p:txBody>
      </p:sp>
      <p:sp>
        <p:nvSpPr>
          <p:cNvPr id="12" name="Rectangle 11">
            <a:extLst>
              <a:ext uri="{FF2B5EF4-FFF2-40B4-BE49-F238E27FC236}">
                <a16:creationId xmlns:a16="http://schemas.microsoft.com/office/drawing/2014/main" id="{18F98BA4-3E73-43F3-83F4-0D128378CD51}"/>
              </a:ext>
            </a:extLst>
          </p:cNvPr>
          <p:cNvSpPr/>
          <p:nvPr/>
        </p:nvSpPr>
        <p:spPr>
          <a:xfrm>
            <a:off x="6400805" y="1050232"/>
            <a:ext cx="980657" cy="51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Application</a:t>
            </a:r>
          </a:p>
          <a:p>
            <a:pPr algn="ctr"/>
            <a:r>
              <a:rPr lang="en-IN" sz="1200" dirty="0"/>
              <a:t>API</a:t>
            </a:r>
          </a:p>
        </p:txBody>
      </p:sp>
      <p:sp>
        <p:nvSpPr>
          <p:cNvPr id="14" name="Rectangle 13">
            <a:extLst>
              <a:ext uri="{FF2B5EF4-FFF2-40B4-BE49-F238E27FC236}">
                <a16:creationId xmlns:a16="http://schemas.microsoft.com/office/drawing/2014/main" id="{03F974A9-959B-4E33-8190-88B47619C495}"/>
              </a:ext>
            </a:extLst>
          </p:cNvPr>
          <p:cNvSpPr/>
          <p:nvPr/>
        </p:nvSpPr>
        <p:spPr>
          <a:xfrm>
            <a:off x="3107635" y="3650920"/>
            <a:ext cx="4678016" cy="331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 Logic</a:t>
            </a:r>
          </a:p>
        </p:txBody>
      </p:sp>
      <p:sp>
        <p:nvSpPr>
          <p:cNvPr id="15" name="Rectangle 14">
            <a:extLst>
              <a:ext uri="{FF2B5EF4-FFF2-40B4-BE49-F238E27FC236}">
                <a16:creationId xmlns:a16="http://schemas.microsoft.com/office/drawing/2014/main" id="{2058FEF7-DD46-4733-BC9F-D3F4ED32F305}"/>
              </a:ext>
            </a:extLst>
          </p:cNvPr>
          <p:cNvSpPr/>
          <p:nvPr/>
        </p:nvSpPr>
        <p:spPr>
          <a:xfrm>
            <a:off x="3107636" y="3200292"/>
            <a:ext cx="3067877" cy="331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bus</a:t>
            </a:r>
          </a:p>
        </p:txBody>
      </p:sp>
      <p:sp>
        <p:nvSpPr>
          <p:cNvPr id="16" name="Rectangle 15">
            <a:extLst>
              <a:ext uri="{FF2B5EF4-FFF2-40B4-BE49-F238E27FC236}">
                <a16:creationId xmlns:a16="http://schemas.microsoft.com/office/drawing/2014/main" id="{45ABA8F1-DD07-4DF5-BDBA-07D87B5C8893}"/>
              </a:ext>
            </a:extLst>
          </p:cNvPr>
          <p:cNvSpPr/>
          <p:nvPr/>
        </p:nvSpPr>
        <p:spPr>
          <a:xfrm>
            <a:off x="3107635" y="2557531"/>
            <a:ext cx="742122" cy="51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Service</a:t>
            </a:r>
          </a:p>
          <a:p>
            <a:pPr algn="ctr"/>
            <a:r>
              <a:rPr lang="en-IN" sz="1200" dirty="0"/>
              <a:t>Divisions</a:t>
            </a:r>
          </a:p>
        </p:txBody>
      </p:sp>
      <p:sp>
        <p:nvSpPr>
          <p:cNvPr id="17" name="Rectangle 16">
            <a:extLst>
              <a:ext uri="{FF2B5EF4-FFF2-40B4-BE49-F238E27FC236}">
                <a16:creationId xmlns:a16="http://schemas.microsoft.com/office/drawing/2014/main" id="{12FCAE20-77B4-4A62-A5C0-D18E220FEB18}"/>
              </a:ext>
            </a:extLst>
          </p:cNvPr>
          <p:cNvSpPr/>
          <p:nvPr/>
        </p:nvSpPr>
        <p:spPr>
          <a:xfrm>
            <a:off x="5075582" y="2557531"/>
            <a:ext cx="1020418" cy="51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Service Integration</a:t>
            </a:r>
          </a:p>
        </p:txBody>
      </p:sp>
      <p:sp>
        <p:nvSpPr>
          <p:cNvPr id="18" name="Rectangle 17">
            <a:extLst>
              <a:ext uri="{FF2B5EF4-FFF2-40B4-BE49-F238E27FC236}">
                <a16:creationId xmlns:a16="http://schemas.microsoft.com/office/drawing/2014/main" id="{C0D29A65-51AA-4835-96FF-764E8C277C4C}"/>
              </a:ext>
            </a:extLst>
          </p:cNvPr>
          <p:cNvSpPr/>
          <p:nvPr/>
        </p:nvSpPr>
        <p:spPr>
          <a:xfrm>
            <a:off x="3975652" y="2567498"/>
            <a:ext cx="914399" cy="51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Service Integration</a:t>
            </a:r>
          </a:p>
        </p:txBody>
      </p:sp>
      <p:sp>
        <p:nvSpPr>
          <p:cNvPr id="19" name="Cylinder 18">
            <a:extLst>
              <a:ext uri="{FF2B5EF4-FFF2-40B4-BE49-F238E27FC236}">
                <a16:creationId xmlns:a16="http://schemas.microsoft.com/office/drawing/2014/main" id="{FCC72E51-A0A6-46CB-8E5E-D33E813BEB89}"/>
              </a:ext>
            </a:extLst>
          </p:cNvPr>
          <p:cNvSpPr/>
          <p:nvPr/>
        </p:nvSpPr>
        <p:spPr>
          <a:xfrm>
            <a:off x="6745356" y="2567498"/>
            <a:ext cx="881269" cy="8914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Service</a:t>
            </a:r>
          </a:p>
          <a:p>
            <a:pPr algn="ctr"/>
            <a:r>
              <a:rPr lang="en-IN" sz="1200" dirty="0"/>
              <a:t>Repository</a:t>
            </a:r>
          </a:p>
        </p:txBody>
      </p:sp>
      <p:sp>
        <p:nvSpPr>
          <p:cNvPr id="20" name="Thought Bubble: Cloud 19">
            <a:extLst>
              <a:ext uri="{FF2B5EF4-FFF2-40B4-BE49-F238E27FC236}">
                <a16:creationId xmlns:a16="http://schemas.microsoft.com/office/drawing/2014/main" id="{4ADD0DFC-36A5-48A5-8A81-4B2A0DF6A190}"/>
              </a:ext>
            </a:extLst>
          </p:cNvPr>
          <p:cNvSpPr/>
          <p:nvPr/>
        </p:nvSpPr>
        <p:spPr>
          <a:xfrm>
            <a:off x="3395869" y="4219084"/>
            <a:ext cx="2060713" cy="107004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a:p>
            <a:pPr algn="ctr"/>
            <a:r>
              <a:rPr lang="en-IN" sz="1100" dirty="0"/>
              <a:t>Internet</a:t>
            </a:r>
          </a:p>
          <a:p>
            <a:pPr algn="ctr"/>
            <a:r>
              <a:rPr lang="en-IN" sz="1100" dirty="0"/>
              <a:t>Mobile Network</a:t>
            </a:r>
          </a:p>
          <a:p>
            <a:pPr algn="ctr"/>
            <a:r>
              <a:rPr lang="en-IN" sz="1100" dirty="0"/>
              <a:t>Social Network</a:t>
            </a:r>
          </a:p>
          <a:p>
            <a:pPr algn="ctr"/>
            <a:r>
              <a:rPr lang="en-IN" sz="1100" dirty="0"/>
              <a:t>Databases</a:t>
            </a:r>
          </a:p>
          <a:p>
            <a:pPr algn="ctr"/>
            <a:r>
              <a:rPr lang="en-IN" sz="1100" dirty="0"/>
              <a:t>WLAN</a:t>
            </a:r>
          </a:p>
          <a:p>
            <a:pPr algn="ctr"/>
            <a:endParaRPr lang="en-IN" sz="1100" dirty="0"/>
          </a:p>
        </p:txBody>
      </p:sp>
      <p:sp>
        <p:nvSpPr>
          <p:cNvPr id="21" name="Rectangle 20">
            <a:extLst>
              <a:ext uri="{FF2B5EF4-FFF2-40B4-BE49-F238E27FC236}">
                <a16:creationId xmlns:a16="http://schemas.microsoft.com/office/drawing/2014/main" id="{7D929B3C-6FE8-4F4E-A742-8BE5AEC0F4DC}"/>
              </a:ext>
            </a:extLst>
          </p:cNvPr>
          <p:cNvSpPr/>
          <p:nvPr/>
        </p:nvSpPr>
        <p:spPr>
          <a:xfrm>
            <a:off x="1769168" y="5736680"/>
            <a:ext cx="6016483" cy="190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Sensing and acquisition Protocols</a:t>
            </a:r>
          </a:p>
        </p:txBody>
      </p:sp>
      <p:sp>
        <p:nvSpPr>
          <p:cNvPr id="25" name="Rectangle 24">
            <a:extLst>
              <a:ext uri="{FF2B5EF4-FFF2-40B4-BE49-F238E27FC236}">
                <a16:creationId xmlns:a16="http://schemas.microsoft.com/office/drawing/2014/main" id="{018F04A9-DC71-459E-AF00-7C5198ECDE52}"/>
              </a:ext>
            </a:extLst>
          </p:cNvPr>
          <p:cNvSpPr/>
          <p:nvPr/>
        </p:nvSpPr>
        <p:spPr>
          <a:xfrm>
            <a:off x="1769168" y="6158869"/>
            <a:ext cx="940903" cy="26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RFID Tags</a:t>
            </a:r>
          </a:p>
        </p:txBody>
      </p:sp>
      <p:sp>
        <p:nvSpPr>
          <p:cNvPr id="26" name="Rectangle 25">
            <a:extLst>
              <a:ext uri="{FF2B5EF4-FFF2-40B4-BE49-F238E27FC236}">
                <a16:creationId xmlns:a16="http://schemas.microsoft.com/office/drawing/2014/main" id="{3B2B98FC-27D8-4CD1-8135-012D0B9E8D08}"/>
              </a:ext>
            </a:extLst>
          </p:cNvPr>
          <p:cNvSpPr/>
          <p:nvPr/>
        </p:nvSpPr>
        <p:spPr>
          <a:xfrm>
            <a:off x="2844250" y="6158870"/>
            <a:ext cx="377686" cy="26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07880003-965B-4487-A25F-DB0AF6E83ACA}"/>
              </a:ext>
            </a:extLst>
          </p:cNvPr>
          <p:cNvSpPr/>
          <p:nvPr/>
        </p:nvSpPr>
        <p:spPr>
          <a:xfrm>
            <a:off x="3356114" y="6168803"/>
            <a:ext cx="940903" cy="26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Intelligent Sensors</a:t>
            </a:r>
          </a:p>
        </p:txBody>
      </p:sp>
      <p:sp>
        <p:nvSpPr>
          <p:cNvPr id="29" name="Rectangle 28">
            <a:extLst>
              <a:ext uri="{FF2B5EF4-FFF2-40B4-BE49-F238E27FC236}">
                <a16:creationId xmlns:a16="http://schemas.microsoft.com/office/drawing/2014/main" id="{82C35D5D-20E7-4BA6-8972-A36CC32516B8}"/>
              </a:ext>
            </a:extLst>
          </p:cNvPr>
          <p:cNvSpPr/>
          <p:nvPr/>
        </p:nvSpPr>
        <p:spPr>
          <a:xfrm>
            <a:off x="4565374" y="6168803"/>
            <a:ext cx="940903" cy="26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RFID Readers</a:t>
            </a:r>
          </a:p>
        </p:txBody>
      </p:sp>
      <p:sp>
        <p:nvSpPr>
          <p:cNvPr id="30" name="Rectangle 29">
            <a:extLst>
              <a:ext uri="{FF2B5EF4-FFF2-40B4-BE49-F238E27FC236}">
                <a16:creationId xmlns:a16="http://schemas.microsoft.com/office/drawing/2014/main" id="{0928D22A-33DB-4BF2-BC64-258481D11236}"/>
              </a:ext>
            </a:extLst>
          </p:cNvPr>
          <p:cNvSpPr/>
          <p:nvPr/>
        </p:nvSpPr>
        <p:spPr>
          <a:xfrm>
            <a:off x="5705061" y="6168803"/>
            <a:ext cx="940903" cy="26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BLE Devices</a:t>
            </a:r>
          </a:p>
        </p:txBody>
      </p:sp>
      <p:sp>
        <p:nvSpPr>
          <p:cNvPr id="31" name="Rectangle 30">
            <a:extLst>
              <a:ext uri="{FF2B5EF4-FFF2-40B4-BE49-F238E27FC236}">
                <a16:creationId xmlns:a16="http://schemas.microsoft.com/office/drawing/2014/main" id="{E8353697-2816-4A29-9974-ED7F2DDCC1E3}"/>
              </a:ext>
            </a:extLst>
          </p:cNvPr>
          <p:cNvSpPr/>
          <p:nvPr/>
        </p:nvSpPr>
        <p:spPr>
          <a:xfrm>
            <a:off x="6844748" y="6158871"/>
            <a:ext cx="940903" cy="26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WSNs</a:t>
            </a:r>
          </a:p>
        </p:txBody>
      </p:sp>
      <p:sp>
        <p:nvSpPr>
          <p:cNvPr id="32" name="TextBox 31">
            <a:extLst>
              <a:ext uri="{FF2B5EF4-FFF2-40B4-BE49-F238E27FC236}">
                <a16:creationId xmlns:a16="http://schemas.microsoft.com/office/drawing/2014/main" id="{F6C8E345-CEAB-4138-92BA-25B081D8F877}"/>
              </a:ext>
            </a:extLst>
          </p:cNvPr>
          <p:cNvSpPr txBox="1"/>
          <p:nvPr/>
        </p:nvSpPr>
        <p:spPr>
          <a:xfrm>
            <a:off x="412768" y="1991939"/>
            <a:ext cx="1575881" cy="369332"/>
          </a:xfrm>
          <a:prstGeom prst="rect">
            <a:avLst/>
          </a:prstGeom>
          <a:noFill/>
        </p:spPr>
        <p:txBody>
          <a:bodyPr wrap="none" rtlCol="0">
            <a:spAutoFit/>
          </a:bodyPr>
          <a:lstStyle/>
          <a:p>
            <a:r>
              <a:rPr lang="en-IN" dirty="0"/>
              <a:t>Interface Layer</a:t>
            </a:r>
          </a:p>
        </p:txBody>
      </p:sp>
      <p:sp>
        <p:nvSpPr>
          <p:cNvPr id="33" name="TextBox 32">
            <a:extLst>
              <a:ext uri="{FF2B5EF4-FFF2-40B4-BE49-F238E27FC236}">
                <a16:creationId xmlns:a16="http://schemas.microsoft.com/office/drawing/2014/main" id="{34236940-C145-4AA6-A135-720CC8816351}"/>
              </a:ext>
            </a:extLst>
          </p:cNvPr>
          <p:cNvSpPr txBox="1"/>
          <p:nvPr/>
        </p:nvSpPr>
        <p:spPr>
          <a:xfrm>
            <a:off x="354962" y="3693106"/>
            <a:ext cx="1412374" cy="369332"/>
          </a:xfrm>
          <a:prstGeom prst="rect">
            <a:avLst/>
          </a:prstGeom>
          <a:noFill/>
        </p:spPr>
        <p:txBody>
          <a:bodyPr wrap="none" rtlCol="0">
            <a:spAutoFit/>
          </a:bodyPr>
          <a:lstStyle/>
          <a:p>
            <a:r>
              <a:rPr lang="en-IN" dirty="0"/>
              <a:t>Service Layer</a:t>
            </a:r>
          </a:p>
        </p:txBody>
      </p:sp>
      <p:sp>
        <p:nvSpPr>
          <p:cNvPr id="34" name="TextBox 33">
            <a:extLst>
              <a:ext uri="{FF2B5EF4-FFF2-40B4-BE49-F238E27FC236}">
                <a16:creationId xmlns:a16="http://schemas.microsoft.com/office/drawing/2014/main" id="{0A53C927-B0F0-4DD6-A3D7-432CDD6853F2}"/>
              </a:ext>
            </a:extLst>
          </p:cNvPr>
          <p:cNvSpPr txBox="1"/>
          <p:nvPr/>
        </p:nvSpPr>
        <p:spPr>
          <a:xfrm>
            <a:off x="308539" y="5099835"/>
            <a:ext cx="1547988" cy="369332"/>
          </a:xfrm>
          <a:prstGeom prst="rect">
            <a:avLst/>
          </a:prstGeom>
          <a:noFill/>
        </p:spPr>
        <p:txBody>
          <a:bodyPr wrap="none" rtlCol="0">
            <a:spAutoFit/>
          </a:bodyPr>
          <a:lstStyle/>
          <a:p>
            <a:r>
              <a:rPr lang="en-IN" dirty="0"/>
              <a:t>Network Layer</a:t>
            </a:r>
          </a:p>
        </p:txBody>
      </p:sp>
      <p:sp>
        <p:nvSpPr>
          <p:cNvPr id="35" name="TextBox 34">
            <a:extLst>
              <a:ext uri="{FF2B5EF4-FFF2-40B4-BE49-F238E27FC236}">
                <a16:creationId xmlns:a16="http://schemas.microsoft.com/office/drawing/2014/main" id="{047AD4F4-6AAA-4070-B78C-12647165D3C7}"/>
              </a:ext>
            </a:extLst>
          </p:cNvPr>
          <p:cNvSpPr txBox="1"/>
          <p:nvPr/>
        </p:nvSpPr>
        <p:spPr>
          <a:xfrm>
            <a:off x="354962" y="5902375"/>
            <a:ext cx="1455142" cy="369332"/>
          </a:xfrm>
          <a:prstGeom prst="rect">
            <a:avLst/>
          </a:prstGeom>
          <a:noFill/>
        </p:spPr>
        <p:txBody>
          <a:bodyPr wrap="none" rtlCol="0">
            <a:spAutoFit/>
          </a:bodyPr>
          <a:lstStyle/>
          <a:p>
            <a:r>
              <a:rPr lang="en-IN" dirty="0"/>
              <a:t>Sensing Layer</a:t>
            </a:r>
          </a:p>
        </p:txBody>
      </p:sp>
      <p:sp>
        <p:nvSpPr>
          <p:cNvPr id="39" name="Arrow: Up-Down 38">
            <a:extLst>
              <a:ext uri="{FF2B5EF4-FFF2-40B4-BE49-F238E27FC236}">
                <a16:creationId xmlns:a16="http://schemas.microsoft.com/office/drawing/2014/main" id="{844E1A6F-51B2-4560-9582-646B11D325A2}"/>
              </a:ext>
            </a:extLst>
          </p:cNvPr>
          <p:cNvSpPr/>
          <p:nvPr/>
        </p:nvSpPr>
        <p:spPr>
          <a:xfrm>
            <a:off x="5728254" y="1547188"/>
            <a:ext cx="165653" cy="3511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Up-Down 39">
            <a:extLst>
              <a:ext uri="{FF2B5EF4-FFF2-40B4-BE49-F238E27FC236}">
                <a16:creationId xmlns:a16="http://schemas.microsoft.com/office/drawing/2014/main" id="{4D73EC60-89FB-4A7D-979F-4198E58EB346}"/>
              </a:ext>
            </a:extLst>
          </p:cNvPr>
          <p:cNvSpPr/>
          <p:nvPr/>
        </p:nvSpPr>
        <p:spPr>
          <a:xfrm>
            <a:off x="4843669" y="1553847"/>
            <a:ext cx="165653" cy="3511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Up-Down 41">
            <a:extLst>
              <a:ext uri="{FF2B5EF4-FFF2-40B4-BE49-F238E27FC236}">
                <a16:creationId xmlns:a16="http://schemas.microsoft.com/office/drawing/2014/main" id="{555ED5D3-C193-4042-99B5-20AACDAEB184}"/>
              </a:ext>
            </a:extLst>
          </p:cNvPr>
          <p:cNvSpPr/>
          <p:nvPr/>
        </p:nvSpPr>
        <p:spPr>
          <a:xfrm>
            <a:off x="3684104" y="1547188"/>
            <a:ext cx="165653" cy="3511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Up-Down 42">
            <a:extLst>
              <a:ext uri="{FF2B5EF4-FFF2-40B4-BE49-F238E27FC236}">
                <a16:creationId xmlns:a16="http://schemas.microsoft.com/office/drawing/2014/main" id="{41509368-B411-4096-85FF-E3BEB83F84CE}"/>
              </a:ext>
            </a:extLst>
          </p:cNvPr>
          <p:cNvSpPr/>
          <p:nvPr/>
        </p:nvSpPr>
        <p:spPr>
          <a:xfrm>
            <a:off x="6755298" y="1553816"/>
            <a:ext cx="165653" cy="3511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Up-Down 43">
            <a:extLst>
              <a:ext uri="{FF2B5EF4-FFF2-40B4-BE49-F238E27FC236}">
                <a16:creationId xmlns:a16="http://schemas.microsoft.com/office/drawing/2014/main" id="{6E7327D2-061D-4B74-8AB6-65E890EBABAE}"/>
              </a:ext>
            </a:extLst>
          </p:cNvPr>
          <p:cNvSpPr/>
          <p:nvPr/>
        </p:nvSpPr>
        <p:spPr>
          <a:xfrm>
            <a:off x="5334002" y="2176667"/>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Up-Down 44">
            <a:extLst>
              <a:ext uri="{FF2B5EF4-FFF2-40B4-BE49-F238E27FC236}">
                <a16:creationId xmlns:a16="http://schemas.microsoft.com/office/drawing/2014/main" id="{CB502D85-450B-436F-A95E-6FD525B58263}"/>
              </a:ext>
            </a:extLst>
          </p:cNvPr>
          <p:cNvSpPr/>
          <p:nvPr/>
        </p:nvSpPr>
        <p:spPr>
          <a:xfrm>
            <a:off x="5300871" y="3902420"/>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Up-Down 45">
            <a:extLst>
              <a:ext uri="{FF2B5EF4-FFF2-40B4-BE49-F238E27FC236}">
                <a16:creationId xmlns:a16="http://schemas.microsoft.com/office/drawing/2014/main" id="{DD32A06D-1D02-45DF-8AC8-06D0CBF59599}"/>
              </a:ext>
            </a:extLst>
          </p:cNvPr>
          <p:cNvSpPr/>
          <p:nvPr/>
        </p:nvSpPr>
        <p:spPr>
          <a:xfrm>
            <a:off x="5121970" y="3465442"/>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Up-Down 46">
            <a:extLst>
              <a:ext uri="{FF2B5EF4-FFF2-40B4-BE49-F238E27FC236}">
                <a16:creationId xmlns:a16="http://schemas.microsoft.com/office/drawing/2014/main" id="{FA7A3352-E024-42BB-9A81-7A4778DF165F}"/>
              </a:ext>
            </a:extLst>
          </p:cNvPr>
          <p:cNvSpPr/>
          <p:nvPr/>
        </p:nvSpPr>
        <p:spPr>
          <a:xfrm>
            <a:off x="7063412" y="3415604"/>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Up-Down 47">
            <a:extLst>
              <a:ext uri="{FF2B5EF4-FFF2-40B4-BE49-F238E27FC236}">
                <a16:creationId xmlns:a16="http://schemas.microsoft.com/office/drawing/2014/main" id="{E8EBC88F-4FAB-4DC0-A6C3-07F2AF22D915}"/>
              </a:ext>
            </a:extLst>
          </p:cNvPr>
          <p:cNvSpPr/>
          <p:nvPr/>
        </p:nvSpPr>
        <p:spPr>
          <a:xfrm>
            <a:off x="3326296" y="3015543"/>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Up-Down 48">
            <a:extLst>
              <a:ext uri="{FF2B5EF4-FFF2-40B4-BE49-F238E27FC236}">
                <a16:creationId xmlns:a16="http://schemas.microsoft.com/office/drawing/2014/main" id="{05191B53-0656-4E0C-9B91-4ECCA1EE72BA}"/>
              </a:ext>
            </a:extLst>
          </p:cNvPr>
          <p:cNvSpPr/>
          <p:nvPr/>
        </p:nvSpPr>
        <p:spPr>
          <a:xfrm>
            <a:off x="4260576" y="2993274"/>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Up-Down 49">
            <a:extLst>
              <a:ext uri="{FF2B5EF4-FFF2-40B4-BE49-F238E27FC236}">
                <a16:creationId xmlns:a16="http://schemas.microsoft.com/office/drawing/2014/main" id="{0F62A331-9E22-4E6F-B62A-50486B275700}"/>
              </a:ext>
            </a:extLst>
          </p:cNvPr>
          <p:cNvSpPr/>
          <p:nvPr/>
        </p:nvSpPr>
        <p:spPr>
          <a:xfrm>
            <a:off x="5486401" y="3003079"/>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Up-Down 50">
            <a:extLst>
              <a:ext uri="{FF2B5EF4-FFF2-40B4-BE49-F238E27FC236}">
                <a16:creationId xmlns:a16="http://schemas.microsoft.com/office/drawing/2014/main" id="{49D0F468-65D6-4A27-BACC-D48CC2CFD26F}"/>
              </a:ext>
            </a:extLst>
          </p:cNvPr>
          <p:cNvSpPr/>
          <p:nvPr/>
        </p:nvSpPr>
        <p:spPr>
          <a:xfrm>
            <a:off x="2017879" y="5932819"/>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Up-Down 51">
            <a:extLst>
              <a:ext uri="{FF2B5EF4-FFF2-40B4-BE49-F238E27FC236}">
                <a16:creationId xmlns:a16="http://schemas.microsoft.com/office/drawing/2014/main" id="{FA5358B3-977A-4881-8902-3407AD71FBA4}"/>
              </a:ext>
            </a:extLst>
          </p:cNvPr>
          <p:cNvSpPr/>
          <p:nvPr/>
        </p:nvSpPr>
        <p:spPr>
          <a:xfrm>
            <a:off x="7209187" y="5933683"/>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Up-Down 52">
            <a:extLst>
              <a:ext uri="{FF2B5EF4-FFF2-40B4-BE49-F238E27FC236}">
                <a16:creationId xmlns:a16="http://schemas.microsoft.com/office/drawing/2014/main" id="{D146DBE9-C0E9-41D4-AC11-F187BF73BEE5}"/>
              </a:ext>
            </a:extLst>
          </p:cNvPr>
          <p:cNvSpPr/>
          <p:nvPr/>
        </p:nvSpPr>
        <p:spPr>
          <a:xfrm>
            <a:off x="6115883" y="5933683"/>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Up-Down 53">
            <a:extLst>
              <a:ext uri="{FF2B5EF4-FFF2-40B4-BE49-F238E27FC236}">
                <a16:creationId xmlns:a16="http://schemas.microsoft.com/office/drawing/2014/main" id="{36356B0E-9D8F-47DB-AF4B-46D4632E2374}"/>
              </a:ext>
            </a:extLst>
          </p:cNvPr>
          <p:cNvSpPr/>
          <p:nvPr/>
        </p:nvSpPr>
        <p:spPr>
          <a:xfrm>
            <a:off x="4918451" y="5933683"/>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Up-Down 54">
            <a:extLst>
              <a:ext uri="{FF2B5EF4-FFF2-40B4-BE49-F238E27FC236}">
                <a16:creationId xmlns:a16="http://schemas.microsoft.com/office/drawing/2014/main" id="{4D6D3924-D246-4A1B-96DB-6945638C002B}"/>
              </a:ext>
            </a:extLst>
          </p:cNvPr>
          <p:cNvSpPr/>
          <p:nvPr/>
        </p:nvSpPr>
        <p:spPr>
          <a:xfrm>
            <a:off x="3670855" y="5919562"/>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Up-Down 55">
            <a:extLst>
              <a:ext uri="{FF2B5EF4-FFF2-40B4-BE49-F238E27FC236}">
                <a16:creationId xmlns:a16="http://schemas.microsoft.com/office/drawing/2014/main" id="{4FF68DED-E1B3-4689-9796-EB201CF52319}"/>
              </a:ext>
            </a:extLst>
          </p:cNvPr>
          <p:cNvSpPr/>
          <p:nvPr/>
        </p:nvSpPr>
        <p:spPr>
          <a:xfrm>
            <a:off x="2940563" y="5933683"/>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Arrow: Up-Down 56">
            <a:extLst>
              <a:ext uri="{FF2B5EF4-FFF2-40B4-BE49-F238E27FC236}">
                <a16:creationId xmlns:a16="http://schemas.microsoft.com/office/drawing/2014/main" id="{AA754C52-B014-44D2-A100-E31929EA8E85}"/>
              </a:ext>
            </a:extLst>
          </p:cNvPr>
          <p:cNvSpPr/>
          <p:nvPr/>
        </p:nvSpPr>
        <p:spPr>
          <a:xfrm>
            <a:off x="4313582" y="5507961"/>
            <a:ext cx="172275" cy="246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Right 57">
            <a:extLst>
              <a:ext uri="{FF2B5EF4-FFF2-40B4-BE49-F238E27FC236}">
                <a16:creationId xmlns:a16="http://schemas.microsoft.com/office/drawing/2014/main" id="{EEFD76FF-0650-4CA0-AF4A-B78A0ABE61EE}"/>
              </a:ext>
            </a:extLst>
          </p:cNvPr>
          <p:cNvSpPr/>
          <p:nvPr/>
        </p:nvSpPr>
        <p:spPr>
          <a:xfrm>
            <a:off x="6546574" y="3013226"/>
            <a:ext cx="208724" cy="163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0" name="Straight Connector 59">
            <a:extLst>
              <a:ext uri="{FF2B5EF4-FFF2-40B4-BE49-F238E27FC236}">
                <a16:creationId xmlns:a16="http://schemas.microsoft.com/office/drawing/2014/main" id="{46DC04A0-B62F-4B7B-90B1-0059DE92EB46}"/>
              </a:ext>
            </a:extLst>
          </p:cNvPr>
          <p:cNvCxnSpPr/>
          <p:nvPr/>
        </p:nvCxnSpPr>
        <p:spPr>
          <a:xfrm>
            <a:off x="6546574" y="2809461"/>
            <a:ext cx="0" cy="649494"/>
          </a:xfrm>
          <a:prstGeom prst="line">
            <a:avLst/>
          </a:prstGeom>
        </p:spPr>
        <p:style>
          <a:lnRef idx="1">
            <a:schemeClr val="accent1"/>
          </a:lnRef>
          <a:fillRef idx="0">
            <a:schemeClr val="accent1"/>
          </a:fillRef>
          <a:effectRef idx="0">
            <a:schemeClr val="accent1"/>
          </a:effectRef>
          <a:fontRef idx="minor">
            <a:schemeClr val="tx1"/>
          </a:fontRef>
        </p:style>
      </p:cxnSp>
      <p:sp>
        <p:nvSpPr>
          <p:cNvPr id="61" name="Arrow: Left 60">
            <a:extLst>
              <a:ext uri="{FF2B5EF4-FFF2-40B4-BE49-F238E27FC236}">
                <a16:creationId xmlns:a16="http://schemas.microsoft.com/office/drawing/2014/main" id="{126E50BF-03C1-4B5B-B6EE-A4429105C39F}"/>
              </a:ext>
            </a:extLst>
          </p:cNvPr>
          <p:cNvSpPr/>
          <p:nvPr/>
        </p:nvSpPr>
        <p:spPr>
          <a:xfrm>
            <a:off x="6115876" y="2713218"/>
            <a:ext cx="430698" cy="135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Left 61">
            <a:extLst>
              <a:ext uri="{FF2B5EF4-FFF2-40B4-BE49-F238E27FC236}">
                <a16:creationId xmlns:a16="http://schemas.microsoft.com/office/drawing/2014/main" id="{F7BCA6DD-58F4-4978-8E46-5747292BE636}"/>
              </a:ext>
            </a:extLst>
          </p:cNvPr>
          <p:cNvSpPr/>
          <p:nvPr/>
        </p:nvSpPr>
        <p:spPr>
          <a:xfrm>
            <a:off x="6175516" y="3369202"/>
            <a:ext cx="351181" cy="1128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7875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IOT Categories:</a:t>
            </a:r>
          </a:p>
          <a:p>
            <a:pPr marL="0" indent="0">
              <a:buNone/>
            </a:pPr>
            <a:endParaRPr lang="en-IN" sz="2400" b="1" dirty="0"/>
          </a:p>
          <a:p>
            <a:pPr marL="0" indent="0">
              <a:buNone/>
            </a:pPr>
            <a:endParaRPr lang="en-IN" sz="2400" b="1" dirty="0"/>
          </a:p>
          <a:p>
            <a:pPr marL="0" indent="0">
              <a:buNone/>
            </a:pPr>
            <a:r>
              <a:rPr lang="en-IN" sz="2400" b="1" dirty="0"/>
              <a:t>Industrial IOT</a:t>
            </a:r>
          </a:p>
          <a:p>
            <a:r>
              <a:rPr lang="en-IN" sz="2400" dirty="0"/>
              <a:t>IOT device connects to an IP network and global internet</a:t>
            </a:r>
          </a:p>
          <a:p>
            <a:r>
              <a:rPr lang="en-IN" sz="2400" dirty="0"/>
              <a:t>Communication between the nodes done using regular as well as industry specific technologies</a:t>
            </a:r>
          </a:p>
          <a:p>
            <a:pPr marL="0" indent="0">
              <a:buNone/>
            </a:pPr>
            <a:r>
              <a:rPr lang="en-IN" sz="2400" b="1" dirty="0"/>
              <a:t>Consumer IOT</a:t>
            </a:r>
          </a:p>
          <a:p>
            <a:r>
              <a:rPr lang="en-IN" sz="2400" dirty="0"/>
              <a:t>IOT device communicates within a locally networked device</a:t>
            </a:r>
          </a:p>
          <a:p>
            <a:r>
              <a:rPr lang="en-IN" sz="2400" dirty="0"/>
              <a:t>Local communications is done via Bluetooth , Zigbee or </a:t>
            </a:r>
            <a:r>
              <a:rPr lang="en-IN" sz="2400" dirty="0" err="1"/>
              <a:t>WiFi</a:t>
            </a:r>
            <a:endParaRPr lang="en-IN" sz="2400" dirty="0"/>
          </a:p>
          <a:p>
            <a:r>
              <a:rPr lang="en-IN" sz="2400" dirty="0"/>
              <a:t>Generally limited to local communication by Gateway</a:t>
            </a:r>
          </a:p>
        </p:txBody>
      </p:sp>
    </p:spTree>
    <p:extLst>
      <p:ext uri="{BB962C8B-B14F-4D97-AF65-F5344CB8AC3E}">
        <p14:creationId xmlns:p14="http://schemas.microsoft.com/office/powerpoint/2010/main" val="3917030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IOT Gateways:</a:t>
            </a:r>
          </a:p>
          <a:p>
            <a:pPr marL="0" indent="0">
              <a:buNone/>
            </a:pPr>
            <a:endParaRPr lang="en-IN" sz="3600" b="1" dirty="0"/>
          </a:p>
          <a:p>
            <a:pPr marL="0" indent="0">
              <a:buNone/>
            </a:pPr>
            <a:endParaRPr lang="en-IN" sz="3600" b="1" dirty="0"/>
          </a:p>
        </p:txBody>
      </p:sp>
      <p:sp>
        <p:nvSpPr>
          <p:cNvPr id="2" name="Rectangle 1">
            <a:extLst>
              <a:ext uri="{FF2B5EF4-FFF2-40B4-BE49-F238E27FC236}">
                <a16:creationId xmlns:a16="http://schemas.microsoft.com/office/drawing/2014/main" id="{5CCF473D-2970-4816-B5B0-644B74DEF240}"/>
              </a:ext>
            </a:extLst>
          </p:cNvPr>
          <p:cNvSpPr/>
          <p:nvPr/>
        </p:nvSpPr>
        <p:spPr>
          <a:xfrm>
            <a:off x="2252869" y="1709530"/>
            <a:ext cx="596347" cy="496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9271898-F9E6-44DF-A50A-ABFDF19EF64E}"/>
              </a:ext>
            </a:extLst>
          </p:cNvPr>
          <p:cNvSpPr/>
          <p:nvPr/>
        </p:nvSpPr>
        <p:spPr>
          <a:xfrm>
            <a:off x="7646504" y="1709530"/>
            <a:ext cx="596347" cy="496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174B9FB-2711-4402-8147-C798BBA60349}"/>
              </a:ext>
            </a:extLst>
          </p:cNvPr>
          <p:cNvSpPr/>
          <p:nvPr/>
        </p:nvSpPr>
        <p:spPr>
          <a:xfrm>
            <a:off x="2252872" y="1073426"/>
            <a:ext cx="5989979" cy="6361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Software</a:t>
            </a:r>
          </a:p>
        </p:txBody>
      </p:sp>
      <p:sp>
        <p:nvSpPr>
          <p:cNvPr id="6" name="Rectangle 5">
            <a:extLst>
              <a:ext uri="{FF2B5EF4-FFF2-40B4-BE49-F238E27FC236}">
                <a16:creationId xmlns:a16="http://schemas.microsoft.com/office/drawing/2014/main" id="{1534B185-BDEA-4757-AA20-6A7020FBB22D}"/>
              </a:ext>
            </a:extLst>
          </p:cNvPr>
          <p:cNvSpPr/>
          <p:nvPr/>
        </p:nvSpPr>
        <p:spPr>
          <a:xfrm>
            <a:off x="3034747" y="1709530"/>
            <a:ext cx="4439481"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Switching</a:t>
            </a:r>
          </a:p>
        </p:txBody>
      </p:sp>
      <p:sp>
        <p:nvSpPr>
          <p:cNvPr id="7" name="Rectangle 6">
            <a:extLst>
              <a:ext uri="{FF2B5EF4-FFF2-40B4-BE49-F238E27FC236}">
                <a16:creationId xmlns:a16="http://schemas.microsoft.com/office/drawing/2014/main" id="{39897FC1-A458-4E5E-A280-879E37FC3B99}"/>
              </a:ext>
            </a:extLst>
          </p:cNvPr>
          <p:cNvSpPr/>
          <p:nvPr/>
        </p:nvSpPr>
        <p:spPr>
          <a:xfrm>
            <a:off x="3034747" y="2421834"/>
            <a:ext cx="4439481" cy="56984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Routing</a:t>
            </a:r>
          </a:p>
        </p:txBody>
      </p:sp>
      <p:sp>
        <p:nvSpPr>
          <p:cNvPr id="8" name="Rectangle 7">
            <a:extLst>
              <a:ext uri="{FF2B5EF4-FFF2-40B4-BE49-F238E27FC236}">
                <a16:creationId xmlns:a16="http://schemas.microsoft.com/office/drawing/2014/main" id="{061B5FAF-0B0A-4D64-BD9F-CAEBBF19C6C6}"/>
              </a:ext>
            </a:extLst>
          </p:cNvPr>
          <p:cNvSpPr/>
          <p:nvPr/>
        </p:nvSpPr>
        <p:spPr>
          <a:xfrm>
            <a:off x="3034746" y="3154017"/>
            <a:ext cx="4439481" cy="56984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Protocol Conversion</a:t>
            </a:r>
          </a:p>
        </p:txBody>
      </p:sp>
      <p:sp>
        <p:nvSpPr>
          <p:cNvPr id="9" name="Rectangle 8">
            <a:extLst>
              <a:ext uri="{FF2B5EF4-FFF2-40B4-BE49-F238E27FC236}">
                <a16:creationId xmlns:a16="http://schemas.microsoft.com/office/drawing/2014/main" id="{3290892D-1851-404D-ABC8-D58F3595D4FA}"/>
              </a:ext>
            </a:extLst>
          </p:cNvPr>
          <p:cNvSpPr/>
          <p:nvPr/>
        </p:nvSpPr>
        <p:spPr>
          <a:xfrm>
            <a:off x="3034745" y="3886200"/>
            <a:ext cx="4439481" cy="569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Firewall &amp; VPN</a:t>
            </a:r>
          </a:p>
        </p:txBody>
      </p:sp>
      <p:sp>
        <p:nvSpPr>
          <p:cNvPr id="10" name="Rectangle 9">
            <a:extLst>
              <a:ext uri="{FF2B5EF4-FFF2-40B4-BE49-F238E27FC236}">
                <a16:creationId xmlns:a16="http://schemas.microsoft.com/office/drawing/2014/main" id="{581A3237-03BB-4D7E-901B-7228CB8DDBE7}"/>
              </a:ext>
            </a:extLst>
          </p:cNvPr>
          <p:cNvSpPr/>
          <p:nvPr/>
        </p:nvSpPr>
        <p:spPr>
          <a:xfrm>
            <a:off x="3054623" y="4644889"/>
            <a:ext cx="4439481" cy="569844"/>
          </a:xfrm>
          <a:prstGeom prst="rect">
            <a:avLst/>
          </a:prstGeom>
          <a:solidFill>
            <a:schemeClr val="accent2">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Security</a:t>
            </a:r>
          </a:p>
        </p:txBody>
      </p:sp>
      <p:sp>
        <p:nvSpPr>
          <p:cNvPr id="11" name="Rectangle 10">
            <a:extLst>
              <a:ext uri="{FF2B5EF4-FFF2-40B4-BE49-F238E27FC236}">
                <a16:creationId xmlns:a16="http://schemas.microsoft.com/office/drawing/2014/main" id="{6D21C065-2742-47D8-BDE5-E25D91F2A675}"/>
              </a:ext>
            </a:extLst>
          </p:cNvPr>
          <p:cNvSpPr/>
          <p:nvPr/>
        </p:nvSpPr>
        <p:spPr>
          <a:xfrm>
            <a:off x="3014871" y="5403577"/>
            <a:ext cx="4439481" cy="12755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Processor</a:t>
            </a:r>
          </a:p>
        </p:txBody>
      </p:sp>
      <p:sp>
        <p:nvSpPr>
          <p:cNvPr id="12" name="Rectangle 11">
            <a:extLst>
              <a:ext uri="{FF2B5EF4-FFF2-40B4-BE49-F238E27FC236}">
                <a16:creationId xmlns:a16="http://schemas.microsoft.com/office/drawing/2014/main" id="{0E0686C2-EF48-49AB-A151-3E8AFAEEC170}"/>
              </a:ext>
            </a:extLst>
          </p:cNvPr>
          <p:cNvSpPr/>
          <p:nvPr/>
        </p:nvSpPr>
        <p:spPr>
          <a:xfrm>
            <a:off x="583096" y="2637183"/>
            <a:ext cx="1517373" cy="200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Local Network</a:t>
            </a:r>
          </a:p>
        </p:txBody>
      </p:sp>
      <p:sp>
        <p:nvSpPr>
          <p:cNvPr id="13" name="Rectangle 12">
            <a:extLst>
              <a:ext uri="{FF2B5EF4-FFF2-40B4-BE49-F238E27FC236}">
                <a16:creationId xmlns:a16="http://schemas.microsoft.com/office/drawing/2014/main" id="{F26AAC5E-409C-45E3-A827-B4BAA454A579}"/>
              </a:ext>
            </a:extLst>
          </p:cNvPr>
          <p:cNvSpPr/>
          <p:nvPr/>
        </p:nvSpPr>
        <p:spPr>
          <a:xfrm>
            <a:off x="8421758" y="2461589"/>
            <a:ext cx="1517373" cy="200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Global Network</a:t>
            </a:r>
          </a:p>
        </p:txBody>
      </p:sp>
    </p:spTree>
    <p:extLst>
      <p:ext uri="{BB962C8B-B14F-4D97-AF65-F5344CB8AC3E}">
        <p14:creationId xmlns:p14="http://schemas.microsoft.com/office/powerpoint/2010/main" val="134480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IOT and associated Technologies:</a:t>
            </a:r>
          </a:p>
          <a:p>
            <a:pPr marL="0" indent="0">
              <a:buNone/>
            </a:pPr>
            <a:endParaRPr lang="en-IN" sz="3600" b="1" dirty="0"/>
          </a:p>
        </p:txBody>
      </p:sp>
      <p:grpSp>
        <p:nvGrpSpPr>
          <p:cNvPr id="15" name="Group 14">
            <a:extLst>
              <a:ext uri="{FF2B5EF4-FFF2-40B4-BE49-F238E27FC236}">
                <a16:creationId xmlns:a16="http://schemas.microsoft.com/office/drawing/2014/main" id="{7821ED54-AC32-4E36-BD07-AA64CD9E6D85}"/>
              </a:ext>
            </a:extLst>
          </p:cNvPr>
          <p:cNvGrpSpPr/>
          <p:nvPr/>
        </p:nvGrpSpPr>
        <p:grpSpPr>
          <a:xfrm>
            <a:off x="2621235" y="956642"/>
            <a:ext cx="7105861" cy="5497167"/>
            <a:chOff x="3217584" y="1661496"/>
            <a:chExt cx="4360996" cy="4028654"/>
          </a:xfrm>
        </p:grpSpPr>
        <p:sp>
          <p:nvSpPr>
            <p:cNvPr id="2" name="Oval 1">
              <a:extLst>
                <a:ext uri="{FF2B5EF4-FFF2-40B4-BE49-F238E27FC236}">
                  <a16:creationId xmlns:a16="http://schemas.microsoft.com/office/drawing/2014/main" id="{A49C980E-1D80-4E11-9344-982EB8C0D6A7}"/>
                </a:ext>
              </a:extLst>
            </p:cNvPr>
            <p:cNvSpPr/>
            <p:nvPr/>
          </p:nvSpPr>
          <p:spPr>
            <a:xfrm>
              <a:off x="3910628" y="2211462"/>
              <a:ext cx="2879033" cy="27928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IOT</a:t>
              </a:r>
            </a:p>
          </p:txBody>
        </p:sp>
        <p:sp>
          <p:nvSpPr>
            <p:cNvPr id="4" name="Oval 3">
              <a:extLst>
                <a:ext uri="{FF2B5EF4-FFF2-40B4-BE49-F238E27FC236}">
                  <a16:creationId xmlns:a16="http://schemas.microsoft.com/office/drawing/2014/main" id="{18E0B0F0-0F74-4345-B3D4-245BF2E662B3}"/>
                </a:ext>
              </a:extLst>
            </p:cNvPr>
            <p:cNvSpPr/>
            <p:nvPr/>
          </p:nvSpPr>
          <p:spPr>
            <a:xfrm>
              <a:off x="4924214" y="1661496"/>
              <a:ext cx="1166191" cy="109993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Big</a:t>
              </a:r>
              <a:r>
                <a:rPr lang="en-IN" b="1" dirty="0"/>
                <a:t> </a:t>
              </a:r>
              <a:r>
                <a:rPr lang="en-IN" sz="2400" b="1" dirty="0"/>
                <a:t>Data</a:t>
              </a:r>
            </a:p>
          </p:txBody>
        </p:sp>
        <p:sp>
          <p:nvSpPr>
            <p:cNvPr id="5" name="Oval 4">
              <a:extLst>
                <a:ext uri="{FF2B5EF4-FFF2-40B4-BE49-F238E27FC236}">
                  <a16:creationId xmlns:a16="http://schemas.microsoft.com/office/drawing/2014/main" id="{3D63E69F-0A0A-41F2-85FD-72A7D14EF0A6}"/>
                </a:ext>
              </a:extLst>
            </p:cNvPr>
            <p:cNvSpPr/>
            <p:nvPr/>
          </p:nvSpPr>
          <p:spPr>
            <a:xfrm>
              <a:off x="3773663" y="1779104"/>
              <a:ext cx="1166191" cy="109993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SDN</a:t>
              </a:r>
            </a:p>
          </p:txBody>
        </p:sp>
        <p:sp>
          <p:nvSpPr>
            <p:cNvPr id="6" name="Oval 5">
              <a:extLst>
                <a:ext uri="{FF2B5EF4-FFF2-40B4-BE49-F238E27FC236}">
                  <a16:creationId xmlns:a16="http://schemas.microsoft.com/office/drawing/2014/main" id="{BD2C5355-B41B-4F81-A4C0-954F4C5EA5E9}"/>
                </a:ext>
              </a:extLst>
            </p:cNvPr>
            <p:cNvSpPr/>
            <p:nvPr/>
          </p:nvSpPr>
          <p:spPr>
            <a:xfrm>
              <a:off x="3217584" y="2721659"/>
              <a:ext cx="1166191" cy="109993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3G/4G/5G</a:t>
              </a:r>
            </a:p>
          </p:txBody>
        </p:sp>
        <p:sp>
          <p:nvSpPr>
            <p:cNvPr id="7" name="Oval 6">
              <a:extLst>
                <a:ext uri="{FF2B5EF4-FFF2-40B4-BE49-F238E27FC236}">
                  <a16:creationId xmlns:a16="http://schemas.microsoft.com/office/drawing/2014/main" id="{631A694C-439E-4734-80EA-205F66127B32}"/>
                </a:ext>
              </a:extLst>
            </p:cNvPr>
            <p:cNvSpPr/>
            <p:nvPr/>
          </p:nvSpPr>
          <p:spPr>
            <a:xfrm>
              <a:off x="3227312" y="3824900"/>
              <a:ext cx="1166191" cy="10999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CPS</a:t>
              </a:r>
            </a:p>
          </p:txBody>
        </p:sp>
        <p:sp>
          <p:nvSpPr>
            <p:cNvPr id="8" name="Oval 7">
              <a:extLst>
                <a:ext uri="{FF2B5EF4-FFF2-40B4-BE49-F238E27FC236}">
                  <a16:creationId xmlns:a16="http://schemas.microsoft.com/office/drawing/2014/main" id="{166D2C2C-8FE1-469D-ABF0-716173B7B48A}"/>
                </a:ext>
              </a:extLst>
            </p:cNvPr>
            <p:cNvSpPr/>
            <p:nvPr/>
          </p:nvSpPr>
          <p:spPr>
            <a:xfrm>
              <a:off x="6023113" y="1974572"/>
              <a:ext cx="1166191" cy="1099931"/>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Cloud</a:t>
              </a:r>
            </a:p>
          </p:txBody>
        </p:sp>
        <p:sp>
          <p:nvSpPr>
            <p:cNvPr id="9" name="Oval 8">
              <a:extLst>
                <a:ext uri="{FF2B5EF4-FFF2-40B4-BE49-F238E27FC236}">
                  <a16:creationId xmlns:a16="http://schemas.microsoft.com/office/drawing/2014/main" id="{941348DA-1783-40D0-BBF1-B67C9435D4B4}"/>
                </a:ext>
              </a:extLst>
            </p:cNvPr>
            <p:cNvSpPr/>
            <p:nvPr/>
          </p:nvSpPr>
          <p:spPr>
            <a:xfrm>
              <a:off x="6412389" y="3013206"/>
              <a:ext cx="1166191" cy="1099931"/>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Smart Grid</a:t>
              </a:r>
            </a:p>
          </p:txBody>
        </p:sp>
        <p:sp>
          <p:nvSpPr>
            <p:cNvPr id="10" name="Oval 9">
              <a:extLst>
                <a:ext uri="{FF2B5EF4-FFF2-40B4-BE49-F238E27FC236}">
                  <a16:creationId xmlns:a16="http://schemas.microsoft.com/office/drawing/2014/main" id="{3401D932-9E5D-4493-B824-E4F5C63D80CE}"/>
                </a:ext>
              </a:extLst>
            </p:cNvPr>
            <p:cNvSpPr/>
            <p:nvPr/>
          </p:nvSpPr>
          <p:spPr>
            <a:xfrm>
              <a:off x="6206565" y="4045246"/>
              <a:ext cx="1166191" cy="109993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IOV</a:t>
              </a:r>
            </a:p>
          </p:txBody>
        </p:sp>
        <p:sp>
          <p:nvSpPr>
            <p:cNvPr id="11" name="Oval 10">
              <a:extLst>
                <a:ext uri="{FF2B5EF4-FFF2-40B4-BE49-F238E27FC236}">
                  <a16:creationId xmlns:a16="http://schemas.microsoft.com/office/drawing/2014/main" id="{F4E0BF5E-9C21-49DD-A465-19F9BD6E02AF}"/>
                </a:ext>
              </a:extLst>
            </p:cNvPr>
            <p:cNvSpPr/>
            <p:nvPr/>
          </p:nvSpPr>
          <p:spPr>
            <a:xfrm>
              <a:off x="5228394" y="4550464"/>
              <a:ext cx="1166191" cy="1099931"/>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M2M</a:t>
              </a:r>
            </a:p>
          </p:txBody>
        </p:sp>
        <p:sp>
          <p:nvSpPr>
            <p:cNvPr id="12" name="Oval 11">
              <a:extLst>
                <a:ext uri="{FF2B5EF4-FFF2-40B4-BE49-F238E27FC236}">
                  <a16:creationId xmlns:a16="http://schemas.microsoft.com/office/drawing/2014/main" id="{05C3E944-D1B6-41BC-9D2C-0BCD2DAAD805}"/>
                </a:ext>
              </a:extLst>
            </p:cNvPr>
            <p:cNvSpPr/>
            <p:nvPr/>
          </p:nvSpPr>
          <p:spPr>
            <a:xfrm>
              <a:off x="4089944" y="4590219"/>
              <a:ext cx="1166191" cy="109993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Tele</a:t>
              </a:r>
            </a:p>
            <a:p>
              <a:pPr algn="ctr"/>
              <a:r>
                <a:rPr lang="en-IN" sz="2000" b="1" dirty="0">
                  <a:solidFill>
                    <a:schemeClr val="tx1"/>
                  </a:solidFill>
                </a:rPr>
                <a:t>Medicine</a:t>
              </a:r>
            </a:p>
          </p:txBody>
        </p:sp>
      </p:grpSp>
    </p:spTree>
    <p:extLst>
      <p:ext uri="{BB962C8B-B14F-4D97-AF65-F5344CB8AC3E}">
        <p14:creationId xmlns:p14="http://schemas.microsoft.com/office/powerpoint/2010/main" val="218425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63EDB49-B75A-4E12-9440-D17B2D31E868}"/>
              </a:ext>
            </a:extLst>
          </p:cNvPr>
          <p:cNvCxnSpPr>
            <a:cxnSpLocks/>
            <a:stCxn id="7" idx="2"/>
            <a:endCxn id="8" idx="0"/>
          </p:cNvCxnSpPr>
          <p:nvPr/>
        </p:nvCxnSpPr>
        <p:spPr>
          <a:xfrm>
            <a:off x="1283049" y="2378089"/>
            <a:ext cx="0" cy="45876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313DCC4-21E4-4839-946E-2F7D9503D8A6}"/>
              </a:ext>
            </a:extLst>
          </p:cNvPr>
          <p:cNvGrpSpPr/>
          <p:nvPr/>
        </p:nvGrpSpPr>
        <p:grpSpPr>
          <a:xfrm>
            <a:off x="1751196" y="-1"/>
            <a:ext cx="6455593" cy="1941147"/>
            <a:chOff x="931347" y="4064829"/>
            <a:chExt cx="6455593" cy="2544476"/>
          </a:xfrm>
        </p:grpSpPr>
        <p:sp>
          <p:nvSpPr>
            <p:cNvPr id="42" name="Rectangle: Rounded Corners 41">
              <a:extLst>
                <a:ext uri="{FF2B5EF4-FFF2-40B4-BE49-F238E27FC236}">
                  <a16:creationId xmlns:a16="http://schemas.microsoft.com/office/drawing/2014/main" id="{40A9BB4E-31A2-4525-B6B6-DD53AA021964}"/>
                </a:ext>
              </a:extLst>
            </p:cNvPr>
            <p:cNvSpPr/>
            <p:nvPr/>
          </p:nvSpPr>
          <p:spPr>
            <a:xfrm>
              <a:off x="931347" y="4486103"/>
              <a:ext cx="1535091" cy="84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Edge Device</a:t>
              </a:r>
            </a:p>
          </p:txBody>
        </p:sp>
        <p:sp>
          <p:nvSpPr>
            <p:cNvPr id="43" name="Rectangle: Rounded Corners 42">
              <a:extLst>
                <a:ext uri="{FF2B5EF4-FFF2-40B4-BE49-F238E27FC236}">
                  <a16:creationId xmlns:a16="http://schemas.microsoft.com/office/drawing/2014/main" id="{A9981ADD-CDC8-4CC8-8FB2-FA06D24AC8BB}"/>
                </a:ext>
              </a:extLst>
            </p:cNvPr>
            <p:cNvSpPr/>
            <p:nvPr/>
          </p:nvSpPr>
          <p:spPr>
            <a:xfrm>
              <a:off x="4132399" y="4359965"/>
              <a:ext cx="1865329" cy="9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Storage (Cloud)</a:t>
              </a:r>
            </a:p>
          </p:txBody>
        </p:sp>
        <p:sp>
          <p:nvSpPr>
            <p:cNvPr id="44" name="Rectangle: Rounded Corners 43">
              <a:extLst>
                <a:ext uri="{FF2B5EF4-FFF2-40B4-BE49-F238E27FC236}">
                  <a16:creationId xmlns:a16="http://schemas.microsoft.com/office/drawing/2014/main" id="{FCFED6B3-B683-46D2-9769-0EB9446A6358}"/>
                </a:ext>
              </a:extLst>
            </p:cNvPr>
            <p:cNvSpPr/>
            <p:nvPr/>
          </p:nvSpPr>
          <p:spPr>
            <a:xfrm>
              <a:off x="3286539" y="5902375"/>
              <a:ext cx="1616765" cy="695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Analytics</a:t>
              </a:r>
            </a:p>
          </p:txBody>
        </p:sp>
        <p:sp>
          <p:nvSpPr>
            <p:cNvPr id="45" name="Rectangle: Rounded Corners 44">
              <a:extLst>
                <a:ext uri="{FF2B5EF4-FFF2-40B4-BE49-F238E27FC236}">
                  <a16:creationId xmlns:a16="http://schemas.microsoft.com/office/drawing/2014/main" id="{207C7553-D13A-45B8-8356-140F599B7E78}"/>
                </a:ext>
              </a:extLst>
            </p:cNvPr>
            <p:cNvSpPr/>
            <p:nvPr/>
          </p:nvSpPr>
          <p:spPr>
            <a:xfrm>
              <a:off x="5770175" y="5914011"/>
              <a:ext cx="1616765" cy="695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Visualization</a:t>
              </a:r>
            </a:p>
          </p:txBody>
        </p:sp>
        <p:cxnSp>
          <p:nvCxnSpPr>
            <p:cNvPr id="47" name="Straight Arrow Connector 46">
              <a:extLst>
                <a:ext uri="{FF2B5EF4-FFF2-40B4-BE49-F238E27FC236}">
                  <a16:creationId xmlns:a16="http://schemas.microsoft.com/office/drawing/2014/main" id="{2DC949B8-9711-445A-871E-4AB385280469}"/>
                </a:ext>
              </a:extLst>
            </p:cNvPr>
            <p:cNvCxnSpPr/>
            <p:nvPr/>
          </p:nvCxnSpPr>
          <p:spPr>
            <a:xfrm flipV="1">
              <a:off x="4204692" y="5300104"/>
              <a:ext cx="526334" cy="60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4BB3CFA-8CD5-4A8B-878C-A10CB049A0D4}"/>
                </a:ext>
              </a:extLst>
            </p:cNvPr>
            <p:cNvCxnSpPr/>
            <p:nvPr/>
          </p:nvCxnSpPr>
          <p:spPr>
            <a:xfrm>
              <a:off x="5406887" y="5300104"/>
              <a:ext cx="1171670" cy="60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FBA508B-284D-42EA-916B-D911357CED1F}"/>
                </a:ext>
              </a:extLst>
            </p:cNvPr>
            <p:cNvCxnSpPr>
              <a:cxnSpLocks/>
              <a:endCxn id="43" idx="1"/>
            </p:cNvCxnSpPr>
            <p:nvPr/>
          </p:nvCxnSpPr>
          <p:spPr>
            <a:xfrm flipV="1">
              <a:off x="2312253" y="4820184"/>
              <a:ext cx="1820146" cy="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2C370880-C5C0-48A7-BCC7-65FCB3E4D035}"/>
                </a:ext>
              </a:extLst>
            </p:cNvPr>
            <p:cNvSpPr/>
            <p:nvPr/>
          </p:nvSpPr>
          <p:spPr>
            <a:xfrm>
              <a:off x="1524000" y="4209165"/>
              <a:ext cx="316029" cy="188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7" name="Oval 56">
              <a:extLst>
                <a:ext uri="{FF2B5EF4-FFF2-40B4-BE49-F238E27FC236}">
                  <a16:creationId xmlns:a16="http://schemas.microsoft.com/office/drawing/2014/main" id="{B55DAADA-F071-4754-9826-66031BB004F2}"/>
                </a:ext>
              </a:extLst>
            </p:cNvPr>
            <p:cNvSpPr/>
            <p:nvPr/>
          </p:nvSpPr>
          <p:spPr>
            <a:xfrm>
              <a:off x="4918580" y="4064829"/>
              <a:ext cx="316029" cy="236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9" name="Oval 58">
              <a:extLst>
                <a:ext uri="{FF2B5EF4-FFF2-40B4-BE49-F238E27FC236}">
                  <a16:creationId xmlns:a16="http://schemas.microsoft.com/office/drawing/2014/main" id="{BC3F320F-1FBF-440F-A912-31B803F989F3}"/>
                </a:ext>
              </a:extLst>
            </p:cNvPr>
            <p:cNvSpPr/>
            <p:nvPr/>
          </p:nvSpPr>
          <p:spPr>
            <a:xfrm>
              <a:off x="3562655" y="5579165"/>
              <a:ext cx="227467" cy="290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60" name="Oval 59">
              <a:extLst>
                <a:ext uri="{FF2B5EF4-FFF2-40B4-BE49-F238E27FC236}">
                  <a16:creationId xmlns:a16="http://schemas.microsoft.com/office/drawing/2014/main" id="{9FD41C8F-5382-4513-9DEB-DCC449822BD5}"/>
                </a:ext>
              </a:extLst>
            </p:cNvPr>
            <p:cNvSpPr/>
            <p:nvPr/>
          </p:nvSpPr>
          <p:spPr>
            <a:xfrm>
              <a:off x="6837274" y="5582155"/>
              <a:ext cx="223840" cy="273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grpSp>
      <p:grpSp>
        <p:nvGrpSpPr>
          <p:cNvPr id="84" name="Group 83">
            <a:extLst>
              <a:ext uri="{FF2B5EF4-FFF2-40B4-BE49-F238E27FC236}">
                <a16:creationId xmlns:a16="http://schemas.microsoft.com/office/drawing/2014/main" id="{477B3721-B491-4024-B581-552B106E60F1}"/>
              </a:ext>
            </a:extLst>
          </p:cNvPr>
          <p:cNvGrpSpPr/>
          <p:nvPr/>
        </p:nvGrpSpPr>
        <p:grpSpPr>
          <a:xfrm>
            <a:off x="569852" y="2010996"/>
            <a:ext cx="11184826" cy="4464989"/>
            <a:chOff x="344557" y="713022"/>
            <a:chExt cx="10040949" cy="5190821"/>
          </a:xfrm>
        </p:grpSpPr>
        <p:sp>
          <p:nvSpPr>
            <p:cNvPr id="85" name="Thought Bubble: Cloud 84">
              <a:extLst>
                <a:ext uri="{FF2B5EF4-FFF2-40B4-BE49-F238E27FC236}">
                  <a16:creationId xmlns:a16="http://schemas.microsoft.com/office/drawing/2014/main" id="{CAD073C8-0135-4A5A-8EA4-99C0203C3A13}"/>
                </a:ext>
              </a:extLst>
            </p:cNvPr>
            <p:cNvSpPr/>
            <p:nvPr/>
          </p:nvSpPr>
          <p:spPr>
            <a:xfrm>
              <a:off x="344557" y="4552119"/>
              <a:ext cx="1470991" cy="135172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Internet</a:t>
              </a:r>
            </a:p>
          </p:txBody>
        </p:sp>
        <p:sp>
          <p:nvSpPr>
            <p:cNvPr id="86" name="Rectangle: Rounded Corners 85">
              <a:extLst>
                <a:ext uri="{FF2B5EF4-FFF2-40B4-BE49-F238E27FC236}">
                  <a16:creationId xmlns:a16="http://schemas.microsoft.com/office/drawing/2014/main" id="{B25EB2A1-0B39-4B66-A0A6-114C8D82CB0C}"/>
                </a:ext>
              </a:extLst>
            </p:cNvPr>
            <p:cNvSpPr/>
            <p:nvPr/>
          </p:nvSpPr>
          <p:spPr>
            <a:xfrm>
              <a:off x="2498034" y="4929807"/>
              <a:ext cx="1577008" cy="596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Gateway</a:t>
              </a:r>
            </a:p>
          </p:txBody>
        </p:sp>
        <p:sp>
          <p:nvSpPr>
            <p:cNvPr id="87" name="Rectangle: Rounded Corners 86">
              <a:extLst>
                <a:ext uri="{FF2B5EF4-FFF2-40B4-BE49-F238E27FC236}">
                  <a16:creationId xmlns:a16="http://schemas.microsoft.com/office/drawing/2014/main" id="{C423023D-5CAD-4FCD-BB52-56C17DFD1FA5}"/>
                </a:ext>
              </a:extLst>
            </p:cNvPr>
            <p:cNvSpPr/>
            <p:nvPr/>
          </p:nvSpPr>
          <p:spPr>
            <a:xfrm>
              <a:off x="1815548" y="2213112"/>
              <a:ext cx="1470991" cy="7553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Analytics + Storage</a:t>
              </a:r>
            </a:p>
          </p:txBody>
        </p:sp>
        <p:sp>
          <p:nvSpPr>
            <p:cNvPr id="88" name="Rectangle: Rounded Corners 87">
              <a:extLst>
                <a:ext uri="{FF2B5EF4-FFF2-40B4-BE49-F238E27FC236}">
                  <a16:creationId xmlns:a16="http://schemas.microsoft.com/office/drawing/2014/main" id="{024BB527-7631-4674-B027-4148F1E9B2D8}"/>
                </a:ext>
              </a:extLst>
            </p:cNvPr>
            <p:cNvSpPr/>
            <p:nvPr/>
          </p:nvSpPr>
          <p:spPr>
            <a:xfrm>
              <a:off x="7010400" y="742122"/>
              <a:ext cx="901148" cy="1139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a:p>
              <a:pPr algn="ctr"/>
              <a:r>
                <a:rPr lang="en-IN" dirty="0"/>
                <a:t>IOT</a:t>
              </a:r>
            </a:p>
            <a:p>
              <a:pPr algn="ctr"/>
              <a:r>
                <a:rPr lang="en-IN" dirty="0"/>
                <a:t>Device</a:t>
              </a:r>
            </a:p>
          </p:txBody>
        </p:sp>
        <p:sp>
          <p:nvSpPr>
            <p:cNvPr id="89" name="Rectangle: Rounded Corners 88">
              <a:extLst>
                <a:ext uri="{FF2B5EF4-FFF2-40B4-BE49-F238E27FC236}">
                  <a16:creationId xmlns:a16="http://schemas.microsoft.com/office/drawing/2014/main" id="{9FDB14D5-53FF-4C8A-9607-23929F3E70B8}"/>
                </a:ext>
              </a:extLst>
            </p:cNvPr>
            <p:cNvSpPr/>
            <p:nvPr/>
          </p:nvSpPr>
          <p:spPr>
            <a:xfrm>
              <a:off x="7010400" y="2557669"/>
              <a:ext cx="1033670" cy="1139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t>
              </a:r>
            </a:p>
            <a:p>
              <a:pPr algn="ctr"/>
              <a:r>
                <a:rPr lang="en-IN" dirty="0"/>
                <a:t>IOT</a:t>
              </a:r>
            </a:p>
            <a:p>
              <a:pPr algn="ctr"/>
              <a:r>
                <a:rPr lang="en-IN" dirty="0"/>
                <a:t>Devices</a:t>
              </a:r>
            </a:p>
          </p:txBody>
        </p:sp>
        <p:cxnSp>
          <p:nvCxnSpPr>
            <p:cNvPr id="90" name="Straight Arrow Connector 89">
              <a:extLst>
                <a:ext uri="{FF2B5EF4-FFF2-40B4-BE49-F238E27FC236}">
                  <a16:creationId xmlns:a16="http://schemas.microsoft.com/office/drawing/2014/main" id="{6A0E09CF-6496-4D71-B351-65D7194A7CE3}"/>
                </a:ext>
              </a:extLst>
            </p:cNvPr>
            <p:cNvCxnSpPr/>
            <p:nvPr/>
          </p:nvCxnSpPr>
          <p:spPr>
            <a:xfrm flipH="1">
              <a:off x="4075042" y="3127512"/>
              <a:ext cx="2935358" cy="192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51F0396-06DD-4972-9267-FB155ED5842F}"/>
                </a:ext>
              </a:extLst>
            </p:cNvPr>
            <p:cNvCxnSpPr/>
            <p:nvPr/>
          </p:nvCxnSpPr>
          <p:spPr>
            <a:xfrm flipH="1">
              <a:off x="3286538" y="1331845"/>
              <a:ext cx="3723862" cy="359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F11CA57-925D-4B93-B76B-7AE9A1DF22CF}"/>
                </a:ext>
              </a:extLst>
            </p:cNvPr>
            <p:cNvCxnSpPr/>
            <p:nvPr/>
          </p:nvCxnSpPr>
          <p:spPr>
            <a:xfrm flipV="1">
              <a:off x="4075042" y="3538330"/>
              <a:ext cx="2935358" cy="1881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960E9ED-4565-428C-9554-EEF0C860CDDB}"/>
                </a:ext>
              </a:extLst>
            </p:cNvPr>
            <p:cNvCxnSpPr/>
            <p:nvPr/>
          </p:nvCxnSpPr>
          <p:spPr>
            <a:xfrm flipV="1">
              <a:off x="3790122" y="1683026"/>
              <a:ext cx="3220278" cy="3246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21E87B0-EC07-48EE-B713-5981C4F9E6BA}"/>
                </a:ext>
              </a:extLst>
            </p:cNvPr>
            <p:cNvCxnSpPr/>
            <p:nvPr/>
          </p:nvCxnSpPr>
          <p:spPr>
            <a:xfrm flipH="1">
              <a:off x="1815548" y="5049078"/>
              <a:ext cx="682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23F58B8E-D98E-446B-A71A-9C1701BC3453}"/>
                </a:ext>
              </a:extLst>
            </p:cNvPr>
            <p:cNvCxnSpPr/>
            <p:nvPr/>
          </p:nvCxnSpPr>
          <p:spPr>
            <a:xfrm>
              <a:off x="1815548" y="5420139"/>
              <a:ext cx="682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427CD07-70EB-49BB-8776-E53CB5B264FD}"/>
                </a:ext>
              </a:extLst>
            </p:cNvPr>
            <p:cNvCxnSpPr/>
            <p:nvPr/>
          </p:nvCxnSpPr>
          <p:spPr>
            <a:xfrm flipV="1">
              <a:off x="1080052" y="2968485"/>
              <a:ext cx="1212574" cy="158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B3BE26F-841A-425A-8630-F2F20B2689DA}"/>
                </a:ext>
              </a:extLst>
            </p:cNvPr>
            <p:cNvCxnSpPr/>
            <p:nvPr/>
          </p:nvCxnSpPr>
          <p:spPr>
            <a:xfrm flipH="1">
              <a:off x="1659835" y="2968485"/>
              <a:ext cx="1229139" cy="170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1129B16-F278-4640-BA00-EEB27988DF64}"/>
                </a:ext>
              </a:extLst>
            </p:cNvPr>
            <p:cNvSpPr txBox="1"/>
            <p:nvPr/>
          </p:nvSpPr>
          <p:spPr>
            <a:xfrm>
              <a:off x="1039780" y="3575344"/>
              <a:ext cx="878902" cy="429557"/>
            </a:xfrm>
            <a:prstGeom prst="rect">
              <a:avLst/>
            </a:prstGeom>
            <a:noFill/>
          </p:spPr>
          <p:txBody>
            <a:bodyPr wrap="square" rtlCol="0">
              <a:spAutoFit/>
            </a:bodyPr>
            <a:lstStyle/>
            <a:p>
              <a:r>
                <a:rPr lang="en-IN" dirty="0"/>
                <a:t>Data</a:t>
              </a:r>
            </a:p>
          </p:txBody>
        </p:sp>
        <p:sp>
          <p:nvSpPr>
            <p:cNvPr id="99" name="TextBox 98">
              <a:extLst>
                <a:ext uri="{FF2B5EF4-FFF2-40B4-BE49-F238E27FC236}">
                  <a16:creationId xmlns:a16="http://schemas.microsoft.com/office/drawing/2014/main" id="{245C0B89-187F-4AF7-9D9B-32D2EB1C9E60}"/>
                </a:ext>
              </a:extLst>
            </p:cNvPr>
            <p:cNvSpPr txBox="1"/>
            <p:nvPr/>
          </p:nvSpPr>
          <p:spPr>
            <a:xfrm>
              <a:off x="2271197" y="3849752"/>
              <a:ext cx="1097565" cy="369332"/>
            </a:xfrm>
            <a:prstGeom prst="rect">
              <a:avLst/>
            </a:prstGeom>
            <a:noFill/>
          </p:spPr>
          <p:txBody>
            <a:bodyPr wrap="square" rtlCol="0">
              <a:spAutoFit/>
            </a:bodyPr>
            <a:lstStyle/>
            <a:p>
              <a:r>
                <a:rPr lang="en-IN" dirty="0"/>
                <a:t>Analytics</a:t>
              </a:r>
            </a:p>
          </p:txBody>
        </p:sp>
        <p:sp>
          <p:nvSpPr>
            <p:cNvPr id="100" name="TextBox 99">
              <a:extLst>
                <a:ext uri="{FF2B5EF4-FFF2-40B4-BE49-F238E27FC236}">
                  <a16:creationId xmlns:a16="http://schemas.microsoft.com/office/drawing/2014/main" id="{0A492C77-A4C9-4748-9674-19ED3BC2855C}"/>
                </a:ext>
              </a:extLst>
            </p:cNvPr>
            <p:cNvSpPr txBox="1"/>
            <p:nvPr/>
          </p:nvSpPr>
          <p:spPr>
            <a:xfrm>
              <a:off x="1759462" y="4608099"/>
              <a:ext cx="1097565" cy="369332"/>
            </a:xfrm>
            <a:prstGeom prst="rect">
              <a:avLst/>
            </a:prstGeom>
            <a:noFill/>
          </p:spPr>
          <p:txBody>
            <a:bodyPr wrap="square" rtlCol="0">
              <a:spAutoFit/>
            </a:bodyPr>
            <a:lstStyle/>
            <a:p>
              <a:r>
                <a:rPr lang="en-IN" dirty="0"/>
                <a:t>Analytics</a:t>
              </a:r>
            </a:p>
          </p:txBody>
        </p:sp>
        <p:sp>
          <p:nvSpPr>
            <p:cNvPr id="101" name="TextBox 100">
              <a:extLst>
                <a:ext uri="{FF2B5EF4-FFF2-40B4-BE49-F238E27FC236}">
                  <a16:creationId xmlns:a16="http://schemas.microsoft.com/office/drawing/2014/main" id="{CCC83157-FAA4-4FB5-BC39-F08805A40E42}"/>
                </a:ext>
              </a:extLst>
            </p:cNvPr>
            <p:cNvSpPr txBox="1"/>
            <p:nvPr/>
          </p:nvSpPr>
          <p:spPr>
            <a:xfrm>
              <a:off x="1636879" y="5418410"/>
              <a:ext cx="1252095" cy="369332"/>
            </a:xfrm>
            <a:prstGeom prst="rect">
              <a:avLst/>
            </a:prstGeom>
            <a:noFill/>
          </p:spPr>
          <p:txBody>
            <a:bodyPr wrap="square" rtlCol="0">
              <a:spAutoFit/>
            </a:bodyPr>
            <a:lstStyle/>
            <a:p>
              <a:r>
                <a:rPr lang="en-IN" dirty="0"/>
                <a:t>Command</a:t>
              </a:r>
            </a:p>
          </p:txBody>
        </p:sp>
        <p:sp>
          <p:nvSpPr>
            <p:cNvPr id="102" name="TextBox 101">
              <a:extLst>
                <a:ext uri="{FF2B5EF4-FFF2-40B4-BE49-F238E27FC236}">
                  <a16:creationId xmlns:a16="http://schemas.microsoft.com/office/drawing/2014/main" id="{8ADBAD1D-10EF-45B0-ABC4-AA8C3CDEE734}"/>
                </a:ext>
              </a:extLst>
            </p:cNvPr>
            <p:cNvSpPr txBox="1"/>
            <p:nvPr/>
          </p:nvSpPr>
          <p:spPr>
            <a:xfrm>
              <a:off x="4074924" y="2906905"/>
              <a:ext cx="1264519" cy="369332"/>
            </a:xfrm>
            <a:prstGeom prst="rect">
              <a:avLst/>
            </a:prstGeom>
            <a:noFill/>
          </p:spPr>
          <p:txBody>
            <a:bodyPr wrap="square" rtlCol="0">
              <a:spAutoFit/>
            </a:bodyPr>
            <a:lstStyle/>
            <a:p>
              <a:r>
                <a:rPr lang="en-IN" dirty="0"/>
                <a:t>Command</a:t>
              </a:r>
            </a:p>
          </p:txBody>
        </p:sp>
        <p:sp>
          <p:nvSpPr>
            <p:cNvPr id="103" name="TextBox 102">
              <a:extLst>
                <a:ext uri="{FF2B5EF4-FFF2-40B4-BE49-F238E27FC236}">
                  <a16:creationId xmlns:a16="http://schemas.microsoft.com/office/drawing/2014/main" id="{43ACF769-5335-445C-84D8-AA005022BFFA}"/>
                </a:ext>
              </a:extLst>
            </p:cNvPr>
            <p:cNvSpPr txBox="1"/>
            <p:nvPr/>
          </p:nvSpPr>
          <p:spPr>
            <a:xfrm>
              <a:off x="5776884" y="2814254"/>
              <a:ext cx="1097565" cy="369332"/>
            </a:xfrm>
            <a:prstGeom prst="rect">
              <a:avLst/>
            </a:prstGeom>
            <a:noFill/>
          </p:spPr>
          <p:txBody>
            <a:bodyPr wrap="square" rtlCol="0">
              <a:spAutoFit/>
            </a:bodyPr>
            <a:lstStyle/>
            <a:p>
              <a:r>
                <a:rPr lang="en-IN" dirty="0"/>
                <a:t>Data</a:t>
              </a:r>
            </a:p>
          </p:txBody>
        </p:sp>
        <p:sp>
          <p:nvSpPr>
            <p:cNvPr id="104" name="TextBox 103">
              <a:extLst>
                <a:ext uri="{FF2B5EF4-FFF2-40B4-BE49-F238E27FC236}">
                  <a16:creationId xmlns:a16="http://schemas.microsoft.com/office/drawing/2014/main" id="{B04F8D63-0B27-4562-8206-2045F5EF8A3E}"/>
                </a:ext>
              </a:extLst>
            </p:cNvPr>
            <p:cNvSpPr txBox="1"/>
            <p:nvPr/>
          </p:nvSpPr>
          <p:spPr>
            <a:xfrm>
              <a:off x="5052390" y="3849752"/>
              <a:ext cx="1305340" cy="369332"/>
            </a:xfrm>
            <a:prstGeom prst="rect">
              <a:avLst/>
            </a:prstGeom>
            <a:noFill/>
          </p:spPr>
          <p:txBody>
            <a:bodyPr wrap="square" rtlCol="0">
              <a:spAutoFit/>
            </a:bodyPr>
            <a:lstStyle/>
            <a:p>
              <a:r>
                <a:rPr lang="en-IN" dirty="0"/>
                <a:t>Command</a:t>
              </a:r>
            </a:p>
          </p:txBody>
        </p:sp>
        <p:sp>
          <p:nvSpPr>
            <p:cNvPr id="105" name="TextBox 104">
              <a:extLst>
                <a:ext uri="{FF2B5EF4-FFF2-40B4-BE49-F238E27FC236}">
                  <a16:creationId xmlns:a16="http://schemas.microsoft.com/office/drawing/2014/main" id="{61D2F4E4-1D78-400B-A01C-C55B96BC8711}"/>
                </a:ext>
              </a:extLst>
            </p:cNvPr>
            <p:cNvSpPr txBox="1"/>
            <p:nvPr/>
          </p:nvSpPr>
          <p:spPr>
            <a:xfrm>
              <a:off x="5814627" y="4258304"/>
              <a:ext cx="1097565" cy="369332"/>
            </a:xfrm>
            <a:prstGeom prst="rect">
              <a:avLst/>
            </a:prstGeom>
            <a:noFill/>
          </p:spPr>
          <p:txBody>
            <a:bodyPr wrap="square" rtlCol="0">
              <a:spAutoFit/>
            </a:bodyPr>
            <a:lstStyle/>
            <a:p>
              <a:r>
                <a:rPr lang="en-IN" dirty="0"/>
                <a:t>Data</a:t>
              </a:r>
            </a:p>
          </p:txBody>
        </p:sp>
        <p:sp>
          <p:nvSpPr>
            <p:cNvPr id="106" name="Smiley Face 105">
              <a:extLst>
                <a:ext uri="{FF2B5EF4-FFF2-40B4-BE49-F238E27FC236}">
                  <a16:creationId xmlns:a16="http://schemas.microsoft.com/office/drawing/2014/main" id="{CFE15F41-E3C5-466E-AEA0-47773107AEFF}"/>
                </a:ext>
              </a:extLst>
            </p:cNvPr>
            <p:cNvSpPr/>
            <p:nvPr/>
          </p:nvSpPr>
          <p:spPr>
            <a:xfrm>
              <a:off x="596586" y="887897"/>
              <a:ext cx="407504" cy="47045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7" name="Straight Connector 106">
              <a:extLst>
                <a:ext uri="{FF2B5EF4-FFF2-40B4-BE49-F238E27FC236}">
                  <a16:creationId xmlns:a16="http://schemas.microsoft.com/office/drawing/2014/main" id="{B2B6A5A5-D23C-4558-A0E8-BD4AD3B36B50}"/>
                </a:ext>
              </a:extLst>
            </p:cNvPr>
            <p:cNvCxnSpPr/>
            <p:nvPr/>
          </p:nvCxnSpPr>
          <p:spPr>
            <a:xfrm>
              <a:off x="768626" y="1331845"/>
              <a:ext cx="0" cy="834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476C426-77FB-4B9A-8146-98ADA18B23FD}"/>
                </a:ext>
              </a:extLst>
            </p:cNvPr>
            <p:cNvCxnSpPr/>
            <p:nvPr/>
          </p:nvCxnSpPr>
          <p:spPr>
            <a:xfrm flipH="1" flipV="1">
              <a:off x="596586" y="1590261"/>
              <a:ext cx="172040" cy="159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10ECA2E-A508-4D4D-969A-21C23A8F5C11}"/>
                </a:ext>
              </a:extLst>
            </p:cNvPr>
            <p:cNvCxnSpPr/>
            <p:nvPr/>
          </p:nvCxnSpPr>
          <p:spPr>
            <a:xfrm flipH="1">
              <a:off x="596585" y="1994456"/>
              <a:ext cx="172040" cy="1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6560274-37D8-4909-9027-F6EC4512D0D0}"/>
                </a:ext>
              </a:extLst>
            </p:cNvPr>
            <p:cNvCxnSpPr/>
            <p:nvPr/>
          </p:nvCxnSpPr>
          <p:spPr>
            <a:xfrm>
              <a:off x="768625" y="1994456"/>
              <a:ext cx="172041" cy="172273"/>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E265565-0FF5-4672-B64B-956DBEA773D9}"/>
                </a:ext>
              </a:extLst>
            </p:cNvPr>
            <p:cNvSpPr txBox="1"/>
            <p:nvPr/>
          </p:nvSpPr>
          <p:spPr>
            <a:xfrm>
              <a:off x="920080" y="1485028"/>
              <a:ext cx="970009" cy="646331"/>
            </a:xfrm>
            <a:prstGeom prst="rect">
              <a:avLst/>
            </a:prstGeom>
            <a:noFill/>
          </p:spPr>
          <p:txBody>
            <a:bodyPr wrap="none" rtlCol="0">
              <a:spAutoFit/>
            </a:bodyPr>
            <a:lstStyle/>
            <a:p>
              <a:r>
                <a:rPr lang="en-IN" dirty="0"/>
                <a:t>Remote </a:t>
              </a:r>
            </a:p>
            <a:p>
              <a:r>
                <a:rPr lang="en-IN" dirty="0"/>
                <a:t>User</a:t>
              </a:r>
            </a:p>
          </p:txBody>
        </p:sp>
        <p:sp>
          <p:nvSpPr>
            <p:cNvPr id="112" name="Arc 111">
              <a:extLst>
                <a:ext uri="{FF2B5EF4-FFF2-40B4-BE49-F238E27FC236}">
                  <a16:creationId xmlns:a16="http://schemas.microsoft.com/office/drawing/2014/main" id="{ACFF9AA4-B748-47DE-81D9-6D7B29C8207B}"/>
                </a:ext>
              </a:extLst>
            </p:cNvPr>
            <p:cNvSpPr/>
            <p:nvPr/>
          </p:nvSpPr>
          <p:spPr>
            <a:xfrm>
              <a:off x="411056" y="887897"/>
              <a:ext cx="1286408" cy="1868560"/>
            </a:xfrm>
            <a:prstGeom prst="arc">
              <a:avLst>
                <a:gd name="adj1" fmla="val 16200000"/>
                <a:gd name="adj2" fmla="val 7305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13" name="Straight Arrow Connector 112">
              <a:extLst>
                <a:ext uri="{FF2B5EF4-FFF2-40B4-BE49-F238E27FC236}">
                  <a16:creationId xmlns:a16="http://schemas.microsoft.com/office/drawing/2014/main" id="{22B6CB56-7897-4105-9E47-34C09BE9650F}"/>
                </a:ext>
              </a:extLst>
            </p:cNvPr>
            <p:cNvCxnSpPr/>
            <p:nvPr/>
          </p:nvCxnSpPr>
          <p:spPr>
            <a:xfrm flipV="1">
              <a:off x="709106" y="2685708"/>
              <a:ext cx="0" cy="179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2F6421D-FB1F-4D8D-857F-92BCDB087417}"/>
                </a:ext>
              </a:extLst>
            </p:cNvPr>
            <p:cNvCxnSpPr/>
            <p:nvPr/>
          </p:nvCxnSpPr>
          <p:spPr>
            <a:xfrm>
              <a:off x="854645" y="2737437"/>
              <a:ext cx="0" cy="1741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435EB64-5608-4402-A44D-8F898780870E}"/>
                </a:ext>
              </a:extLst>
            </p:cNvPr>
            <p:cNvSpPr txBox="1"/>
            <p:nvPr/>
          </p:nvSpPr>
          <p:spPr>
            <a:xfrm>
              <a:off x="8036972" y="713022"/>
              <a:ext cx="2348534" cy="3327623"/>
            </a:xfrm>
            <a:prstGeom prst="rect">
              <a:avLst/>
            </a:prstGeom>
            <a:noFill/>
          </p:spPr>
          <p:txBody>
            <a:bodyPr wrap="square" rtlCol="0">
              <a:spAutoFit/>
            </a:bodyPr>
            <a:lstStyle/>
            <a:p>
              <a:r>
                <a:rPr lang="en-IN" dirty="0"/>
                <a:t>Ambient Temp</a:t>
              </a:r>
            </a:p>
            <a:p>
              <a:r>
                <a:rPr lang="en-IN" dirty="0"/>
                <a:t>Humidity</a:t>
              </a:r>
            </a:p>
            <a:p>
              <a:endParaRPr lang="en-IN" dirty="0"/>
            </a:p>
            <a:p>
              <a:endParaRPr lang="en-IN" dirty="0"/>
            </a:p>
            <a:p>
              <a:endParaRPr lang="en-IN" dirty="0"/>
            </a:p>
            <a:p>
              <a:endParaRPr lang="en-IN" dirty="0"/>
            </a:p>
            <a:p>
              <a:endParaRPr lang="en-IN" dirty="0"/>
            </a:p>
            <a:p>
              <a:endParaRPr lang="en-IN" dirty="0"/>
            </a:p>
            <a:p>
              <a:r>
                <a:rPr lang="en-IN" dirty="0"/>
                <a:t>Embedded Code</a:t>
              </a:r>
            </a:p>
            <a:p>
              <a:r>
                <a:rPr lang="en-IN" dirty="0"/>
                <a:t>Embedded OS</a:t>
              </a:r>
            </a:p>
          </p:txBody>
        </p:sp>
        <p:cxnSp>
          <p:nvCxnSpPr>
            <p:cNvPr id="116" name="Straight Connector 115">
              <a:extLst>
                <a:ext uri="{FF2B5EF4-FFF2-40B4-BE49-F238E27FC236}">
                  <a16:creationId xmlns:a16="http://schemas.microsoft.com/office/drawing/2014/main" id="{BFB977DF-4119-4DBF-BC96-B4374C35CCFE}"/>
                </a:ext>
              </a:extLst>
            </p:cNvPr>
            <p:cNvCxnSpPr/>
            <p:nvPr/>
          </p:nvCxnSpPr>
          <p:spPr>
            <a:xfrm flipV="1">
              <a:off x="768625" y="1669774"/>
              <a:ext cx="172041" cy="7951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0636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buNone/>
            </a:pPr>
            <a:r>
              <a:rPr lang="en-IN" sz="3600" b="1" dirty="0"/>
              <a:t>Technical deviation from Regular Web</a:t>
            </a:r>
          </a:p>
          <a:p>
            <a:pPr marL="0" indent="0">
              <a:buNone/>
            </a:pPr>
            <a:endParaRPr lang="en-IN" sz="3600" b="1" dirty="0"/>
          </a:p>
        </p:txBody>
      </p:sp>
      <p:sp>
        <p:nvSpPr>
          <p:cNvPr id="2" name="Rectangle 1">
            <a:extLst>
              <a:ext uri="{FF2B5EF4-FFF2-40B4-BE49-F238E27FC236}">
                <a16:creationId xmlns:a16="http://schemas.microsoft.com/office/drawing/2014/main" id="{C869DB91-D825-497A-A6B9-FECF3CE47B08}"/>
              </a:ext>
            </a:extLst>
          </p:cNvPr>
          <p:cNvSpPr/>
          <p:nvPr/>
        </p:nvSpPr>
        <p:spPr>
          <a:xfrm>
            <a:off x="2769704" y="993913"/>
            <a:ext cx="1272209"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IOT Stack</a:t>
            </a:r>
          </a:p>
        </p:txBody>
      </p:sp>
      <p:sp>
        <p:nvSpPr>
          <p:cNvPr id="4" name="Rectangle 3">
            <a:extLst>
              <a:ext uri="{FF2B5EF4-FFF2-40B4-BE49-F238E27FC236}">
                <a16:creationId xmlns:a16="http://schemas.microsoft.com/office/drawing/2014/main" id="{C962C3E1-55AD-46F1-8E85-5F80CCD54B5C}"/>
              </a:ext>
            </a:extLst>
          </p:cNvPr>
          <p:cNvSpPr/>
          <p:nvPr/>
        </p:nvSpPr>
        <p:spPr>
          <a:xfrm>
            <a:off x="5976729" y="1040319"/>
            <a:ext cx="1272209" cy="51683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Web Stack</a:t>
            </a:r>
          </a:p>
        </p:txBody>
      </p:sp>
      <p:sp>
        <p:nvSpPr>
          <p:cNvPr id="5" name="Rectangle 4">
            <a:extLst>
              <a:ext uri="{FF2B5EF4-FFF2-40B4-BE49-F238E27FC236}">
                <a16:creationId xmlns:a16="http://schemas.microsoft.com/office/drawing/2014/main" id="{2F0CA3E1-235D-4602-8D7A-33B297F48E4B}"/>
              </a:ext>
            </a:extLst>
          </p:cNvPr>
          <p:cNvSpPr/>
          <p:nvPr/>
        </p:nvSpPr>
        <p:spPr>
          <a:xfrm>
            <a:off x="2160103" y="1736036"/>
            <a:ext cx="1272209"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Applications</a:t>
            </a:r>
          </a:p>
        </p:txBody>
      </p:sp>
      <p:sp>
        <p:nvSpPr>
          <p:cNvPr id="6" name="Rectangle 5">
            <a:extLst>
              <a:ext uri="{FF2B5EF4-FFF2-40B4-BE49-F238E27FC236}">
                <a16:creationId xmlns:a16="http://schemas.microsoft.com/office/drawing/2014/main" id="{5C0BE2F6-2BE2-4D5C-B193-AFDF1F126889}"/>
              </a:ext>
            </a:extLst>
          </p:cNvPr>
          <p:cNvSpPr/>
          <p:nvPr/>
        </p:nvSpPr>
        <p:spPr>
          <a:xfrm>
            <a:off x="3518453" y="1736035"/>
            <a:ext cx="1272209"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Management</a:t>
            </a:r>
          </a:p>
        </p:txBody>
      </p:sp>
      <p:sp>
        <p:nvSpPr>
          <p:cNvPr id="7" name="Rectangle 6">
            <a:extLst>
              <a:ext uri="{FF2B5EF4-FFF2-40B4-BE49-F238E27FC236}">
                <a16:creationId xmlns:a16="http://schemas.microsoft.com/office/drawing/2014/main" id="{45633C38-33C1-4C37-BBA2-76C21ECFBDDE}"/>
              </a:ext>
            </a:extLst>
          </p:cNvPr>
          <p:cNvSpPr/>
          <p:nvPr/>
        </p:nvSpPr>
        <p:spPr>
          <a:xfrm>
            <a:off x="2160103" y="2411899"/>
            <a:ext cx="2630559" cy="424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Binary, JSON</a:t>
            </a:r>
          </a:p>
        </p:txBody>
      </p:sp>
      <p:sp>
        <p:nvSpPr>
          <p:cNvPr id="8" name="Rectangle 7">
            <a:extLst>
              <a:ext uri="{FF2B5EF4-FFF2-40B4-BE49-F238E27FC236}">
                <a16:creationId xmlns:a16="http://schemas.microsoft.com/office/drawing/2014/main" id="{D57C2947-B918-4DD8-A06D-493D6A3EA462}"/>
              </a:ext>
            </a:extLst>
          </p:cNvPr>
          <p:cNvSpPr/>
          <p:nvPr/>
        </p:nvSpPr>
        <p:spPr>
          <a:xfrm>
            <a:off x="2160103" y="2994993"/>
            <a:ext cx="2630559" cy="424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MQTT, COAP, AMQP</a:t>
            </a:r>
          </a:p>
        </p:txBody>
      </p:sp>
      <p:sp>
        <p:nvSpPr>
          <p:cNvPr id="9" name="Rectangle 8">
            <a:extLst>
              <a:ext uri="{FF2B5EF4-FFF2-40B4-BE49-F238E27FC236}">
                <a16:creationId xmlns:a16="http://schemas.microsoft.com/office/drawing/2014/main" id="{394DBF6B-EF33-4C2E-988D-FC77463D8394}"/>
              </a:ext>
            </a:extLst>
          </p:cNvPr>
          <p:cNvSpPr/>
          <p:nvPr/>
        </p:nvSpPr>
        <p:spPr>
          <a:xfrm>
            <a:off x="2160103" y="3670854"/>
            <a:ext cx="2630559" cy="424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UDP, DTLS</a:t>
            </a:r>
          </a:p>
        </p:txBody>
      </p:sp>
      <p:sp>
        <p:nvSpPr>
          <p:cNvPr id="10" name="Rectangle 9">
            <a:extLst>
              <a:ext uri="{FF2B5EF4-FFF2-40B4-BE49-F238E27FC236}">
                <a16:creationId xmlns:a16="http://schemas.microsoft.com/office/drawing/2014/main" id="{62FCD2F3-ACFD-4D5A-9751-4688801E0FC8}"/>
              </a:ext>
            </a:extLst>
          </p:cNvPr>
          <p:cNvSpPr/>
          <p:nvPr/>
        </p:nvSpPr>
        <p:spPr>
          <a:xfrm>
            <a:off x="2160102" y="4343402"/>
            <a:ext cx="2630559" cy="424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IPV6</a:t>
            </a:r>
          </a:p>
        </p:txBody>
      </p:sp>
      <p:sp>
        <p:nvSpPr>
          <p:cNvPr id="11" name="Rectangle 10">
            <a:extLst>
              <a:ext uri="{FF2B5EF4-FFF2-40B4-BE49-F238E27FC236}">
                <a16:creationId xmlns:a16="http://schemas.microsoft.com/office/drawing/2014/main" id="{38345516-FE3F-4261-ABFA-31F3CED63202}"/>
              </a:ext>
            </a:extLst>
          </p:cNvPr>
          <p:cNvSpPr/>
          <p:nvPr/>
        </p:nvSpPr>
        <p:spPr>
          <a:xfrm>
            <a:off x="2160101" y="4962940"/>
            <a:ext cx="2630559" cy="424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6LowPAN</a:t>
            </a:r>
          </a:p>
        </p:txBody>
      </p:sp>
      <p:sp>
        <p:nvSpPr>
          <p:cNvPr id="12" name="Rectangle 11">
            <a:extLst>
              <a:ext uri="{FF2B5EF4-FFF2-40B4-BE49-F238E27FC236}">
                <a16:creationId xmlns:a16="http://schemas.microsoft.com/office/drawing/2014/main" id="{0AA11172-3215-4CE9-A861-24A6D2B28186}"/>
              </a:ext>
            </a:extLst>
          </p:cNvPr>
          <p:cNvSpPr/>
          <p:nvPr/>
        </p:nvSpPr>
        <p:spPr>
          <a:xfrm>
            <a:off x="2160101" y="5575855"/>
            <a:ext cx="2630559" cy="424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IEEE802.15.2 MAC</a:t>
            </a:r>
          </a:p>
        </p:txBody>
      </p:sp>
      <p:sp>
        <p:nvSpPr>
          <p:cNvPr id="13" name="Rectangle 12">
            <a:extLst>
              <a:ext uri="{FF2B5EF4-FFF2-40B4-BE49-F238E27FC236}">
                <a16:creationId xmlns:a16="http://schemas.microsoft.com/office/drawing/2014/main" id="{1E20F929-83EB-48D8-A63A-6BF2D4D4B791}"/>
              </a:ext>
            </a:extLst>
          </p:cNvPr>
          <p:cNvSpPr/>
          <p:nvPr/>
        </p:nvSpPr>
        <p:spPr>
          <a:xfrm>
            <a:off x="2160101" y="6274905"/>
            <a:ext cx="2630559" cy="424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IEEE802.15.4 PHY / Radio</a:t>
            </a:r>
          </a:p>
        </p:txBody>
      </p:sp>
      <p:sp>
        <p:nvSpPr>
          <p:cNvPr id="14" name="Rectangle 13">
            <a:extLst>
              <a:ext uri="{FF2B5EF4-FFF2-40B4-BE49-F238E27FC236}">
                <a16:creationId xmlns:a16="http://schemas.microsoft.com/office/drawing/2014/main" id="{77EECDE0-AFE4-4517-B04F-26E5C018836F}"/>
              </a:ext>
            </a:extLst>
          </p:cNvPr>
          <p:cNvSpPr/>
          <p:nvPr/>
        </p:nvSpPr>
        <p:spPr>
          <a:xfrm>
            <a:off x="5393632" y="1736035"/>
            <a:ext cx="2630559" cy="51683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Web</a:t>
            </a:r>
            <a:r>
              <a:rPr lang="en-IN" dirty="0">
                <a:solidFill>
                  <a:schemeClr val="tx1"/>
                </a:solidFill>
              </a:rPr>
              <a:t> </a:t>
            </a:r>
            <a:r>
              <a:rPr lang="en-IN" b="1" dirty="0">
                <a:solidFill>
                  <a:schemeClr val="tx1"/>
                </a:solidFill>
              </a:rPr>
              <a:t>Applications</a:t>
            </a:r>
          </a:p>
        </p:txBody>
      </p:sp>
      <p:sp>
        <p:nvSpPr>
          <p:cNvPr id="15" name="Rectangle 14">
            <a:extLst>
              <a:ext uri="{FF2B5EF4-FFF2-40B4-BE49-F238E27FC236}">
                <a16:creationId xmlns:a16="http://schemas.microsoft.com/office/drawing/2014/main" id="{30D07EEA-88EE-4E16-B0D3-3A9B70FB4A6A}"/>
              </a:ext>
            </a:extLst>
          </p:cNvPr>
          <p:cNvSpPr/>
          <p:nvPr/>
        </p:nvSpPr>
        <p:spPr>
          <a:xfrm>
            <a:off x="5393627" y="2966829"/>
            <a:ext cx="2630559" cy="51683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HTML,DHCP, DNS, TLS/SSL</a:t>
            </a:r>
            <a:endParaRPr lang="en-IN" b="1" dirty="0"/>
          </a:p>
        </p:txBody>
      </p:sp>
      <p:sp>
        <p:nvSpPr>
          <p:cNvPr id="16" name="Rectangle 15">
            <a:extLst>
              <a:ext uri="{FF2B5EF4-FFF2-40B4-BE49-F238E27FC236}">
                <a16:creationId xmlns:a16="http://schemas.microsoft.com/office/drawing/2014/main" id="{C53A83F1-2F3C-4D83-A394-10CE53E670AF}"/>
              </a:ext>
            </a:extLst>
          </p:cNvPr>
          <p:cNvSpPr/>
          <p:nvPr/>
        </p:nvSpPr>
        <p:spPr>
          <a:xfrm>
            <a:off x="5393627" y="3712277"/>
            <a:ext cx="2630559" cy="4240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TCP, UDP</a:t>
            </a:r>
          </a:p>
        </p:txBody>
      </p:sp>
      <p:sp>
        <p:nvSpPr>
          <p:cNvPr id="18" name="Rectangle 17">
            <a:extLst>
              <a:ext uri="{FF2B5EF4-FFF2-40B4-BE49-F238E27FC236}">
                <a16:creationId xmlns:a16="http://schemas.microsoft.com/office/drawing/2014/main" id="{959B2E0C-40AF-4783-9BC5-4F9CACCB213A}"/>
              </a:ext>
            </a:extLst>
          </p:cNvPr>
          <p:cNvSpPr/>
          <p:nvPr/>
        </p:nvSpPr>
        <p:spPr>
          <a:xfrm>
            <a:off x="5393628" y="4273836"/>
            <a:ext cx="2630559" cy="1099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IPV6, IPV4,IPSec</a:t>
            </a:r>
          </a:p>
        </p:txBody>
      </p:sp>
      <p:sp>
        <p:nvSpPr>
          <p:cNvPr id="20" name="Rectangle 19">
            <a:extLst>
              <a:ext uri="{FF2B5EF4-FFF2-40B4-BE49-F238E27FC236}">
                <a16:creationId xmlns:a16="http://schemas.microsoft.com/office/drawing/2014/main" id="{7F12F1BA-72D8-4DD0-8A5D-5E65C4F5A735}"/>
              </a:ext>
            </a:extLst>
          </p:cNvPr>
          <p:cNvSpPr/>
          <p:nvPr/>
        </p:nvSpPr>
        <p:spPr>
          <a:xfrm>
            <a:off x="5436702" y="2422682"/>
            <a:ext cx="2630559" cy="4240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HTML, XML, JSON</a:t>
            </a:r>
          </a:p>
        </p:txBody>
      </p:sp>
      <p:sp>
        <p:nvSpPr>
          <p:cNvPr id="21" name="Rectangle 20">
            <a:extLst>
              <a:ext uri="{FF2B5EF4-FFF2-40B4-BE49-F238E27FC236}">
                <a16:creationId xmlns:a16="http://schemas.microsoft.com/office/drawing/2014/main" id="{949028DF-226F-47B7-8302-242E6837F966}"/>
              </a:ext>
            </a:extLst>
          </p:cNvPr>
          <p:cNvSpPr/>
          <p:nvPr/>
        </p:nvSpPr>
        <p:spPr>
          <a:xfrm>
            <a:off x="5393629" y="5572545"/>
            <a:ext cx="2630559" cy="1099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Ethernet, DSL, ISDN, Wireless LAN, Wi-Fi</a:t>
            </a:r>
          </a:p>
        </p:txBody>
      </p:sp>
    </p:spTree>
    <p:extLst>
      <p:ext uri="{BB962C8B-B14F-4D97-AF65-F5344CB8AC3E}">
        <p14:creationId xmlns:p14="http://schemas.microsoft.com/office/powerpoint/2010/main" val="4189935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numCol="2">
            <a:normAutofit/>
          </a:bodyPr>
          <a:lstStyle/>
          <a:p>
            <a:pPr marL="0" indent="0">
              <a:buNone/>
            </a:pPr>
            <a:r>
              <a:rPr lang="en-IN" sz="3600" b="1" dirty="0"/>
              <a:t>Key Technologies of IOT:</a:t>
            </a:r>
          </a:p>
          <a:p>
            <a:pPr marL="0" indent="0">
              <a:buNone/>
            </a:pPr>
            <a:endParaRPr lang="en-IN" sz="3600" b="1" dirty="0"/>
          </a:p>
        </p:txBody>
      </p:sp>
      <p:grpSp>
        <p:nvGrpSpPr>
          <p:cNvPr id="27" name="Group 26">
            <a:extLst>
              <a:ext uri="{FF2B5EF4-FFF2-40B4-BE49-F238E27FC236}">
                <a16:creationId xmlns:a16="http://schemas.microsoft.com/office/drawing/2014/main" id="{0D48178A-C950-4B39-B965-E21E6826B527}"/>
              </a:ext>
            </a:extLst>
          </p:cNvPr>
          <p:cNvGrpSpPr/>
          <p:nvPr/>
        </p:nvGrpSpPr>
        <p:grpSpPr>
          <a:xfrm>
            <a:off x="1186070" y="1173646"/>
            <a:ext cx="8474769" cy="5684354"/>
            <a:chOff x="940898" y="1645754"/>
            <a:chExt cx="8474769" cy="5684354"/>
          </a:xfrm>
        </p:grpSpPr>
        <p:sp>
          <p:nvSpPr>
            <p:cNvPr id="7" name="Cube 6">
              <a:extLst>
                <a:ext uri="{FF2B5EF4-FFF2-40B4-BE49-F238E27FC236}">
                  <a16:creationId xmlns:a16="http://schemas.microsoft.com/office/drawing/2014/main" id="{D4A59569-11FE-46B4-83F8-523C77F8CFDA}"/>
                </a:ext>
              </a:extLst>
            </p:cNvPr>
            <p:cNvSpPr/>
            <p:nvPr/>
          </p:nvSpPr>
          <p:spPr>
            <a:xfrm>
              <a:off x="1245701" y="3581400"/>
              <a:ext cx="1842053" cy="1785730"/>
            </a:xfrm>
            <a:prstGeom prst="cub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Sensor Networks</a:t>
              </a:r>
            </a:p>
          </p:txBody>
        </p:sp>
        <p:sp>
          <p:nvSpPr>
            <p:cNvPr id="11" name="Cube 10">
              <a:extLst>
                <a:ext uri="{FF2B5EF4-FFF2-40B4-BE49-F238E27FC236}">
                  <a16:creationId xmlns:a16="http://schemas.microsoft.com/office/drawing/2014/main" id="{494A017D-CF06-4922-B73A-9E0BCF3C5977}"/>
                </a:ext>
              </a:extLst>
            </p:cNvPr>
            <p:cNvSpPr/>
            <p:nvPr/>
          </p:nvSpPr>
          <p:spPr>
            <a:xfrm>
              <a:off x="940898" y="5539408"/>
              <a:ext cx="1842053" cy="1785730"/>
            </a:xfrm>
            <a:prstGeom prst="cub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Nano Electronics</a:t>
              </a:r>
            </a:p>
          </p:txBody>
        </p:sp>
        <p:sp>
          <p:nvSpPr>
            <p:cNvPr id="12" name="Cube 11">
              <a:extLst>
                <a:ext uri="{FF2B5EF4-FFF2-40B4-BE49-F238E27FC236}">
                  <a16:creationId xmlns:a16="http://schemas.microsoft.com/office/drawing/2014/main" id="{C3CD3A87-6FAE-4DA4-9C1A-7D2E414BF91B}"/>
                </a:ext>
              </a:extLst>
            </p:cNvPr>
            <p:cNvSpPr/>
            <p:nvPr/>
          </p:nvSpPr>
          <p:spPr>
            <a:xfrm>
              <a:off x="3087754" y="5544378"/>
              <a:ext cx="1842053" cy="178573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Embedded Systems</a:t>
              </a:r>
            </a:p>
          </p:txBody>
        </p:sp>
        <p:sp>
          <p:nvSpPr>
            <p:cNvPr id="13" name="Cube 12">
              <a:extLst>
                <a:ext uri="{FF2B5EF4-FFF2-40B4-BE49-F238E27FC236}">
                  <a16:creationId xmlns:a16="http://schemas.microsoft.com/office/drawing/2014/main" id="{B98C9599-34FB-4D52-BE67-89FFACC21973}"/>
                </a:ext>
              </a:extLst>
            </p:cNvPr>
            <p:cNvSpPr/>
            <p:nvPr/>
          </p:nvSpPr>
          <p:spPr>
            <a:xfrm>
              <a:off x="5128587" y="5539408"/>
              <a:ext cx="1842053" cy="1785730"/>
            </a:xfrm>
            <a:prstGeom prst="cub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Software</a:t>
              </a:r>
            </a:p>
          </p:txBody>
        </p:sp>
        <p:sp>
          <p:nvSpPr>
            <p:cNvPr id="14" name="Cube 13">
              <a:extLst>
                <a:ext uri="{FF2B5EF4-FFF2-40B4-BE49-F238E27FC236}">
                  <a16:creationId xmlns:a16="http://schemas.microsoft.com/office/drawing/2014/main" id="{4733967B-A7BA-4053-A132-10E8B76C8F8E}"/>
                </a:ext>
              </a:extLst>
            </p:cNvPr>
            <p:cNvSpPr/>
            <p:nvPr/>
          </p:nvSpPr>
          <p:spPr>
            <a:xfrm>
              <a:off x="7288691" y="5539408"/>
              <a:ext cx="1842053" cy="1785730"/>
            </a:xfrm>
            <a:prstGeom prst="cub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Integration</a:t>
              </a:r>
            </a:p>
          </p:txBody>
        </p:sp>
        <p:sp>
          <p:nvSpPr>
            <p:cNvPr id="20" name="Cube 19">
              <a:extLst>
                <a:ext uri="{FF2B5EF4-FFF2-40B4-BE49-F238E27FC236}">
                  <a16:creationId xmlns:a16="http://schemas.microsoft.com/office/drawing/2014/main" id="{A8D4915F-88BC-4BA6-8AAB-1778D7C3C84F}"/>
                </a:ext>
              </a:extLst>
            </p:cNvPr>
            <p:cNvSpPr/>
            <p:nvPr/>
          </p:nvSpPr>
          <p:spPr>
            <a:xfrm>
              <a:off x="1225823" y="1645754"/>
              <a:ext cx="1842053" cy="178573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Security Privacy</a:t>
              </a:r>
            </a:p>
          </p:txBody>
        </p:sp>
        <p:sp>
          <p:nvSpPr>
            <p:cNvPr id="21" name="Cube 20">
              <a:extLst>
                <a:ext uri="{FF2B5EF4-FFF2-40B4-BE49-F238E27FC236}">
                  <a16:creationId xmlns:a16="http://schemas.microsoft.com/office/drawing/2014/main" id="{1E86A4C4-DCA7-47EF-8C3C-29CCF23A98E4}"/>
                </a:ext>
              </a:extLst>
            </p:cNvPr>
            <p:cNvSpPr/>
            <p:nvPr/>
          </p:nvSpPr>
          <p:spPr>
            <a:xfrm>
              <a:off x="3319666" y="1645754"/>
              <a:ext cx="1842053" cy="1785730"/>
            </a:xfrm>
            <a:prstGeom prst="cub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Future Internet</a:t>
              </a:r>
            </a:p>
            <a:p>
              <a:pPr algn="ctr"/>
              <a:endParaRPr lang="en-IN" dirty="0"/>
            </a:p>
          </p:txBody>
        </p:sp>
        <p:sp>
          <p:nvSpPr>
            <p:cNvPr id="22" name="Cube 21">
              <a:extLst>
                <a:ext uri="{FF2B5EF4-FFF2-40B4-BE49-F238E27FC236}">
                  <a16:creationId xmlns:a16="http://schemas.microsoft.com/office/drawing/2014/main" id="{50040EE8-4089-4880-9E77-CEFCBB0FD5F1}"/>
                </a:ext>
              </a:extLst>
            </p:cNvPr>
            <p:cNvSpPr/>
            <p:nvPr/>
          </p:nvSpPr>
          <p:spPr>
            <a:xfrm>
              <a:off x="5413509" y="1655692"/>
              <a:ext cx="1842053" cy="178573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Knowledge Aggregation</a:t>
              </a:r>
            </a:p>
            <a:p>
              <a:pPr algn="ctr"/>
              <a:endParaRPr lang="en-IN" dirty="0"/>
            </a:p>
          </p:txBody>
        </p:sp>
        <p:sp>
          <p:nvSpPr>
            <p:cNvPr id="23" name="Cube 22">
              <a:extLst>
                <a:ext uri="{FF2B5EF4-FFF2-40B4-BE49-F238E27FC236}">
                  <a16:creationId xmlns:a16="http://schemas.microsoft.com/office/drawing/2014/main" id="{2042FEDC-0DAE-4CB1-93CE-F64F315D267F}"/>
                </a:ext>
              </a:extLst>
            </p:cNvPr>
            <p:cNvSpPr/>
            <p:nvPr/>
          </p:nvSpPr>
          <p:spPr>
            <a:xfrm>
              <a:off x="7573614" y="1645754"/>
              <a:ext cx="1842053" cy="1785730"/>
            </a:xfrm>
            <a:prstGeom prst="cub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Cube 23">
              <a:extLst>
                <a:ext uri="{FF2B5EF4-FFF2-40B4-BE49-F238E27FC236}">
                  <a16:creationId xmlns:a16="http://schemas.microsoft.com/office/drawing/2014/main" id="{D62B82E0-BA6D-4A7F-972A-815C97FFC848}"/>
                </a:ext>
              </a:extLst>
            </p:cNvPr>
            <p:cNvSpPr/>
            <p:nvPr/>
          </p:nvSpPr>
          <p:spPr>
            <a:xfrm>
              <a:off x="3372676" y="3588854"/>
              <a:ext cx="1842053" cy="178573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Communication</a:t>
              </a:r>
            </a:p>
          </p:txBody>
        </p:sp>
        <p:sp>
          <p:nvSpPr>
            <p:cNvPr id="25" name="Cube 24">
              <a:extLst>
                <a:ext uri="{FF2B5EF4-FFF2-40B4-BE49-F238E27FC236}">
                  <a16:creationId xmlns:a16="http://schemas.microsoft.com/office/drawing/2014/main" id="{72BFD20D-65BF-4FA3-9E86-44092DA41D5A}"/>
                </a:ext>
              </a:extLst>
            </p:cNvPr>
            <p:cNvSpPr/>
            <p:nvPr/>
          </p:nvSpPr>
          <p:spPr>
            <a:xfrm>
              <a:off x="5413509" y="3583884"/>
              <a:ext cx="1842053" cy="1785730"/>
            </a:xfrm>
            <a:prstGeom prst="cub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 Computing</a:t>
              </a:r>
            </a:p>
          </p:txBody>
        </p:sp>
        <p:sp>
          <p:nvSpPr>
            <p:cNvPr id="26" name="Cube 25">
              <a:extLst>
                <a:ext uri="{FF2B5EF4-FFF2-40B4-BE49-F238E27FC236}">
                  <a16:creationId xmlns:a16="http://schemas.microsoft.com/office/drawing/2014/main" id="{30C972B9-81E1-4752-9B17-BFE036C1EB4B}"/>
                </a:ext>
              </a:extLst>
            </p:cNvPr>
            <p:cNvSpPr/>
            <p:nvPr/>
          </p:nvSpPr>
          <p:spPr>
            <a:xfrm>
              <a:off x="7573613" y="3583884"/>
              <a:ext cx="1842053" cy="1785730"/>
            </a:xfrm>
            <a:prstGeom prst="cub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Discovery Service</a:t>
              </a:r>
            </a:p>
          </p:txBody>
        </p:sp>
      </p:grpSp>
      <p:sp>
        <p:nvSpPr>
          <p:cNvPr id="28" name="Rectangle 27">
            <a:extLst>
              <a:ext uri="{FF2B5EF4-FFF2-40B4-BE49-F238E27FC236}">
                <a16:creationId xmlns:a16="http://schemas.microsoft.com/office/drawing/2014/main" id="{2CEA99C3-0DF3-4C48-B50F-67B51B6110EA}"/>
              </a:ext>
            </a:extLst>
          </p:cNvPr>
          <p:cNvSpPr/>
          <p:nvPr/>
        </p:nvSpPr>
        <p:spPr>
          <a:xfrm>
            <a:off x="7983747" y="2105547"/>
            <a:ext cx="1118062" cy="369332"/>
          </a:xfrm>
          <a:prstGeom prst="rect">
            <a:avLst/>
          </a:prstGeom>
        </p:spPr>
        <p:txBody>
          <a:bodyPr wrap="none">
            <a:spAutoFit/>
          </a:bodyPr>
          <a:lstStyle/>
          <a:p>
            <a:pPr algn="ctr"/>
            <a:r>
              <a:rPr lang="en-IN" dirty="0">
                <a:solidFill>
                  <a:schemeClr val="lt1"/>
                </a:solidFill>
              </a:rPr>
              <a:t>Standards</a:t>
            </a:r>
          </a:p>
        </p:txBody>
      </p:sp>
    </p:spTree>
    <p:extLst>
      <p:ext uri="{BB962C8B-B14F-4D97-AF65-F5344CB8AC3E}">
        <p14:creationId xmlns:p14="http://schemas.microsoft.com/office/powerpoint/2010/main" val="1983440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numCol="2">
            <a:normAutofit/>
          </a:bodyPr>
          <a:lstStyle/>
          <a:p>
            <a:pPr marL="0" indent="0">
              <a:buNone/>
            </a:pPr>
            <a:r>
              <a:rPr lang="en-IN" sz="3600" b="1" dirty="0"/>
              <a:t>IOT Challenges:</a:t>
            </a:r>
          </a:p>
          <a:p>
            <a:pPr marL="0" indent="0">
              <a:buNone/>
            </a:pPr>
            <a:endParaRPr lang="en-IN" sz="3600" b="1" dirty="0"/>
          </a:p>
          <a:p>
            <a:r>
              <a:rPr lang="en-IN" sz="2400" b="1" dirty="0"/>
              <a:t>Security</a:t>
            </a:r>
          </a:p>
          <a:p>
            <a:r>
              <a:rPr lang="en-IN" sz="2400" b="1" dirty="0"/>
              <a:t>Scalability</a:t>
            </a:r>
          </a:p>
          <a:p>
            <a:r>
              <a:rPr lang="en-IN" sz="2400" b="1" dirty="0"/>
              <a:t>Energy Efficiency</a:t>
            </a:r>
          </a:p>
          <a:p>
            <a:r>
              <a:rPr lang="en-IN" sz="2400" b="1" dirty="0"/>
              <a:t>Bandwidth Management</a:t>
            </a:r>
          </a:p>
          <a:p>
            <a:r>
              <a:rPr lang="en-IN" sz="2400" b="1" dirty="0"/>
              <a:t>Modelling and analysis</a:t>
            </a:r>
          </a:p>
          <a:p>
            <a:r>
              <a:rPr lang="en-IN" sz="2400" b="1" dirty="0"/>
              <a:t>Interfacing</a:t>
            </a:r>
          </a:p>
          <a:p>
            <a:endParaRPr lang="en-IN" sz="2400" b="1" dirty="0"/>
          </a:p>
          <a:p>
            <a:endParaRPr lang="en-IN" sz="2400" b="1" dirty="0"/>
          </a:p>
          <a:p>
            <a:endParaRPr lang="en-IN" sz="2400" b="1" dirty="0"/>
          </a:p>
          <a:p>
            <a:endParaRPr lang="en-IN" sz="2400" b="1" dirty="0"/>
          </a:p>
          <a:p>
            <a:endParaRPr lang="en-IN" sz="2400" b="1" dirty="0"/>
          </a:p>
          <a:p>
            <a:endParaRPr lang="en-IN" sz="2400" b="1" dirty="0"/>
          </a:p>
          <a:p>
            <a:pPr marL="0" indent="0">
              <a:buNone/>
            </a:pPr>
            <a:endParaRPr lang="en-IN" sz="2400" b="1" dirty="0"/>
          </a:p>
          <a:p>
            <a:endParaRPr lang="en-IN" sz="2400" b="1" dirty="0"/>
          </a:p>
          <a:p>
            <a:r>
              <a:rPr lang="en-IN" sz="2400" b="1" dirty="0"/>
              <a:t>Interoperability</a:t>
            </a:r>
          </a:p>
          <a:p>
            <a:r>
              <a:rPr lang="en-IN" sz="2400" b="1" dirty="0"/>
              <a:t>Data storage</a:t>
            </a:r>
          </a:p>
          <a:p>
            <a:r>
              <a:rPr lang="en-IN" sz="2400" b="1" dirty="0"/>
              <a:t>Data Analytics</a:t>
            </a:r>
          </a:p>
          <a:p>
            <a:r>
              <a:rPr lang="en-IN" sz="2400" b="1" dirty="0"/>
              <a:t>Complexity Management (Ex: SDN)</a:t>
            </a:r>
          </a:p>
          <a:p>
            <a:pPr marL="0" indent="0">
              <a:buNone/>
            </a:pPr>
            <a:endParaRPr lang="en-IN" sz="3600" b="1" dirty="0"/>
          </a:p>
        </p:txBody>
      </p:sp>
    </p:spTree>
    <p:extLst>
      <p:ext uri="{BB962C8B-B14F-4D97-AF65-F5344CB8AC3E}">
        <p14:creationId xmlns:p14="http://schemas.microsoft.com/office/powerpoint/2010/main" val="2489337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lgn="ctr">
              <a:buNone/>
            </a:pPr>
            <a:r>
              <a:rPr lang="en-IN" sz="3600" b="1" dirty="0"/>
              <a:t>Functionality Based IOT Protocol Organisation</a:t>
            </a:r>
          </a:p>
          <a:p>
            <a:pPr marL="0" indent="0">
              <a:buNone/>
            </a:pPr>
            <a:endParaRPr lang="en-IN" sz="3600" b="1" dirty="0"/>
          </a:p>
          <a:p>
            <a:pPr lvl="1"/>
            <a:r>
              <a:rPr lang="en-IN" sz="3000" b="1" dirty="0">
                <a:solidFill>
                  <a:srgbClr val="FF0000"/>
                </a:solidFill>
              </a:rPr>
              <a:t>Data Protocols (MQTT, CoAP, AMQP)</a:t>
            </a:r>
          </a:p>
          <a:p>
            <a:pPr lvl="1"/>
            <a:r>
              <a:rPr lang="en-IN" sz="3000" b="1" dirty="0">
                <a:solidFill>
                  <a:srgbClr val="FF0000"/>
                </a:solidFill>
              </a:rPr>
              <a:t>Connectivity(6LowPAN)</a:t>
            </a:r>
          </a:p>
          <a:p>
            <a:pPr lvl="1"/>
            <a:r>
              <a:rPr lang="en-IN" sz="3000" b="1" dirty="0">
                <a:solidFill>
                  <a:srgbClr val="FF0000"/>
                </a:solidFill>
              </a:rPr>
              <a:t>Communication and Transport (Wi-Fi. Bluetooth, LPWAN</a:t>
            </a:r>
          </a:p>
          <a:p>
            <a:pPr lvl="1"/>
            <a:r>
              <a:rPr lang="en-IN" sz="3000" b="1" dirty="0"/>
              <a:t>Discovery</a:t>
            </a:r>
          </a:p>
          <a:p>
            <a:pPr lvl="1"/>
            <a:r>
              <a:rPr lang="en-IN" sz="3000" b="1" dirty="0"/>
              <a:t>Device Management</a:t>
            </a:r>
          </a:p>
          <a:p>
            <a:pPr lvl="1"/>
            <a:r>
              <a:rPr lang="en-IN" sz="3000" b="1" dirty="0"/>
              <a:t>Semantic</a:t>
            </a:r>
          </a:p>
        </p:txBody>
      </p:sp>
    </p:spTree>
    <p:extLst>
      <p:ext uri="{BB962C8B-B14F-4D97-AF65-F5344CB8AC3E}">
        <p14:creationId xmlns:p14="http://schemas.microsoft.com/office/powerpoint/2010/main" val="803851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99391" y="215347"/>
            <a:ext cx="11993217" cy="6427305"/>
          </a:xfrm>
        </p:spPr>
        <p:txBody>
          <a:bodyPr>
            <a:normAutofit fontScale="92500" lnSpcReduction="20000"/>
          </a:bodyPr>
          <a:lstStyle/>
          <a:p>
            <a:pPr marL="0" indent="0" algn="ctr">
              <a:buNone/>
            </a:pPr>
            <a:r>
              <a:rPr lang="en-IN" sz="3600" b="1" dirty="0"/>
              <a:t>MQTT</a:t>
            </a:r>
          </a:p>
          <a:p>
            <a:pPr marL="0" indent="0" algn="ctr">
              <a:buNone/>
            </a:pPr>
            <a:r>
              <a:rPr lang="en-IN" sz="3600" b="1" dirty="0"/>
              <a:t>(</a:t>
            </a:r>
            <a:r>
              <a:rPr lang="en-IN" b="1" dirty="0"/>
              <a:t>Message Que Telemetry Transport)</a:t>
            </a:r>
          </a:p>
          <a:p>
            <a:pPr marL="0" indent="0">
              <a:buNone/>
            </a:pPr>
            <a:endParaRPr lang="en-IN" b="1" dirty="0"/>
          </a:p>
          <a:p>
            <a:r>
              <a:rPr lang="en-IN" dirty="0"/>
              <a:t>ISO Standard (ISO/IEC PRF 20922)</a:t>
            </a:r>
          </a:p>
          <a:p>
            <a:r>
              <a:rPr lang="en-IN" dirty="0"/>
              <a:t>It is publish-Subscriber based lightweight messaging protocol for user in conjunction with the TCP/IP</a:t>
            </a:r>
          </a:p>
          <a:p>
            <a:r>
              <a:rPr lang="en-IN" dirty="0"/>
              <a:t>MQTT was introduced by IBM in 1999 and standardized by OASIS in 2013</a:t>
            </a:r>
          </a:p>
          <a:p>
            <a:r>
              <a:rPr lang="en-IN" dirty="0"/>
              <a:t>Design to provide connectivity ( mostly embedded ) between application and middle-wares on one side and networks  and communications on the other side</a:t>
            </a:r>
          </a:p>
          <a:p>
            <a:r>
              <a:rPr lang="en-IN" dirty="0"/>
              <a:t>A message broker controls the publish – subscribe messaging pattern</a:t>
            </a:r>
          </a:p>
          <a:p>
            <a:r>
              <a:rPr lang="en-IN" dirty="0"/>
              <a:t>A topic to which a client is subscribed is updated in the form of messages and distributed by the message broker</a:t>
            </a:r>
          </a:p>
          <a:p>
            <a:r>
              <a:rPr lang="en-IN" dirty="0"/>
              <a:t>Designed for:</a:t>
            </a:r>
          </a:p>
          <a:p>
            <a:pPr lvl="1"/>
            <a:r>
              <a:rPr lang="en-IN" dirty="0"/>
              <a:t>Remote connections</a:t>
            </a:r>
          </a:p>
          <a:p>
            <a:pPr lvl="1"/>
            <a:r>
              <a:rPr lang="en-IN" dirty="0"/>
              <a:t>Limited bandwidth</a:t>
            </a:r>
          </a:p>
          <a:p>
            <a:pPr lvl="1"/>
            <a:r>
              <a:rPr lang="en-IN" dirty="0"/>
              <a:t>Small-code footprint</a:t>
            </a:r>
          </a:p>
        </p:txBody>
      </p:sp>
    </p:spTree>
    <p:extLst>
      <p:ext uri="{BB962C8B-B14F-4D97-AF65-F5344CB8AC3E}">
        <p14:creationId xmlns:p14="http://schemas.microsoft.com/office/powerpoint/2010/main" val="3026223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lgn="ctr">
              <a:buNone/>
            </a:pPr>
            <a:r>
              <a:rPr lang="en-IN" sz="3600" b="1" dirty="0"/>
              <a:t>MQTT Components</a:t>
            </a:r>
          </a:p>
          <a:p>
            <a:pPr marL="0" indent="0">
              <a:buNone/>
            </a:pPr>
            <a:endParaRPr lang="en-IN" sz="3600" b="1" dirty="0"/>
          </a:p>
        </p:txBody>
      </p:sp>
      <p:grpSp>
        <p:nvGrpSpPr>
          <p:cNvPr id="9" name="Group 8">
            <a:extLst>
              <a:ext uri="{FF2B5EF4-FFF2-40B4-BE49-F238E27FC236}">
                <a16:creationId xmlns:a16="http://schemas.microsoft.com/office/drawing/2014/main" id="{F6C68FFF-A339-435E-A9EE-DC907312D476}"/>
              </a:ext>
            </a:extLst>
          </p:cNvPr>
          <p:cNvGrpSpPr/>
          <p:nvPr/>
        </p:nvGrpSpPr>
        <p:grpSpPr>
          <a:xfrm>
            <a:off x="1113181" y="1517373"/>
            <a:ext cx="9780105" cy="4658139"/>
            <a:chOff x="1113182" y="1517374"/>
            <a:chExt cx="7818782" cy="3528392"/>
          </a:xfrm>
        </p:grpSpPr>
        <p:sp>
          <p:nvSpPr>
            <p:cNvPr id="2" name="Rectangle 1">
              <a:extLst>
                <a:ext uri="{FF2B5EF4-FFF2-40B4-BE49-F238E27FC236}">
                  <a16:creationId xmlns:a16="http://schemas.microsoft.com/office/drawing/2014/main" id="{14C7B938-A8DF-4766-AE2E-2A014EAB1E5D}"/>
                </a:ext>
              </a:extLst>
            </p:cNvPr>
            <p:cNvSpPr/>
            <p:nvPr/>
          </p:nvSpPr>
          <p:spPr>
            <a:xfrm>
              <a:off x="1113183" y="1603513"/>
              <a:ext cx="3021495" cy="6361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Publishers</a:t>
              </a:r>
            </a:p>
          </p:txBody>
        </p:sp>
        <p:sp>
          <p:nvSpPr>
            <p:cNvPr id="4" name="Rectangle 3">
              <a:extLst>
                <a:ext uri="{FF2B5EF4-FFF2-40B4-BE49-F238E27FC236}">
                  <a16:creationId xmlns:a16="http://schemas.microsoft.com/office/drawing/2014/main" id="{91A55C2B-FBBD-4427-807E-74F9DFE18B84}"/>
                </a:ext>
              </a:extLst>
            </p:cNvPr>
            <p:cNvSpPr/>
            <p:nvPr/>
          </p:nvSpPr>
          <p:spPr>
            <a:xfrm>
              <a:off x="1113182" y="2988366"/>
              <a:ext cx="3021495"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Subscribers</a:t>
              </a:r>
            </a:p>
          </p:txBody>
        </p:sp>
        <p:sp>
          <p:nvSpPr>
            <p:cNvPr id="5" name="Rectangle 4">
              <a:extLst>
                <a:ext uri="{FF2B5EF4-FFF2-40B4-BE49-F238E27FC236}">
                  <a16:creationId xmlns:a16="http://schemas.microsoft.com/office/drawing/2014/main" id="{50D3C098-447A-48A2-86CC-27EC7BB68EC7}"/>
                </a:ext>
              </a:extLst>
            </p:cNvPr>
            <p:cNvSpPr/>
            <p:nvPr/>
          </p:nvSpPr>
          <p:spPr>
            <a:xfrm>
              <a:off x="1113183" y="4273827"/>
              <a:ext cx="3021495" cy="63610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Brokers</a:t>
              </a:r>
            </a:p>
          </p:txBody>
        </p:sp>
        <p:sp>
          <p:nvSpPr>
            <p:cNvPr id="6" name="Arrow: Right 5">
              <a:extLst>
                <a:ext uri="{FF2B5EF4-FFF2-40B4-BE49-F238E27FC236}">
                  <a16:creationId xmlns:a16="http://schemas.microsoft.com/office/drawing/2014/main" id="{9B41CCBC-F48A-4978-9734-3BF9DB366EB8}"/>
                </a:ext>
              </a:extLst>
            </p:cNvPr>
            <p:cNvSpPr/>
            <p:nvPr/>
          </p:nvSpPr>
          <p:spPr>
            <a:xfrm>
              <a:off x="4134677" y="1517374"/>
              <a:ext cx="4797287" cy="90777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chemeClr val="tx1"/>
                  </a:solidFill>
                </a:rPr>
                <a:t>Light weight sensors</a:t>
              </a:r>
            </a:p>
          </p:txBody>
        </p:sp>
        <p:sp>
          <p:nvSpPr>
            <p:cNvPr id="7" name="Arrow: Right 6">
              <a:extLst>
                <a:ext uri="{FF2B5EF4-FFF2-40B4-BE49-F238E27FC236}">
                  <a16:creationId xmlns:a16="http://schemas.microsoft.com/office/drawing/2014/main" id="{9C6EB6D7-0659-4239-AF37-53B255A49CC8}"/>
                </a:ext>
              </a:extLst>
            </p:cNvPr>
            <p:cNvSpPr/>
            <p:nvPr/>
          </p:nvSpPr>
          <p:spPr>
            <a:xfrm>
              <a:off x="4134676" y="2852531"/>
              <a:ext cx="4797287" cy="907774"/>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chemeClr val="tx1"/>
                  </a:solidFill>
                </a:rPr>
                <a:t>Applications interested for sensor data</a:t>
              </a:r>
            </a:p>
          </p:txBody>
        </p:sp>
        <p:sp>
          <p:nvSpPr>
            <p:cNvPr id="8" name="Arrow: Right 7">
              <a:extLst>
                <a:ext uri="{FF2B5EF4-FFF2-40B4-BE49-F238E27FC236}">
                  <a16:creationId xmlns:a16="http://schemas.microsoft.com/office/drawing/2014/main" id="{8667B779-7F52-4E5C-B19A-33FF4C667129}"/>
                </a:ext>
              </a:extLst>
            </p:cNvPr>
            <p:cNvSpPr/>
            <p:nvPr/>
          </p:nvSpPr>
          <p:spPr>
            <a:xfrm>
              <a:off x="4134676" y="4137992"/>
              <a:ext cx="4797287" cy="907774"/>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500" b="1" dirty="0">
                  <a:solidFill>
                    <a:schemeClr val="tx1"/>
                  </a:solidFill>
                </a:rPr>
                <a:t>Connect Publishers and Subscribers</a:t>
              </a:r>
            </a:p>
            <a:p>
              <a:pPr marL="285750" indent="-285750">
                <a:buFont typeface="Arial" panose="020B0604020202020204" pitchFamily="34" charset="0"/>
                <a:buChar char="•"/>
              </a:pPr>
              <a:r>
                <a:rPr lang="en-IN" sz="1500" b="1" dirty="0">
                  <a:solidFill>
                    <a:schemeClr val="tx1"/>
                  </a:solidFill>
                </a:rPr>
                <a:t>Classify sensor data into Topics</a:t>
              </a:r>
            </a:p>
          </p:txBody>
        </p:sp>
      </p:grpSp>
    </p:spTree>
    <p:extLst>
      <p:ext uri="{BB962C8B-B14F-4D97-AF65-F5344CB8AC3E}">
        <p14:creationId xmlns:p14="http://schemas.microsoft.com/office/powerpoint/2010/main" val="3615117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6352A1-5428-4728-A66A-899EAB53D54B}"/>
              </a:ext>
            </a:extLst>
          </p:cNvPr>
          <p:cNvSpPr/>
          <p:nvPr/>
        </p:nvSpPr>
        <p:spPr>
          <a:xfrm>
            <a:off x="887894" y="2199865"/>
            <a:ext cx="9879500" cy="357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59BDE4F-005C-4CA0-88A4-E41EF521BEBE}"/>
              </a:ext>
            </a:extLst>
          </p:cNvPr>
          <p:cNvSpPr/>
          <p:nvPr/>
        </p:nvSpPr>
        <p:spPr>
          <a:xfrm>
            <a:off x="887894" y="3145738"/>
            <a:ext cx="9879500" cy="357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7792CF0-E0ED-47D8-BB91-946561E261E3}"/>
              </a:ext>
            </a:extLst>
          </p:cNvPr>
          <p:cNvSpPr/>
          <p:nvPr/>
        </p:nvSpPr>
        <p:spPr>
          <a:xfrm>
            <a:off x="887894" y="4106519"/>
            <a:ext cx="9879500" cy="357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50DEF67-44D5-4D8C-AD8B-11EB1C24F4C6}"/>
              </a:ext>
            </a:extLst>
          </p:cNvPr>
          <p:cNvSpPr/>
          <p:nvPr/>
        </p:nvSpPr>
        <p:spPr>
          <a:xfrm>
            <a:off x="887894" y="5078896"/>
            <a:ext cx="9879500" cy="357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62C0CB01-AAE2-42B1-9E35-2F3A96AAFD5D}"/>
              </a:ext>
            </a:extLst>
          </p:cNvPr>
          <p:cNvSpPr/>
          <p:nvPr/>
        </p:nvSpPr>
        <p:spPr>
          <a:xfrm>
            <a:off x="887896" y="6145694"/>
            <a:ext cx="9879500" cy="357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a:bodyPr>
          <a:lstStyle/>
          <a:p>
            <a:pPr marL="0" indent="0" algn="ctr">
              <a:buNone/>
            </a:pPr>
            <a:r>
              <a:rPr lang="en-IN" sz="3600" b="1" dirty="0"/>
              <a:t>MQTT Methods</a:t>
            </a:r>
          </a:p>
          <a:p>
            <a:pPr marL="0" indent="0" algn="ctr">
              <a:buNone/>
            </a:pPr>
            <a:endParaRPr lang="en-IN" sz="3600" b="1" dirty="0"/>
          </a:p>
        </p:txBody>
      </p:sp>
      <p:sp>
        <p:nvSpPr>
          <p:cNvPr id="5" name="Rectangle 4">
            <a:extLst>
              <a:ext uri="{FF2B5EF4-FFF2-40B4-BE49-F238E27FC236}">
                <a16:creationId xmlns:a16="http://schemas.microsoft.com/office/drawing/2014/main" id="{AA15CDCB-4F8A-404F-ADE4-5AFDCAEBC127}"/>
              </a:ext>
            </a:extLst>
          </p:cNvPr>
          <p:cNvSpPr/>
          <p:nvPr/>
        </p:nvSpPr>
        <p:spPr>
          <a:xfrm>
            <a:off x="1424604" y="1772480"/>
            <a:ext cx="6586331" cy="49033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Connect</a:t>
            </a:r>
          </a:p>
        </p:txBody>
      </p:sp>
      <p:sp>
        <p:nvSpPr>
          <p:cNvPr id="6" name="Rectangle 5">
            <a:extLst>
              <a:ext uri="{FF2B5EF4-FFF2-40B4-BE49-F238E27FC236}">
                <a16:creationId xmlns:a16="http://schemas.microsoft.com/office/drawing/2014/main" id="{74E01B41-3146-4244-A3DA-F1C1B861E19D}"/>
              </a:ext>
            </a:extLst>
          </p:cNvPr>
          <p:cNvSpPr/>
          <p:nvPr/>
        </p:nvSpPr>
        <p:spPr>
          <a:xfrm>
            <a:off x="1424604" y="2729951"/>
            <a:ext cx="6586331" cy="4903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Disconnect</a:t>
            </a:r>
          </a:p>
        </p:txBody>
      </p:sp>
      <p:sp>
        <p:nvSpPr>
          <p:cNvPr id="7" name="Rectangle 6">
            <a:extLst>
              <a:ext uri="{FF2B5EF4-FFF2-40B4-BE49-F238E27FC236}">
                <a16:creationId xmlns:a16="http://schemas.microsoft.com/office/drawing/2014/main" id="{D52E8C28-A27B-4677-BF30-32705EFDC593}"/>
              </a:ext>
            </a:extLst>
          </p:cNvPr>
          <p:cNvSpPr/>
          <p:nvPr/>
        </p:nvSpPr>
        <p:spPr>
          <a:xfrm>
            <a:off x="1424605" y="3677480"/>
            <a:ext cx="6586331" cy="49033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Subscribe</a:t>
            </a:r>
          </a:p>
        </p:txBody>
      </p:sp>
      <p:sp>
        <p:nvSpPr>
          <p:cNvPr id="8" name="Rectangle 7">
            <a:extLst>
              <a:ext uri="{FF2B5EF4-FFF2-40B4-BE49-F238E27FC236}">
                <a16:creationId xmlns:a16="http://schemas.microsoft.com/office/drawing/2014/main" id="{E6BE54B6-012D-4F2F-8FDD-FA27FAAEADC4}"/>
              </a:ext>
            </a:extLst>
          </p:cNvPr>
          <p:cNvSpPr/>
          <p:nvPr/>
        </p:nvSpPr>
        <p:spPr>
          <a:xfrm>
            <a:off x="1424606" y="4697896"/>
            <a:ext cx="6586331" cy="49033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Unsubscribe</a:t>
            </a:r>
          </a:p>
        </p:txBody>
      </p:sp>
      <p:sp>
        <p:nvSpPr>
          <p:cNvPr id="9" name="Rectangle 8">
            <a:extLst>
              <a:ext uri="{FF2B5EF4-FFF2-40B4-BE49-F238E27FC236}">
                <a16:creationId xmlns:a16="http://schemas.microsoft.com/office/drawing/2014/main" id="{D3910B9A-E9E2-4057-87B1-F38F119D2376}"/>
              </a:ext>
            </a:extLst>
          </p:cNvPr>
          <p:cNvSpPr/>
          <p:nvPr/>
        </p:nvSpPr>
        <p:spPr>
          <a:xfrm>
            <a:off x="1431233" y="5711687"/>
            <a:ext cx="6586331" cy="490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Publish</a:t>
            </a:r>
          </a:p>
        </p:txBody>
      </p:sp>
    </p:spTree>
    <p:extLst>
      <p:ext uri="{BB962C8B-B14F-4D97-AF65-F5344CB8AC3E}">
        <p14:creationId xmlns:p14="http://schemas.microsoft.com/office/powerpoint/2010/main" val="364565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8ECF4AC7-ABD8-47C9-87BF-56C2447E86EB}"/>
              </a:ext>
            </a:extLst>
          </p:cNvPr>
          <p:cNvPicPr>
            <a:picLocks noGrp="1" noChangeAspect="1"/>
          </p:cNvPicPr>
          <p:nvPr>
            <p:ph idx="1"/>
          </p:nvPr>
        </p:nvPicPr>
        <p:blipFill>
          <a:blip r:embed="rId2"/>
          <a:stretch>
            <a:fillRect/>
          </a:stretch>
        </p:blipFill>
        <p:spPr>
          <a:xfrm>
            <a:off x="1486542" y="821634"/>
            <a:ext cx="9556108" cy="5751444"/>
          </a:xfrm>
          <a:prstGeom prst="rect">
            <a:avLst/>
          </a:prstGeom>
        </p:spPr>
      </p:pic>
    </p:spTree>
    <p:extLst>
      <p:ext uri="{BB962C8B-B14F-4D97-AF65-F5344CB8AC3E}">
        <p14:creationId xmlns:p14="http://schemas.microsoft.com/office/powerpoint/2010/main" val="368966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fontScale="92500" lnSpcReduction="20000"/>
          </a:bodyPr>
          <a:lstStyle/>
          <a:p>
            <a:pPr marL="0" indent="0">
              <a:buNone/>
            </a:pPr>
            <a:r>
              <a:rPr lang="en-IN" sz="3600" b="1" dirty="0"/>
              <a:t>Communication:</a:t>
            </a:r>
          </a:p>
          <a:p>
            <a:pPr marL="0" indent="0">
              <a:buNone/>
            </a:pPr>
            <a:endParaRPr lang="en-IN" sz="3600" b="1" dirty="0"/>
          </a:p>
          <a:p>
            <a:r>
              <a:rPr lang="en-IN" sz="3000" dirty="0"/>
              <a:t>The protocol uses publish/subscribe architecture (HTTP uses the request / response paradigm)</a:t>
            </a:r>
          </a:p>
          <a:p>
            <a:r>
              <a:rPr lang="en-IN" sz="3000" dirty="0"/>
              <a:t>Publish/Subscribe is event-driven and enables messages to be pushed to the clients</a:t>
            </a:r>
          </a:p>
          <a:p>
            <a:r>
              <a:rPr lang="en-IN" sz="3000" dirty="0"/>
              <a:t>The central communication point is the MQTT Broker , which is in charge of dispatching all messages between the senders and the rightful receivers</a:t>
            </a:r>
          </a:p>
          <a:p>
            <a:r>
              <a:rPr lang="en-IN" sz="3000" dirty="0"/>
              <a:t>Each client that publishes a message to the broker , includes a topic into the message. The topic is the routing information for the broker </a:t>
            </a:r>
          </a:p>
          <a:p>
            <a:r>
              <a:rPr lang="en-IN" sz="3000" dirty="0"/>
              <a:t>Each client that wants to receive the messages subscribes to a certain topic and the broker delivers all messages with the matching topic to client</a:t>
            </a:r>
          </a:p>
          <a:p>
            <a:r>
              <a:rPr lang="en-IN" sz="3000" dirty="0"/>
              <a:t>Therefore the clients don’t have to know each other . They only communicate over topic</a:t>
            </a:r>
          </a:p>
          <a:p>
            <a:r>
              <a:rPr lang="en-IN" sz="3000" dirty="0"/>
              <a:t>This architecture enables highly scalable solutions without dependencies between the data produces and the data consumers</a:t>
            </a:r>
          </a:p>
          <a:p>
            <a:pPr marL="0" indent="0">
              <a:buNone/>
            </a:pPr>
            <a:endParaRPr lang="en-IN" sz="3600" b="1" dirty="0"/>
          </a:p>
        </p:txBody>
      </p:sp>
    </p:spTree>
    <p:extLst>
      <p:ext uri="{BB962C8B-B14F-4D97-AF65-F5344CB8AC3E}">
        <p14:creationId xmlns:p14="http://schemas.microsoft.com/office/powerpoint/2010/main" val="3705684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CC1B8-172B-4017-8A73-0B1FBACFD864}"/>
              </a:ext>
            </a:extLst>
          </p:cNvPr>
          <p:cNvSpPr>
            <a:spLocks noGrp="1"/>
          </p:cNvSpPr>
          <p:nvPr>
            <p:ph idx="1"/>
          </p:nvPr>
        </p:nvSpPr>
        <p:spPr>
          <a:xfrm>
            <a:off x="119270" y="159026"/>
            <a:ext cx="11234530" cy="6698974"/>
          </a:xfrm>
        </p:spPr>
        <p:txBody>
          <a:bodyPr/>
          <a:lstStyle/>
          <a:p>
            <a:pPr marL="0" indent="0">
              <a:buNone/>
            </a:pPr>
            <a:r>
              <a:rPr lang="en-US" dirty="0"/>
              <a:t>MQTT was designed for environments with limited resources in mind especially about network access, thus this protocol has many features and options related to message delivery from server and clients. QoS or Quality of Service is the term for the 3 options for message delivery levels:</a:t>
            </a:r>
          </a:p>
          <a:p>
            <a:r>
              <a:rPr lang="en-US" dirty="0"/>
              <a:t>Level 0 (QoS = 0):  At most once delivery. This means if the receiver missed the message it will not be sent again. In other words, the server (broker) sends the message and doesn’t expect an acknowledgment from the client.</a:t>
            </a:r>
          </a:p>
          <a:p>
            <a:r>
              <a:rPr lang="en-US" dirty="0"/>
              <a:t>Level 1 (QoS = 1): At least once delivery. This means that the broker keeps sending the message to the subscriber until it sense an acknowledgment from it. This may lead to receive the message more than once at the subscriber side .</a:t>
            </a:r>
          </a:p>
          <a:p>
            <a:r>
              <a:rPr lang="en-US" dirty="0"/>
              <a:t>Level 2 (QoS =2): Exactly once delivery. This level guarantees to deliver one message exactly to the subscriber.</a:t>
            </a:r>
          </a:p>
          <a:p>
            <a:pPr marL="0" indent="0">
              <a:buNone/>
            </a:pPr>
            <a:endParaRPr lang="en-IN" dirty="0"/>
          </a:p>
        </p:txBody>
      </p:sp>
    </p:spTree>
    <p:extLst>
      <p:ext uri="{BB962C8B-B14F-4D97-AF65-F5344CB8AC3E}">
        <p14:creationId xmlns:p14="http://schemas.microsoft.com/office/powerpoint/2010/main" val="67834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fontScale="77500" lnSpcReduction="20000"/>
          </a:bodyPr>
          <a:lstStyle/>
          <a:p>
            <a:pPr marL="0" indent="0" algn="ctr">
              <a:buNone/>
            </a:pPr>
            <a:r>
              <a:rPr lang="en-IN" sz="3600" b="1" dirty="0"/>
              <a:t>Sensors</a:t>
            </a:r>
          </a:p>
          <a:p>
            <a:pPr marL="0" indent="0" algn="ctr">
              <a:buNone/>
            </a:pPr>
            <a:endParaRPr lang="en-IN" sz="3600" b="1" dirty="0"/>
          </a:p>
          <a:p>
            <a:pPr marL="0" indent="0" algn="ctr">
              <a:buNone/>
            </a:pPr>
            <a:endParaRPr lang="en-IN" sz="3600" b="1" dirty="0"/>
          </a:p>
          <a:p>
            <a:pPr marL="0" indent="0">
              <a:buNone/>
            </a:pPr>
            <a:r>
              <a:rPr lang="en-IN" sz="3100" b="1" dirty="0">
                <a:solidFill>
                  <a:srgbClr val="002060"/>
                </a:solidFill>
              </a:rPr>
              <a:t>Definition: “A sensor Detects (senses) changes in the ambient conditions or in the state of another device or a system and forwards or processes this information in a certain manner”</a:t>
            </a:r>
          </a:p>
          <a:p>
            <a:pPr marL="0" indent="0">
              <a:buNone/>
            </a:pPr>
            <a:endParaRPr lang="en-IN" sz="3100" b="1" dirty="0">
              <a:solidFill>
                <a:srgbClr val="002060"/>
              </a:solidFill>
            </a:endParaRPr>
          </a:p>
          <a:p>
            <a:pPr marL="0" indent="0">
              <a:buNone/>
            </a:pPr>
            <a:r>
              <a:rPr lang="en-IN" sz="3100" b="1" dirty="0">
                <a:solidFill>
                  <a:srgbClr val="002060"/>
                </a:solidFill>
              </a:rPr>
              <a:t>“A device which detects or measures a physical property and records, indicates, or otherwise responds to it” – Oxford Dictionary</a:t>
            </a:r>
          </a:p>
          <a:p>
            <a:pPr marL="0" indent="0">
              <a:buNone/>
            </a:pPr>
            <a:endParaRPr lang="en-US" sz="3100" b="1" dirty="0">
              <a:solidFill>
                <a:srgbClr val="002060"/>
              </a:solidFill>
            </a:endParaRPr>
          </a:p>
          <a:p>
            <a:pPr marL="0" indent="0">
              <a:buNone/>
            </a:pPr>
            <a:r>
              <a:rPr lang="en-US" sz="3100" b="1" dirty="0">
                <a:solidFill>
                  <a:srgbClr val="002060"/>
                </a:solidFill>
              </a:rPr>
              <a:t>They perform some input functions by sensing or feeling the physical changes in the characteristics of a in response to a stimuli</a:t>
            </a:r>
          </a:p>
          <a:p>
            <a:pPr marL="0" indent="0">
              <a:buNone/>
            </a:pPr>
            <a:endParaRPr lang="en-US" sz="3100" b="1" dirty="0">
              <a:solidFill>
                <a:srgbClr val="002060"/>
              </a:solidFill>
            </a:endParaRPr>
          </a:p>
          <a:p>
            <a:pPr marL="0" indent="0">
              <a:buNone/>
            </a:pPr>
            <a:r>
              <a:rPr lang="en-US" sz="3100" b="1" dirty="0">
                <a:solidFill>
                  <a:srgbClr val="002060"/>
                </a:solidFill>
              </a:rPr>
              <a:t>Ex: Heat is converted to electrical signals in a temperature sensor or atmospheric pressure is converted to electric signals in a barometer</a:t>
            </a:r>
          </a:p>
          <a:p>
            <a:pPr marL="0" indent="0">
              <a:buNone/>
            </a:pPr>
            <a:endParaRPr lang="en-US" dirty="0"/>
          </a:p>
          <a:p>
            <a:pPr marL="0" indent="0">
              <a:buNone/>
            </a:pPr>
            <a:endParaRPr lang="en-US" dirty="0"/>
          </a:p>
          <a:p>
            <a:pPr marL="0" indent="0">
              <a:buNone/>
            </a:pPr>
            <a:r>
              <a:rPr lang="en-US" dirty="0"/>
              <a:t> </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48609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1FBF1E-A422-46AE-B4FD-5D3408D3D6CC}"/>
              </a:ext>
            </a:extLst>
          </p:cNvPr>
          <p:cNvPicPr>
            <a:picLocks noGrp="1" noChangeAspect="1"/>
          </p:cNvPicPr>
          <p:nvPr>
            <p:ph idx="1"/>
          </p:nvPr>
        </p:nvPicPr>
        <p:blipFill>
          <a:blip r:embed="rId2"/>
          <a:stretch>
            <a:fillRect/>
          </a:stretch>
        </p:blipFill>
        <p:spPr>
          <a:xfrm>
            <a:off x="1200174" y="609600"/>
            <a:ext cx="9791652" cy="4902994"/>
          </a:xfrm>
          <a:prstGeom prst="rect">
            <a:avLst/>
          </a:prstGeom>
        </p:spPr>
      </p:pic>
    </p:spTree>
    <p:extLst>
      <p:ext uri="{BB962C8B-B14F-4D97-AF65-F5344CB8AC3E}">
        <p14:creationId xmlns:p14="http://schemas.microsoft.com/office/powerpoint/2010/main" val="3841112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fontScale="85000" lnSpcReduction="20000"/>
          </a:bodyPr>
          <a:lstStyle/>
          <a:p>
            <a:pPr marL="0" indent="0">
              <a:buNone/>
            </a:pPr>
            <a:r>
              <a:rPr lang="en-IN" sz="3600" b="1" dirty="0"/>
              <a:t>MQTT Topics</a:t>
            </a:r>
          </a:p>
          <a:p>
            <a:r>
              <a:rPr lang="en-IN" sz="3200" b="1" dirty="0"/>
              <a:t>A topic is simple string that can have hierarchy levels , which are separated by a slash</a:t>
            </a:r>
          </a:p>
          <a:p>
            <a:r>
              <a:rPr lang="en-IN" sz="3200" b="1" dirty="0"/>
              <a:t>A sample topic for sending temperature data of a living room could be “</a:t>
            </a:r>
            <a:r>
              <a:rPr lang="en-IN" sz="3200" b="1" dirty="0">
                <a:solidFill>
                  <a:srgbClr val="FF0000"/>
                </a:solidFill>
              </a:rPr>
              <a:t>house/living-room/temperature”</a:t>
            </a:r>
          </a:p>
          <a:p>
            <a:r>
              <a:rPr lang="en-IN" sz="3200" b="1" dirty="0"/>
              <a:t>On one hand the client (Ex: Mobile device)  can subscribe to the exact topic or on other hand , it can use wildcard</a:t>
            </a:r>
          </a:p>
          <a:p>
            <a:r>
              <a:rPr lang="en-IN" sz="3200" b="1" dirty="0"/>
              <a:t>The subscription to </a:t>
            </a:r>
            <a:r>
              <a:rPr lang="en-IN" sz="3200" b="1" dirty="0">
                <a:solidFill>
                  <a:srgbClr val="FF0000"/>
                </a:solidFill>
              </a:rPr>
              <a:t>house/+/temperature </a:t>
            </a:r>
            <a:r>
              <a:rPr lang="en-IN" sz="3200" b="1" dirty="0"/>
              <a:t>would result in all messages sent to the  previously mentioned topic  </a:t>
            </a:r>
            <a:r>
              <a:rPr lang="en-IN" sz="3200" b="1" dirty="0">
                <a:solidFill>
                  <a:srgbClr val="FF0000"/>
                </a:solidFill>
              </a:rPr>
              <a:t>house/living room/temperature</a:t>
            </a:r>
            <a:r>
              <a:rPr lang="en-IN" sz="3200" b="1" dirty="0"/>
              <a:t> , as well as any topic with the arbitrary value in the place of living room , such as </a:t>
            </a:r>
            <a:r>
              <a:rPr lang="en-IN" sz="3200" b="1" dirty="0">
                <a:solidFill>
                  <a:srgbClr val="FF0000"/>
                </a:solidFill>
              </a:rPr>
              <a:t>house/kitchen/temperature</a:t>
            </a:r>
          </a:p>
          <a:p>
            <a:r>
              <a:rPr lang="en-IN" sz="3200" b="1" dirty="0"/>
              <a:t>The plus sign is the single level wild card and only allows arbitrary values for one hierarchy</a:t>
            </a:r>
          </a:p>
          <a:p>
            <a:r>
              <a:rPr lang="en-IN" sz="3200" b="1" dirty="0"/>
              <a:t>If more than one level needs to be subscribed , such as , the entire sub-tree, there is also a multi level wild card (#)</a:t>
            </a:r>
          </a:p>
          <a:p>
            <a:r>
              <a:rPr lang="en-IN" sz="3200" b="1" dirty="0"/>
              <a:t>It allows to subscribe to all underlying hierarchy levels Ex: </a:t>
            </a:r>
            <a:r>
              <a:rPr lang="en-IN" sz="3200" b="1" dirty="0">
                <a:solidFill>
                  <a:srgbClr val="FF0000"/>
                </a:solidFill>
              </a:rPr>
              <a:t>house/# </a:t>
            </a:r>
            <a:r>
              <a:rPr lang="en-IN" sz="3200" b="1" dirty="0"/>
              <a:t>is subscribing to all topics beginning with house</a:t>
            </a:r>
          </a:p>
          <a:p>
            <a:endParaRPr lang="en-IN" sz="3000" b="1" dirty="0"/>
          </a:p>
          <a:p>
            <a:pPr marL="0" indent="0">
              <a:buNone/>
            </a:pPr>
            <a:endParaRPr lang="en-IN" sz="3600" b="1" dirty="0"/>
          </a:p>
        </p:txBody>
      </p:sp>
    </p:spTree>
    <p:extLst>
      <p:ext uri="{BB962C8B-B14F-4D97-AF65-F5344CB8AC3E}">
        <p14:creationId xmlns:p14="http://schemas.microsoft.com/office/powerpoint/2010/main" val="3752638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lstStyle/>
          <a:p>
            <a:pPr marL="0" indent="0">
              <a:buNone/>
            </a:pPr>
            <a:r>
              <a:rPr lang="en-IN" sz="3600" b="1" dirty="0"/>
              <a:t>Applications:</a:t>
            </a:r>
          </a:p>
          <a:p>
            <a:pPr marL="0" indent="0">
              <a:buNone/>
            </a:pPr>
            <a:endParaRPr lang="en-IN" sz="3600" b="1" dirty="0"/>
          </a:p>
          <a:p>
            <a:r>
              <a:rPr lang="en-IN" sz="3300" dirty="0"/>
              <a:t>Facebook Massagers uses MQTT for online chat</a:t>
            </a:r>
          </a:p>
          <a:p>
            <a:r>
              <a:rPr lang="en-IN" sz="3300" dirty="0"/>
              <a:t>Amazon Web Services use Amazon IOT with MQTT</a:t>
            </a:r>
          </a:p>
          <a:p>
            <a:r>
              <a:rPr lang="en-IN" sz="3300" dirty="0"/>
              <a:t>Microsoft Azure IOT hub uses MQTT as its main protocol for telemetry services</a:t>
            </a:r>
          </a:p>
          <a:p>
            <a:r>
              <a:rPr lang="en-IN" sz="3300" dirty="0"/>
              <a:t>The EVERYTHING IOT Platform uses MQTT as an M2M protocol for millions of connected products</a:t>
            </a:r>
          </a:p>
          <a:p>
            <a:r>
              <a:rPr lang="en-IN" sz="3300" dirty="0"/>
              <a:t>Adafruit launched a free MQTT cloud service for IOT experimenters called Adafruit IO</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2840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lnSpcReduction="10000"/>
          </a:bodyPr>
          <a:lstStyle/>
          <a:p>
            <a:pPr marL="0" indent="0" algn="ctr">
              <a:buNone/>
            </a:pPr>
            <a:r>
              <a:rPr lang="en-IN" sz="3600" b="1" dirty="0"/>
              <a:t>Transducer</a:t>
            </a:r>
          </a:p>
          <a:p>
            <a:pPr marL="0" indent="0">
              <a:buNone/>
            </a:pPr>
            <a:endParaRPr lang="en-US" b="1" dirty="0"/>
          </a:p>
          <a:p>
            <a:r>
              <a:rPr lang="en-US" b="1" dirty="0">
                <a:solidFill>
                  <a:srgbClr val="002060"/>
                </a:solidFill>
              </a:rPr>
              <a:t>Transducers converts one form of energy into another form of energy </a:t>
            </a:r>
          </a:p>
          <a:p>
            <a:pPr marL="0" indent="0">
              <a:buNone/>
            </a:pPr>
            <a:r>
              <a:rPr lang="en-US" b="1" dirty="0">
                <a:solidFill>
                  <a:srgbClr val="002060"/>
                </a:solidFill>
              </a:rPr>
              <a:t>Example: in a sound system, a microphone (input device) converts sound waves into electrical signals for an amplifier to amplify (a process) and a loudspeaker (output device) converts these electrical signals back into sound waves</a:t>
            </a:r>
          </a:p>
          <a:p>
            <a:pPr marL="0" indent="0" algn="ctr">
              <a:buNone/>
            </a:pPr>
            <a:endParaRPr lang="en-IN" sz="3600" b="1" dirty="0">
              <a:solidFill>
                <a:srgbClr val="002060"/>
              </a:solidFill>
            </a:endParaRPr>
          </a:p>
          <a:p>
            <a:pPr marL="0" indent="0" algn="ctr">
              <a:buNone/>
            </a:pPr>
            <a:r>
              <a:rPr lang="en-IN" sz="3600" b="1" dirty="0">
                <a:solidFill>
                  <a:srgbClr val="002060"/>
                </a:solidFill>
              </a:rPr>
              <a:t>Sensors Vs Transducer</a:t>
            </a:r>
          </a:p>
          <a:p>
            <a:pPr marL="0" indent="0" algn="ctr">
              <a:buNone/>
            </a:pPr>
            <a:endParaRPr lang="en-IN" sz="3600" b="1" dirty="0">
              <a:solidFill>
                <a:srgbClr val="002060"/>
              </a:solidFill>
            </a:endParaRPr>
          </a:p>
          <a:p>
            <a:r>
              <a:rPr lang="en-IN" b="1" dirty="0">
                <a:solidFill>
                  <a:srgbClr val="002060"/>
                </a:solidFill>
              </a:rPr>
              <a:t>The word “Transducer” is a collective term used for both Sensors which can be used to sense a wide range of different energy forms such as movement, electrical signals, radiant energy, thermal or magnetic energy etc.., Actuators which can be used to switch voltages and currents</a:t>
            </a:r>
          </a:p>
          <a:p>
            <a:pPr marL="0" indent="0">
              <a:buNone/>
            </a:pPr>
            <a:endParaRPr lang="en-IN" sz="3600" b="1" dirty="0"/>
          </a:p>
        </p:txBody>
      </p:sp>
    </p:spTree>
    <p:extLst>
      <p:ext uri="{BB962C8B-B14F-4D97-AF65-F5344CB8AC3E}">
        <p14:creationId xmlns:p14="http://schemas.microsoft.com/office/powerpoint/2010/main" val="392486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lnSpcReduction="10000"/>
          </a:bodyPr>
          <a:lstStyle/>
          <a:p>
            <a:pPr marL="0" indent="0" algn="ctr">
              <a:buNone/>
            </a:pPr>
            <a:r>
              <a:rPr lang="en-IN" sz="3600" b="1" dirty="0">
                <a:solidFill>
                  <a:srgbClr val="002060"/>
                </a:solidFill>
              </a:rPr>
              <a:t>Sensor</a:t>
            </a:r>
            <a:r>
              <a:rPr lang="en-IN" b="1" dirty="0">
                <a:solidFill>
                  <a:srgbClr val="002060"/>
                </a:solidFill>
              </a:rPr>
              <a:t> </a:t>
            </a:r>
            <a:r>
              <a:rPr lang="en-IN" sz="3600" b="1" dirty="0">
                <a:solidFill>
                  <a:srgbClr val="002060"/>
                </a:solidFill>
              </a:rPr>
              <a:t>Features</a:t>
            </a:r>
            <a:endParaRPr lang="en-IN" b="1" dirty="0">
              <a:solidFill>
                <a:srgbClr val="002060"/>
              </a:solidFill>
            </a:endParaRPr>
          </a:p>
          <a:p>
            <a:r>
              <a:rPr lang="en-IN" b="1" dirty="0">
                <a:solidFill>
                  <a:srgbClr val="002060"/>
                </a:solidFill>
              </a:rPr>
              <a:t>It is only sensitive to the measured property (ex: A temperature sensor senses the ambient temperature of the environment, say room)</a:t>
            </a:r>
          </a:p>
          <a:p>
            <a:r>
              <a:rPr lang="en-IN" b="1" dirty="0">
                <a:solidFill>
                  <a:srgbClr val="002060"/>
                </a:solidFill>
              </a:rPr>
              <a:t>It is insensitive to any other property likely to be encountered in the application(ex: A temperature sensor does not  about light or pressure while sensing the temperature)</a:t>
            </a:r>
          </a:p>
          <a:p>
            <a:r>
              <a:rPr lang="en-IN" b="1" dirty="0">
                <a:solidFill>
                  <a:srgbClr val="002060"/>
                </a:solidFill>
              </a:rPr>
              <a:t>It does not influence the measured property (ex: Measuring the temperature does not increase or reduce the temperature)</a:t>
            </a:r>
          </a:p>
          <a:p>
            <a:pPr marL="0" indent="0" algn="ctr">
              <a:buNone/>
            </a:pPr>
            <a:r>
              <a:rPr lang="en-IN" sz="3600" b="1" dirty="0">
                <a:solidFill>
                  <a:srgbClr val="002060"/>
                </a:solidFill>
              </a:rPr>
              <a:t>Sensor Resolution</a:t>
            </a:r>
          </a:p>
          <a:p>
            <a:r>
              <a:rPr lang="en-IN" b="1" dirty="0">
                <a:solidFill>
                  <a:srgbClr val="002060"/>
                </a:solidFill>
              </a:rPr>
              <a:t>The resolution of the sensor is the smallest change it can detect in the quantity that it is measuring</a:t>
            </a:r>
          </a:p>
          <a:p>
            <a:r>
              <a:rPr lang="en-IN" b="1" dirty="0">
                <a:solidFill>
                  <a:srgbClr val="002060"/>
                </a:solidFill>
              </a:rPr>
              <a:t>The resolution of the sensor with a digital output  is usually the smallest resolution the digital output it is capable of processing.</a:t>
            </a:r>
          </a:p>
          <a:p>
            <a:r>
              <a:rPr lang="en-IN" b="1" dirty="0">
                <a:solidFill>
                  <a:srgbClr val="002060"/>
                </a:solidFill>
              </a:rPr>
              <a:t>The more is the resolution of a sensor the more accurate is its precision</a:t>
            </a:r>
          </a:p>
          <a:p>
            <a:r>
              <a:rPr lang="en-IN" b="1" dirty="0">
                <a:solidFill>
                  <a:srgbClr val="002060"/>
                </a:solidFill>
              </a:rPr>
              <a:t>The sensor accuracy does not depend on its resolution</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6204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normAutofit lnSpcReduction="10000"/>
          </a:bodyPr>
          <a:lstStyle/>
          <a:p>
            <a:pPr marL="0" indent="0" algn="ctr">
              <a:buNone/>
            </a:pPr>
            <a:r>
              <a:rPr lang="en-IN" sz="3600" b="1" dirty="0"/>
              <a:t>Sensor Classes</a:t>
            </a:r>
          </a:p>
          <a:p>
            <a:pPr marL="0" indent="0" algn="ctr">
              <a:buNone/>
            </a:pPr>
            <a:endParaRPr lang="en-IN" sz="3600" b="1" dirty="0"/>
          </a:p>
          <a:p>
            <a:pPr marL="0" indent="0" algn="ctr">
              <a:buNone/>
            </a:pPr>
            <a:endParaRPr lang="en-IN" sz="3600" b="1" dirty="0"/>
          </a:p>
          <a:p>
            <a:pPr marL="0" indent="0" algn="ctr">
              <a:buNone/>
            </a:pPr>
            <a:endParaRPr lang="en-IN" sz="3600" b="1" dirty="0"/>
          </a:p>
          <a:p>
            <a:pPr marL="0" indent="0" algn="ctr">
              <a:buNone/>
            </a:pPr>
            <a:endParaRPr lang="en-IN" sz="3600" b="1" dirty="0"/>
          </a:p>
          <a:p>
            <a:pPr marL="0" indent="0" algn="ctr">
              <a:buNone/>
            </a:pPr>
            <a:endParaRPr lang="en-IN" sz="3600" b="1" dirty="0"/>
          </a:p>
          <a:p>
            <a:pPr marL="0" indent="0">
              <a:buNone/>
            </a:pPr>
            <a:r>
              <a:rPr lang="en-IN" sz="2400" b="1" dirty="0"/>
              <a:t>Analog Sensors: </a:t>
            </a:r>
          </a:p>
          <a:p>
            <a:r>
              <a:rPr lang="en-IN" sz="2400" dirty="0"/>
              <a:t>Analog sensors produce continuous output signal or output which is generally proportional to the quantity being measured</a:t>
            </a:r>
          </a:p>
          <a:p>
            <a:r>
              <a:rPr lang="en-IN" sz="2400" dirty="0"/>
              <a:t>Physical quantities such as Temperature, Speed, Pressure, Displacement, Strain etc.. Are all analogue quantities  as they tend to be continuous in nature</a:t>
            </a:r>
          </a:p>
          <a:p>
            <a:r>
              <a:rPr lang="en-IN" sz="2400" dirty="0"/>
              <a:t>Ex: The temperature of liquid water can be measured using thermometer or thermocouple (e.g. in geysers) which continuously responds to temperature changes as liquid is heated up or cooled down</a:t>
            </a:r>
          </a:p>
          <a:p>
            <a:pPr marL="0" indent="0">
              <a:buNone/>
            </a:pPr>
            <a:endParaRPr lang="en-IN" sz="3600" b="1" dirty="0"/>
          </a:p>
        </p:txBody>
      </p:sp>
      <p:grpSp>
        <p:nvGrpSpPr>
          <p:cNvPr id="17" name="Group 16">
            <a:extLst>
              <a:ext uri="{FF2B5EF4-FFF2-40B4-BE49-F238E27FC236}">
                <a16:creationId xmlns:a16="http://schemas.microsoft.com/office/drawing/2014/main" id="{80F592FC-A2BB-42B4-A1DF-754B03E48DFB}"/>
              </a:ext>
            </a:extLst>
          </p:cNvPr>
          <p:cNvGrpSpPr/>
          <p:nvPr/>
        </p:nvGrpSpPr>
        <p:grpSpPr>
          <a:xfrm>
            <a:off x="3021497" y="1139687"/>
            <a:ext cx="6003232" cy="2716695"/>
            <a:chOff x="1205948" y="1577009"/>
            <a:chExt cx="6003232" cy="2716695"/>
          </a:xfrm>
        </p:grpSpPr>
        <p:sp>
          <p:nvSpPr>
            <p:cNvPr id="2" name="Rectangle: Single Corner Rounded 1">
              <a:extLst>
                <a:ext uri="{FF2B5EF4-FFF2-40B4-BE49-F238E27FC236}">
                  <a16:creationId xmlns:a16="http://schemas.microsoft.com/office/drawing/2014/main" id="{EC1CE421-C60A-4F40-A454-5E909DC010A3}"/>
                </a:ext>
              </a:extLst>
            </p:cNvPr>
            <p:cNvSpPr/>
            <p:nvPr/>
          </p:nvSpPr>
          <p:spPr>
            <a:xfrm>
              <a:off x="1205948" y="1577009"/>
              <a:ext cx="1974574" cy="94090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Based on Output</a:t>
              </a:r>
              <a:r>
                <a:rPr lang="en-IN" b="1" dirty="0"/>
                <a:t> </a:t>
              </a:r>
              <a:endParaRPr lang="en-IN" dirty="0"/>
            </a:p>
          </p:txBody>
        </p:sp>
        <p:sp>
          <p:nvSpPr>
            <p:cNvPr id="4" name="Rectangle: Single Corner Rounded 3">
              <a:extLst>
                <a:ext uri="{FF2B5EF4-FFF2-40B4-BE49-F238E27FC236}">
                  <a16:creationId xmlns:a16="http://schemas.microsoft.com/office/drawing/2014/main" id="{3A633F49-7D00-4598-AA78-7784FB0B2372}"/>
                </a:ext>
              </a:extLst>
            </p:cNvPr>
            <p:cNvSpPr/>
            <p:nvPr/>
          </p:nvSpPr>
          <p:spPr>
            <a:xfrm>
              <a:off x="4923183" y="1577009"/>
              <a:ext cx="2126974" cy="94090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Based on Data Type</a:t>
              </a:r>
            </a:p>
          </p:txBody>
        </p:sp>
        <p:sp>
          <p:nvSpPr>
            <p:cNvPr id="5" name="Rectangle 4">
              <a:extLst>
                <a:ext uri="{FF2B5EF4-FFF2-40B4-BE49-F238E27FC236}">
                  <a16:creationId xmlns:a16="http://schemas.microsoft.com/office/drawing/2014/main" id="{3D3C3139-F8C1-43A8-942C-1818C892EAC4}"/>
                </a:ext>
              </a:extLst>
            </p:cNvPr>
            <p:cNvSpPr/>
            <p:nvPr/>
          </p:nvSpPr>
          <p:spPr>
            <a:xfrm>
              <a:off x="1908313" y="2994991"/>
              <a:ext cx="1272209" cy="43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Analog</a:t>
              </a:r>
            </a:p>
          </p:txBody>
        </p:sp>
        <p:sp>
          <p:nvSpPr>
            <p:cNvPr id="6" name="Rectangle 5">
              <a:extLst>
                <a:ext uri="{FF2B5EF4-FFF2-40B4-BE49-F238E27FC236}">
                  <a16:creationId xmlns:a16="http://schemas.microsoft.com/office/drawing/2014/main" id="{3B91B322-B632-4586-BF42-4BBE9E381D6E}"/>
                </a:ext>
              </a:extLst>
            </p:cNvPr>
            <p:cNvSpPr/>
            <p:nvPr/>
          </p:nvSpPr>
          <p:spPr>
            <a:xfrm>
              <a:off x="1908313" y="3859695"/>
              <a:ext cx="1272209" cy="43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Digital</a:t>
              </a:r>
            </a:p>
          </p:txBody>
        </p:sp>
        <p:sp>
          <p:nvSpPr>
            <p:cNvPr id="7" name="Rectangle 6">
              <a:extLst>
                <a:ext uri="{FF2B5EF4-FFF2-40B4-BE49-F238E27FC236}">
                  <a16:creationId xmlns:a16="http://schemas.microsoft.com/office/drawing/2014/main" id="{C47416F4-4F2E-4B6C-BA50-8EB603EEE4F3}"/>
                </a:ext>
              </a:extLst>
            </p:cNvPr>
            <p:cNvSpPr/>
            <p:nvPr/>
          </p:nvSpPr>
          <p:spPr>
            <a:xfrm>
              <a:off x="5777948" y="2994990"/>
              <a:ext cx="1272209" cy="43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Scalar</a:t>
              </a:r>
            </a:p>
          </p:txBody>
        </p:sp>
        <p:sp>
          <p:nvSpPr>
            <p:cNvPr id="8" name="Rectangle 7">
              <a:extLst>
                <a:ext uri="{FF2B5EF4-FFF2-40B4-BE49-F238E27FC236}">
                  <a16:creationId xmlns:a16="http://schemas.microsoft.com/office/drawing/2014/main" id="{5F6A2C96-319C-4ED6-9F71-FDC244990024}"/>
                </a:ext>
              </a:extLst>
            </p:cNvPr>
            <p:cNvSpPr/>
            <p:nvPr/>
          </p:nvSpPr>
          <p:spPr>
            <a:xfrm>
              <a:off x="5777947" y="3657604"/>
              <a:ext cx="1431233" cy="6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Vector / Multimedia</a:t>
              </a:r>
            </a:p>
          </p:txBody>
        </p:sp>
        <p:cxnSp>
          <p:nvCxnSpPr>
            <p:cNvPr id="10" name="Straight Connector 9">
              <a:extLst>
                <a:ext uri="{FF2B5EF4-FFF2-40B4-BE49-F238E27FC236}">
                  <a16:creationId xmlns:a16="http://schemas.microsoft.com/office/drawing/2014/main" id="{5B89BF75-AB40-4E07-88B0-73F7FD03AE23}"/>
                </a:ext>
              </a:extLst>
            </p:cNvPr>
            <p:cNvCxnSpPr/>
            <p:nvPr/>
          </p:nvCxnSpPr>
          <p:spPr>
            <a:xfrm>
              <a:off x="1391478" y="2539447"/>
              <a:ext cx="0" cy="153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23E58A-A929-444F-B27A-957B47FD85EF}"/>
                </a:ext>
              </a:extLst>
            </p:cNvPr>
            <p:cNvCxnSpPr/>
            <p:nvPr/>
          </p:nvCxnSpPr>
          <p:spPr>
            <a:xfrm>
              <a:off x="5174974" y="2539447"/>
              <a:ext cx="0" cy="153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08FF47-6FBB-4ACE-90BD-A2AAA7AB7C7D}"/>
                </a:ext>
              </a:extLst>
            </p:cNvPr>
            <p:cNvCxnSpPr>
              <a:endCxn id="6" idx="1"/>
            </p:cNvCxnSpPr>
            <p:nvPr/>
          </p:nvCxnSpPr>
          <p:spPr>
            <a:xfrm>
              <a:off x="1391478" y="4076698"/>
              <a:ext cx="51683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ED0BA1-916E-4902-8E23-34A026C880F8}"/>
                </a:ext>
              </a:extLst>
            </p:cNvPr>
            <p:cNvCxnSpPr/>
            <p:nvPr/>
          </p:nvCxnSpPr>
          <p:spPr>
            <a:xfrm>
              <a:off x="1434547" y="3211992"/>
              <a:ext cx="51683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AF200B0-F09D-4E32-B164-53B96FA8A268}"/>
                </a:ext>
              </a:extLst>
            </p:cNvPr>
            <p:cNvCxnSpPr/>
            <p:nvPr/>
          </p:nvCxnSpPr>
          <p:spPr>
            <a:xfrm>
              <a:off x="5218043" y="3188802"/>
              <a:ext cx="51683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D0FA84-9EA1-404E-B035-6B4707A366A5}"/>
                </a:ext>
              </a:extLst>
            </p:cNvPr>
            <p:cNvCxnSpPr/>
            <p:nvPr/>
          </p:nvCxnSpPr>
          <p:spPr>
            <a:xfrm>
              <a:off x="5214729" y="4076698"/>
              <a:ext cx="516835" cy="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60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887200" cy="6427305"/>
          </a:xfrm>
        </p:spPr>
        <p:txBody>
          <a:bodyPr>
            <a:normAutofit/>
          </a:bodyPr>
          <a:lstStyle/>
          <a:p>
            <a:pPr marL="0" indent="0">
              <a:buNone/>
            </a:pPr>
            <a:r>
              <a:rPr lang="en-IN" b="1" dirty="0">
                <a:solidFill>
                  <a:srgbClr val="002060"/>
                </a:solidFill>
              </a:rPr>
              <a:t>Digital Sensors: </a:t>
            </a:r>
          </a:p>
          <a:p>
            <a:r>
              <a:rPr lang="en-IN" sz="2400" dirty="0">
                <a:solidFill>
                  <a:srgbClr val="002060"/>
                </a:solidFill>
              </a:rPr>
              <a:t>Analog sensors produce continuous output signal or output which is generally proportional to the quantity being measured</a:t>
            </a:r>
          </a:p>
          <a:p>
            <a:r>
              <a:rPr lang="en-IN" sz="2400" dirty="0">
                <a:solidFill>
                  <a:srgbClr val="002060"/>
                </a:solidFill>
              </a:rPr>
              <a:t>Physical quantities such as Temperature, Speed, Pressure, Displacement, Strain etc.. Are all analogue quantities  as they tend to be continuous in nature</a:t>
            </a:r>
          </a:p>
          <a:p>
            <a:r>
              <a:rPr lang="en-IN" sz="2400" dirty="0">
                <a:solidFill>
                  <a:srgbClr val="002060"/>
                </a:solidFill>
              </a:rPr>
              <a:t>Ex: The temperature of liquid water can be measured using thermometer or thermocouple (e.g. in geysers) which continuously responds to temperature changes as liquid is heated up or cooled down</a:t>
            </a:r>
          </a:p>
          <a:p>
            <a:pPr marL="0" indent="0">
              <a:buNone/>
            </a:pPr>
            <a:r>
              <a:rPr lang="en-IN" b="1" dirty="0">
                <a:solidFill>
                  <a:srgbClr val="002060"/>
                </a:solidFill>
              </a:rPr>
              <a:t>Scalar Sensors</a:t>
            </a:r>
            <a:r>
              <a:rPr lang="en-IN" dirty="0">
                <a:solidFill>
                  <a:srgbClr val="002060"/>
                </a:solidFill>
              </a:rPr>
              <a:t>:</a:t>
            </a:r>
          </a:p>
          <a:p>
            <a:r>
              <a:rPr lang="en-IN" sz="2400" dirty="0">
                <a:solidFill>
                  <a:srgbClr val="002060"/>
                </a:solidFill>
              </a:rPr>
              <a:t>Scalar sensors produce output signal or voltage which is generally proportional to the magnitude of the quantity being measured</a:t>
            </a:r>
          </a:p>
          <a:p>
            <a:r>
              <a:rPr lang="en-IN" sz="2400" dirty="0">
                <a:solidFill>
                  <a:srgbClr val="002060"/>
                </a:solidFill>
              </a:rPr>
              <a:t>Physical quantities such as temperature, colour, pressure, strain etc. are all scalar quantities as only their magnitude is sufficient to convey an information</a:t>
            </a:r>
          </a:p>
          <a:p>
            <a:r>
              <a:rPr lang="en-IN" sz="2400" dirty="0">
                <a:solidFill>
                  <a:srgbClr val="002060"/>
                </a:solidFill>
              </a:rPr>
              <a:t>Ex: The temperature of a room can be measured using a thermometer or thermocouple, which responds temperature changes irrespective of orientation of the sensor or its direction</a:t>
            </a:r>
          </a:p>
        </p:txBody>
      </p:sp>
    </p:spTree>
    <p:extLst>
      <p:ext uri="{BB962C8B-B14F-4D97-AF65-F5344CB8AC3E}">
        <p14:creationId xmlns:p14="http://schemas.microsoft.com/office/powerpoint/2010/main" val="388030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41476-6D08-46E5-8AB6-015A7844B561}"/>
              </a:ext>
            </a:extLst>
          </p:cNvPr>
          <p:cNvSpPr>
            <a:spLocks noGrp="1"/>
          </p:cNvSpPr>
          <p:nvPr>
            <p:ph idx="1"/>
          </p:nvPr>
        </p:nvSpPr>
        <p:spPr>
          <a:xfrm>
            <a:off x="198783" y="251790"/>
            <a:ext cx="11648660" cy="6427305"/>
          </a:xfrm>
        </p:spPr>
        <p:txBody>
          <a:bodyPr/>
          <a:lstStyle/>
          <a:p>
            <a:pPr marL="0" indent="0" algn="ctr">
              <a:buNone/>
            </a:pPr>
            <a:r>
              <a:rPr lang="en-IN" sz="3600" b="1" dirty="0"/>
              <a:t>Vector Sensors</a:t>
            </a:r>
          </a:p>
          <a:p>
            <a:pPr marL="0" indent="0" algn="ctr">
              <a:buNone/>
            </a:pPr>
            <a:endParaRPr lang="en-IN" sz="3600" b="1" dirty="0"/>
          </a:p>
          <a:p>
            <a:pPr marL="0" indent="0" algn="ctr">
              <a:buNone/>
            </a:pPr>
            <a:endParaRPr lang="en-IN" sz="3600" dirty="0">
              <a:solidFill>
                <a:srgbClr val="002060"/>
              </a:solidFill>
            </a:endParaRPr>
          </a:p>
          <a:p>
            <a:r>
              <a:rPr lang="en-IN" sz="2400" dirty="0">
                <a:solidFill>
                  <a:srgbClr val="002060"/>
                </a:solidFill>
              </a:rPr>
              <a:t>Vector sensors produce output signal or voltage which is generally proportional to the magnitude, direction as well as the orientation of the quantity being measured</a:t>
            </a:r>
          </a:p>
          <a:p>
            <a:r>
              <a:rPr lang="en-IN" sz="2400" dirty="0">
                <a:solidFill>
                  <a:srgbClr val="002060"/>
                </a:solidFill>
              </a:rPr>
              <a:t>Physical quantities such as sound, image velocity, acceleration, orientation, etc. are all vector quantities, as only their magnitude is not sufficient to convey the complete information</a:t>
            </a:r>
          </a:p>
          <a:p>
            <a:r>
              <a:rPr lang="en-IN" sz="2400" dirty="0">
                <a:solidFill>
                  <a:srgbClr val="002060"/>
                </a:solidFill>
              </a:rPr>
              <a:t>Ex: the acceleration of a body can be measured using an accelerometer, which gives the components of the acceleration of the body with respect to the x, y, z coordinate axis</a:t>
            </a:r>
          </a:p>
          <a:p>
            <a:pPr marL="0" indent="0">
              <a:buNone/>
            </a:pPr>
            <a:endParaRPr lang="en-IN" sz="2400" dirty="0"/>
          </a:p>
        </p:txBody>
      </p:sp>
    </p:spTree>
    <p:extLst>
      <p:ext uri="{BB962C8B-B14F-4D97-AF65-F5344CB8AC3E}">
        <p14:creationId xmlns:p14="http://schemas.microsoft.com/office/powerpoint/2010/main" val="1786161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6461</TotalTime>
  <Words>2798</Words>
  <Application>Microsoft Office PowerPoint</Application>
  <PresentationFormat>Widescreen</PresentationFormat>
  <Paragraphs>444</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COE-IOT- Introduction (3rd Sem)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COE-IOT- 3rd Sem</dc:title>
  <dc:creator>Jagdeesh patil</dc:creator>
  <cp:lastModifiedBy>Jagdeesh patil</cp:lastModifiedBy>
  <cp:revision>167</cp:revision>
  <dcterms:created xsi:type="dcterms:W3CDTF">2019-09-19T04:48:08Z</dcterms:created>
  <dcterms:modified xsi:type="dcterms:W3CDTF">2019-09-27T04:06:12Z</dcterms:modified>
</cp:coreProperties>
</file>