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62" r:id="rId6"/>
    <p:sldId id="268" r:id="rId7"/>
    <p:sldId id="263" r:id="rId8"/>
    <p:sldId id="267" r:id="rId9"/>
    <p:sldId id="264" r:id="rId10"/>
    <p:sldId id="270" r:id="rId11"/>
    <p:sldId id="259" r:id="rId12"/>
    <p:sldId id="260" r:id="rId13"/>
    <p:sldId id="261" r:id="rId14"/>
    <p:sldId id="278" r:id="rId15"/>
    <p:sldId id="271" r:id="rId16"/>
    <p:sldId id="272" r:id="rId17"/>
    <p:sldId id="273" r:id="rId18"/>
    <p:sldId id="274" r:id="rId19"/>
    <p:sldId id="275" r:id="rId20"/>
    <p:sldId id="276" r:id="rId21"/>
    <p:sldId id="277" r:id="rId22"/>
    <p:sldId id="265" r:id="rId23"/>
    <p:sldId id="266"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95A91A-00F7-4C50-98A0-04C3938A6A71}"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pic>
        <p:nvPicPr>
          <p:cNvPr id="8" name="Picture 7"/>
          <p:cNvPicPr>
            <a:picLocks noChangeAspect="1"/>
          </p:cNvPicPr>
          <p:nvPr userDrawn="1"/>
        </p:nvPicPr>
        <p:blipFill>
          <a:blip r:embed="rId2"/>
          <a:stretch>
            <a:fillRect/>
          </a:stretch>
        </p:blipFill>
        <p:spPr>
          <a:xfrm>
            <a:off x="239337" y="220029"/>
            <a:ext cx="6159874" cy="935134"/>
          </a:xfrm>
          <a:prstGeom prst="rect">
            <a:avLst/>
          </a:prstGeom>
        </p:spPr>
      </p:pic>
    </p:spTree>
    <p:extLst>
      <p:ext uri="{BB962C8B-B14F-4D97-AF65-F5344CB8AC3E}">
        <p14:creationId xmlns:p14="http://schemas.microsoft.com/office/powerpoint/2010/main" val="899397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1ECAAD0-FC3C-408B-9A14-143666EAA103}"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286236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1FBA612-8D2D-4F5B-8244-8975CFA6B2EE}"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A53010"/>
                </a:solidFill>
                <a:effectLst/>
                <a:uLnTx/>
                <a:uFillTx/>
                <a:latin typeface="Arial"/>
                <a:ea typeface="+mn-ea"/>
                <a:cs typeface="+mn-cs"/>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A53010"/>
                </a:solidFill>
                <a:effectLst/>
                <a:uLnTx/>
                <a:uFillTx/>
                <a:latin typeface="Arial"/>
                <a:ea typeface="+mn-ea"/>
                <a:cs typeface="+mn-cs"/>
              </a:rPr>
              <a:t>”</a:t>
            </a:r>
          </a:p>
        </p:txBody>
      </p:sp>
    </p:spTree>
    <p:extLst>
      <p:ext uri="{BB962C8B-B14F-4D97-AF65-F5344CB8AC3E}">
        <p14:creationId xmlns:p14="http://schemas.microsoft.com/office/powerpoint/2010/main" val="1084440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DEE4C0E-75D7-4F33-9728-967ED2890F04}"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94185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B9D930B-91C5-495B-8C2D-B504F25E04C7}"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A53010"/>
                </a:solidFill>
                <a:effectLst/>
                <a:uLnTx/>
                <a:uFillTx/>
                <a:latin typeface="Arial"/>
                <a:ea typeface="+mn-ea"/>
                <a:cs typeface="+mn-cs"/>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A53010"/>
                </a:solidFill>
                <a:effectLst/>
                <a:uLnTx/>
                <a:uFillTx/>
                <a:latin typeface="Arial"/>
                <a:ea typeface="+mn-ea"/>
                <a:cs typeface="+mn-cs"/>
              </a:rPr>
              <a:t>”</a:t>
            </a:r>
          </a:p>
        </p:txBody>
      </p:sp>
    </p:spTree>
    <p:extLst>
      <p:ext uri="{BB962C8B-B14F-4D97-AF65-F5344CB8AC3E}">
        <p14:creationId xmlns:p14="http://schemas.microsoft.com/office/powerpoint/2010/main" val="443064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DBE1B7A-353D-4EF9-9A81-935E8BBFA4FD}"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365259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107B2C5-D306-4BF0-89D4-37F439FDA24E}"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677772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8B97736-E386-4E1D-86BF-E77646322458}"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07116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100" b="1">
                <a:solidFill>
                  <a:schemeClr val="tx1"/>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lvl1pPr>
              <a:defRPr sz="1100" b="1">
                <a:solidFill>
                  <a:schemeClr val="tx1"/>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lvl1pPr>
              <a:defRPr b="1"/>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66919" y="77521"/>
            <a:ext cx="1075386" cy="1075386"/>
          </a:xfrm>
          <a:prstGeom prst="rect">
            <a:avLst/>
          </a:prstGeom>
        </p:spPr>
      </p:pic>
    </p:spTree>
    <p:extLst>
      <p:ext uri="{BB962C8B-B14F-4D97-AF65-F5344CB8AC3E}">
        <p14:creationId xmlns:p14="http://schemas.microsoft.com/office/powerpoint/2010/main" val="16380073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9AAEE2-AFA3-4453-8FFD-F4E0C6B4E985}"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84039" y="0"/>
            <a:ext cx="907961" cy="907961"/>
          </a:xfrm>
          <a:prstGeom prst="rect">
            <a:avLst/>
          </a:prstGeom>
        </p:spPr>
      </p:pic>
    </p:spTree>
    <p:extLst>
      <p:ext uri="{BB962C8B-B14F-4D97-AF65-F5344CB8AC3E}">
        <p14:creationId xmlns:p14="http://schemas.microsoft.com/office/powerpoint/2010/main" val="39494477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232803-7AC3-4D4A-9E33-298F09AECBCB}"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9256276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CA0BC49-81A8-4320-929B-7A11D7B0E21A}"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661780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A0E3BB0-8A7C-43E8-8C9D-BB91C9971BB0}"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26497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A222996-F8A9-4D61-A987-70F511EB82C8}"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15895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55489D-BFBC-45A0-8050-09086703EA18}"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67490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A46D425-3372-4DF4-8ABC-A0057ABAFECF}"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9594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C9C3D7D1-C7B3-4778-9699-300F6E4C6154}"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467985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7540" y="1711036"/>
            <a:ext cx="9561224" cy="2262781"/>
          </a:xfrm>
        </p:spPr>
        <p:txBody>
          <a:bodyPr>
            <a:normAutofit/>
          </a:bodyPr>
          <a:lstStyle/>
          <a:p>
            <a:r>
              <a:rPr lang="en-IN" sz="4400" dirty="0" smtClean="0"/>
              <a:t>Introduction to Linux and GitHub</a:t>
            </a:r>
            <a:endParaRPr lang="en-IN" sz="4400" dirty="0"/>
          </a:p>
        </p:txBody>
      </p:sp>
      <p:sp>
        <p:nvSpPr>
          <p:cNvPr id="3" name="Subtitle 2"/>
          <p:cNvSpPr>
            <a:spLocks noGrp="1"/>
          </p:cNvSpPr>
          <p:nvPr>
            <p:ph type="subTitle" idx="1"/>
          </p:nvPr>
        </p:nvSpPr>
        <p:spPr>
          <a:xfrm>
            <a:off x="2589212" y="4331523"/>
            <a:ext cx="8915399" cy="1126283"/>
          </a:xfrm>
        </p:spPr>
        <p:txBody>
          <a:bodyPr/>
          <a:lstStyle/>
          <a:p>
            <a:r>
              <a:rPr lang="en-IN" dirty="0" smtClean="0"/>
              <a:t>Dr. Sanjay HA, Mr. Prashanth BS, Mr. Sarang Parikh</a:t>
            </a:r>
            <a:endParaRPr lang="en-IN"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95A91A-00F7-4C50-98A0-04C3938A6A71}"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8187874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Linux Architecture</a:t>
            </a:r>
            <a:endParaRPr lang="en-IN" dirty="0"/>
          </a:p>
        </p:txBody>
      </p:sp>
      <p:sp>
        <p:nvSpPr>
          <p:cNvPr id="3" name="Content Placeholder 2"/>
          <p:cNvSpPr>
            <a:spLocks noGrp="1"/>
          </p:cNvSpPr>
          <p:nvPr>
            <p:ph idx="1"/>
          </p:nvPr>
        </p:nvSpPr>
        <p:spPr>
          <a:xfrm>
            <a:off x="2589212" y="1371600"/>
            <a:ext cx="9159442" cy="4758837"/>
          </a:xfrm>
        </p:spPr>
        <p:txBody>
          <a:bodyPr>
            <a:normAutofit/>
          </a:bodyPr>
          <a:lstStyle/>
          <a:p>
            <a:r>
              <a:rPr lang="en-US" b="1" dirty="0"/>
              <a:t>Kernel</a:t>
            </a:r>
            <a:r>
              <a:rPr lang="en-US" dirty="0"/>
              <a:t> − The kernel is the heart of the operating system. It interacts with the hardware and most of the tasks like memory management, task scheduling and file management.</a:t>
            </a:r>
          </a:p>
          <a:p>
            <a:r>
              <a:rPr lang="en-US" b="1" dirty="0"/>
              <a:t>Shell</a:t>
            </a:r>
            <a:r>
              <a:rPr lang="en-US" dirty="0"/>
              <a:t> − The shell is the utility that processes your requests. When you type in a command at your terminal, the shell interprets the command and calls the program that you want. The shell uses standard syntax for all commands</a:t>
            </a:r>
            <a:r>
              <a:rPr lang="en-US" b="1" dirty="0">
                <a:solidFill>
                  <a:schemeClr val="accent1"/>
                </a:solidFill>
              </a:rPr>
              <a:t>. C Shell, Bourne Shell and Korn Shell </a:t>
            </a:r>
            <a:r>
              <a:rPr lang="en-US" dirty="0"/>
              <a:t>are the most famous shells which are available with most of the Unix variants.</a:t>
            </a:r>
          </a:p>
          <a:p>
            <a:r>
              <a:rPr lang="en-US" b="1" dirty="0"/>
              <a:t>Commands and Utilities</a:t>
            </a:r>
            <a:r>
              <a:rPr lang="en-US" dirty="0"/>
              <a:t> − There are various commands and utilities which you can make use of in your day to day activities. </a:t>
            </a:r>
            <a:r>
              <a:rPr lang="en-US" b="1" dirty="0" err="1"/>
              <a:t>cp</a:t>
            </a:r>
            <a:r>
              <a:rPr lang="en-US" dirty="0"/>
              <a:t>, </a:t>
            </a:r>
            <a:r>
              <a:rPr lang="en-US" b="1" dirty="0"/>
              <a:t>mv</a:t>
            </a:r>
            <a:r>
              <a:rPr lang="en-US" dirty="0"/>
              <a:t>, </a:t>
            </a:r>
            <a:r>
              <a:rPr lang="en-US" b="1" dirty="0"/>
              <a:t>cat</a:t>
            </a:r>
            <a:r>
              <a:rPr lang="en-US" dirty="0"/>
              <a:t> and </a:t>
            </a:r>
            <a:r>
              <a:rPr lang="en-US" b="1" dirty="0" err="1"/>
              <a:t>grep</a:t>
            </a:r>
            <a:r>
              <a:rPr lang="en-US" dirty="0"/>
              <a:t>, etc. are few examples of commands and utilities. </a:t>
            </a:r>
          </a:p>
          <a:p>
            <a:r>
              <a:rPr lang="en-US" b="1" dirty="0"/>
              <a:t>Files and Directories</a:t>
            </a:r>
            <a:r>
              <a:rPr lang="en-US" dirty="0"/>
              <a:t> − All the data of Unix is organized into files. All files are then organized into directories. These directories are further organized into a tree-like structure called the </a:t>
            </a:r>
            <a:r>
              <a:rPr lang="en-US" b="1" dirty="0" smtClean="0"/>
              <a:t>file system</a:t>
            </a:r>
            <a:r>
              <a:rPr lang="en-US" dirty="0" smtClean="0"/>
              <a:t>.</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4508574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of Linux-OS</a:t>
            </a:r>
            <a:endParaRPr lang="en-IN"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pic>
        <p:nvPicPr>
          <p:cNvPr id="7" name="Picture 1" descr="18_01.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4811" y="2267816"/>
            <a:ext cx="5103957"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280" y="1905000"/>
            <a:ext cx="3571875" cy="2981325"/>
          </a:xfrm>
          <a:prstGeom prst="rect">
            <a:avLst/>
          </a:prstGeom>
        </p:spPr>
      </p:pic>
    </p:spTree>
    <p:extLst>
      <p:ext uri="{BB962C8B-B14F-4D97-AF65-F5344CB8AC3E}">
        <p14:creationId xmlns:p14="http://schemas.microsoft.com/office/powerpoint/2010/main" val="25677806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 of Linux-OS</a:t>
            </a:r>
          </a:p>
        </p:txBody>
      </p:sp>
      <p:sp>
        <p:nvSpPr>
          <p:cNvPr id="3" name="Content Placeholder 2"/>
          <p:cNvSpPr>
            <a:spLocks noGrp="1"/>
          </p:cNvSpPr>
          <p:nvPr>
            <p:ph idx="1"/>
          </p:nvPr>
        </p:nvSpPr>
        <p:spPr/>
        <p:txBody>
          <a:bodyPr/>
          <a:lstStyle/>
          <a:p>
            <a:pPr>
              <a:buFont typeface="+mj-lt"/>
              <a:buAutoNum type="arabicPeriod"/>
              <a:defRPr/>
            </a:pPr>
            <a:r>
              <a:rPr lang="en-US" dirty="0">
                <a:ea typeface="ＭＳ Ｐゴシック" charset="0"/>
                <a:cs typeface="ＭＳ Ｐゴシック" charset="0"/>
              </a:rPr>
              <a:t>Like most UNIX implementations, Linux is composed of three main bodies of code; the most important distinction between the kernel and all other </a:t>
            </a:r>
            <a:r>
              <a:rPr lang="en-US" dirty="0" smtClean="0">
                <a:ea typeface="ＭＳ Ｐゴシック" charset="0"/>
                <a:cs typeface="ＭＳ Ｐゴシック" charset="0"/>
              </a:rPr>
              <a:t>components.</a:t>
            </a:r>
            <a:endParaRPr lang="en-US" sz="800" dirty="0" smtClean="0">
              <a:ea typeface="ＭＳ Ｐゴシック" charset="0"/>
              <a:cs typeface="ＭＳ Ｐゴシック" charset="0"/>
            </a:endParaRPr>
          </a:p>
          <a:p>
            <a:pPr>
              <a:buFont typeface="+mj-lt"/>
              <a:buAutoNum type="arabicPeriod"/>
              <a:defRPr/>
            </a:pPr>
            <a:r>
              <a:rPr lang="en-US" dirty="0" smtClean="0">
                <a:ea typeface="ＭＳ Ｐゴシック" charset="0"/>
                <a:cs typeface="ＭＳ Ｐゴシック" charset="0"/>
              </a:rPr>
              <a:t>The</a:t>
            </a:r>
            <a:r>
              <a:rPr lang="en-US" dirty="0" smtClean="0">
                <a:solidFill>
                  <a:schemeClr val="accent1"/>
                </a:solidFill>
                <a:ea typeface="ＭＳ Ｐゴシック" charset="0"/>
                <a:cs typeface="ＭＳ Ｐゴシック" charset="0"/>
              </a:rPr>
              <a:t> </a:t>
            </a:r>
            <a:r>
              <a:rPr lang="en-US" b="1" dirty="0">
                <a:solidFill>
                  <a:schemeClr val="accent1"/>
                </a:solidFill>
                <a:ea typeface="ＭＳ Ｐゴシック" charset="0"/>
                <a:cs typeface="ＭＳ Ｐゴシック" charset="0"/>
              </a:rPr>
              <a:t>kernel</a:t>
            </a:r>
            <a:r>
              <a:rPr lang="en-US" dirty="0">
                <a:solidFill>
                  <a:schemeClr val="accent1"/>
                </a:solidFill>
                <a:ea typeface="ＭＳ Ｐゴシック" charset="0"/>
                <a:cs typeface="ＭＳ Ｐゴシック" charset="0"/>
              </a:rPr>
              <a:t> </a:t>
            </a:r>
            <a:r>
              <a:rPr lang="en-US" dirty="0">
                <a:ea typeface="ＭＳ Ｐゴシック" charset="0"/>
                <a:cs typeface="ＭＳ Ｐゴシック" charset="0"/>
              </a:rPr>
              <a:t>is responsible for maintaining the important abstractions of the operating system</a:t>
            </a:r>
          </a:p>
          <a:p>
            <a:pPr lvl="1">
              <a:buFont typeface="Wingdings" panose="05000000000000000000" pitchFamily="2" charset="2"/>
              <a:buChar char="§"/>
              <a:defRPr/>
            </a:pPr>
            <a:r>
              <a:rPr lang="en-US" dirty="0">
                <a:ea typeface="ＭＳ Ｐゴシック" charset="0"/>
              </a:rPr>
              <a:t>Kernel code executes in </a:t>
            </a:r>
            <a:r>
              <a:rPr lang="en-US" i="1" dirty="0">
                <a:ea typeface="ＭＳ Ｐゴシック" charset="0"/>
              </a:rPr>
              <a:t>kernel mode</a:t>
            </a:r>
            <a:r>
              <a:rPr lang="en-US" dirty="0">
                <a:ea typeface="ＭＳ Ｐゴシック" charset="0"/>
              </a:rPr>
              <a:t> with full access to all the physical resources of the computer</a:t>
            </a:r>
          </a:p>
          <a:p>
            <a:pPr lvl="1">
              <a:buFont typeface="Wingdings" panose="05000000000000000000" pitchFamily="2" charset="2"/>
              <a:buChar char="§"/>
              <a:defRPr/>
            </a:pPr>
            <a:r>
              <a:rPr lang="en-US" dirty="0">
                <a:ea typeface="ＭＳ Ｐゴシック" charset="0"/>
              </a:rPr>
              <a:t>All kernel code and data structures are kept in the same single address </a:t>
            </a:r>
            <a:r>
              <a:rPr lang="en-US" dirty="0" smtClean="0">
                <a:ea typeface="ＭＳ Ｐゴシック" charset="0"/>
              </a:rPr>
              <a:t>space</a:t>
            </a:r>
          </a:p>
          <a:p>
            <a:pPr marL="456723" lvl="1" indent="0">
              <a:buFont typeface="Monotype Sorts" pitchFamily="-84" charset="2"/>
              <a:buNone/>
              <a:defRPr/>
            </a:pPr>
            <a:endParaRPr lang="en-US" dirty="0" smtClean="0">
              <a:ea typeface="ＭＳ Ｐゴシック" charset="0"/>
            </a:endParaRPr>
          </a:p>
          <a:p>
            <a:endParaRPr lang="en-IN"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8955680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 of Linux-OS</a:t>
            </a:r>
          </a:p>
        </p:txBody>
      </p:sp>
      <p:sp>
        <p:nvSpPr>
          <p:cNvPr id="3" name="Content Placeholder 2"/>
          <p:cNvSpPr>
            <a:spLocks noGrp="1"/>
          </p:cNvSpPr>
          <p:nvPr>
            <p:ph idx="1"/>
          </p:nvPr>
        </p:nvSpPr>
        <p:spPr/>
        <p:txBody>
          <a:bodyPr/>
          <a:lstStyle/>
          <a:p>
            <a:pPr algn="just">
              <a:buFont typeface="+mj-lt"/>
              <a:buAutoNum type="arabicPeriod" startAt="3"/>
            </a:pPr>
            <a:r>
              <a:rPr lang="en-US" altLang="en-US" dirty="0"/>
              <a:t>The </a:t>
            </a:r>
            <a:r>
              <a:rPr lang="en-US" altLang="en-US" b="1" dirty="0">
                <a:solidFill>
                  <a:schemeClr val="accent1"/>
                </a:solidFill>
              </a:rPr>
              <a:t>system libraries</a:t>
            </a:r>
            <a:r>
              <a:rPr lang="en-US" altLang="en-US" dirty="0">
                <a:solidFill>
                  <a:schemeClr val="accent1"/>
                </a:solidFill>
              </a:rPr>
              <a:t> </a:t>
            </a:r>
            <a:r>
              <a:rPr lang="en-US" altLang="en-US" dirty="0"/>
              <a:t>define a standard set of functions through which applications interact with the kernel, and which implement much of the operating-system functionality that does not need the full privileges of kernel code</a:t>
            </a:r>
            <a:endParaRPr lang="en-US" altLang="en-US" sz="800" dirty="0"/>
          </a:p>
          <a:p>
            <a:pPr algn="just">
              <a:buFont typeface="+mj-lt"/>
              <a:buAutoNum type="arabicPeriod" startAt="3"/>
            </a:pPr>
            <a:r>
              <a:rPr lang="en-US" altLang="en-US" dirty="0"/>
              <a:t>The </a:t>
            </a:r>
            <a:r>
              <a:rPr lang="en-US" altLang="en-US" b="1" dirty="0">
                <a:solidFill>
                  <a:schemeClr val="accent1"/>
                </a:solidFill>
              </a:rPr>
              <a:t>system utilities </a:t>
            </a:r>
            <a:r>
              <a:rPr lang="en-US" altLang="en-US" dirty="0"/>
              <a:t>perform individual specialized management tasks</a:t>
            </a:r>
            <a:endParaRPr lang="en-US" altLang="en-US" sz="800" dirty="0"/>
          </a:p>
          <a:p>
            <a:pPr algn="just">
              <a:buFont typeface="+mj-lt"/>
              <a:buAutoNum type="arabicPeriod" startAt="3"/>
            </a:pPr>
            <a:r>
              <a:rPr lang="en-US" altLang="en-US" dirty="0"/>
              <a:t>User-mode programs rich and varied, including multiple </a:t>
            </a:r>
            <a:r>
              <a:rPr lang="en-US" altLang="en-US" b="1" dirty="0">
                <a:solidFill>
                  <a:schemeClr val="accent1"/>
                </a:solidFill>
              </a:rPr>
              <a:t>shells</a:t>
            </a:r>
            <a:r>
              <a:rPr lang="en-US" altLang="en-US" dirty="0"/>
              <a:t> like the </a:t>
            </a:r>
            <a:r>
              <a:rPr lang="en-US" altLang="en-US" b="1" dirty="0">
                <a:solidFill>
                  <a:schemeClr val="accent1"/>
                </a:solidFill>
              </a:rPr>
              <a:t>bourne-again </a:t>
            </a:r>
            <a:r>
              <a:rPr lang="en-US" altLang="en-US" dirty="0">
                <a:solidFill>
                  <a:schemeClr val="accent1"/>
                </a:solidFill>
              </a:rPr>
              <a:t>(</a:t>
            </a:r>
            <a:r>
              <a:rPr lang="en-US" altLang="en-US" b="1" dirty="0">
                <a:solidFill>
                  <a:schemeClr val="accent1"/>
                </a:solidFill>
              </a:rPr>
              <a:t>bash</a:t>
            </a:r>
            <a:r>
              <a:rPr lang="en-US" altLang="en-US" dirty="0">
                <a:solidFill>
                  <a:schemeClr val="accent1"/>
                </a:solidFill>
              </a:rPr>
              <a:t>)</a:t>
            </a:r>
          </a:p>
          <a:p>
            <a:endParaRPr lang="en-IN"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9039671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of Linux – Another Perspective</a:t>
            </a:r>
            <a:endParaRPr lang="en-IN"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pic>
        <p:nvPicPr>
          <p:cNvPr id="7" name="Picture 4"/>
          <p:cNvPicPr>
            <a:picLocks noGrp="1" noChangeAspect="1" noChangeArrowheads="1"/>
          </p:cNvPicPr>
          <p:nvPr>
            <p:ph idx="1"/>
          </p:nvPr>
        </p:nvPicPr>
        <p:blipFill>
          <a:blip r:embed="rId2"/>
          <a:srcRect/>
          <a:stretch>
            <a:fillRect/>
          </a:stretch>
        </p:blipFill>
        <p:spPr bwMode="auto">
          <a:xfrm>
            <a:off x="4645737" y="1905000"/>
            <a:ext cx="4248169" cy="3778250"/>
          </a:xfrm>
          <a:prstGeom prst="rect">
            <a:avLst/>
          </a:prstGeom>
          <a:noFill/>
          <a:ln w="9525">
            <a:noFill/>
            <a:miter lim="800000"/>
            <a:headEnd/>
            <a:tailEnd/>
          </a:ln>
          <a:effectLst/>
        </p:spPr>
      </p:pic>
    </p:spTree>
    <p:extLst>
      <p:ext uri="{BB962C8B-B14F-4D97-AF65-F5344CB8AC3E}">
        <p14:creationId xmlns:p14="http://schemas.microsoft.com/office/powerpoint/2010/main" val="12142327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Linux Directory Structure</a:t>
            </a:r>
            <a:endParaRPr lang="en-IN"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pic>
        <p:nvPicPr>
          <p:cNvPr id="7" name="Picture 6"/>
          <p:cNvPicPr>
            <a:picLocks noChangeAspect="1"/>
          </p:cNvPicPr>
          <p:nvPr/>
        </p:nvPicPr>
        <p:blipFill>
          <a:blip r:embed="rId2"/>
          <a:stretch>
            <a:fillRect/>
          </a:stretch>
        </p:blipFill>
        <p:spPr>
          <a:xfrm>
            <a:off x="2589212" y="1670865"/>
            <a:ext cx="8067675" cy="4143375"/>
          </a:xfrm>
          <a:prstGeom prst="rect">
            <a:avLst/>
          </a:prstGeom>
        </p:spPr>
      </p:pic>
    </p:spTree>
    <p:extLst>
      <p:ext uri="{BB962C8B-B14F-4D97-AF65-F5344CB8AC3E}">
        <p14:creationId xmlns:p14="http://schemas.microsoft.com/office/powerpoint/2010/main" val="16864102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Linux Directory Structure</a:t>
            </a:r>
          </a:p>
        </p:txBody>
      </p:sp>
      <p:sp>
        <p:nvSpPr>
          <p:cNvPr id="3" name="Content Placeholder 2"/>
          <p:cNvSpPr>
            <a:spLocks noGrp="1"/>
          </p:cNvSpPr>
          <p:nvPr>
            <p:ph idx="1"/>
          </p:nvPr>
        </p:nvSpPr>
        <p:spPr/>
        <p:txBody>
          <a:bodyPr>
            <a:normAutofit lnSpcReduction="10000"/>
          </a:bodyPr>
          <a:lstStyle/>
          <a:p>
            <a:r>
              <a:rPr lang="en-US" b="1" i="1" dirty="0"/>
              <a:t>/ (root</a:t>
            </a:r>
            <a:r>
              <a:rPr lang="en-US" b="1" i="1" dirty="0" smtClean="0"/>
              <a:t>)</a:t>
            </a:r>
          </a:p>
          <a:p>
            <a:pPr lvl="1"/>
            <a:r>
              <a:rPr lang="en-US" dirty="0" smtClean="0"/>
              <a:t>Primary </a:t>
            </a:r>
            <a:r>
              <a:rPr lang="en-US" dirty="0"/>
              <a:t>hierarchy root and is the first directory and the root directory of the entire file system hierarchy.</a:t>
            </a:r>
          </a:p>
          <a:p>
            <a:pPr lvl="1"/>
            <a:r>
              <a:rPr lang="en-US" dirty="0"/>
              <a:t>It contains all other directories i.e. the sub directories.</a:t>
            </a:r>
          </a:p>
          <a:p>
            <a:pPr lvl="1"/>
            <a:r>
              <a:rPr lang="en-US" dirty="0"/>
              <a:t>Only the root user has the permissions to write here.</a:t>
            </a:r>
          </a:p>
          <a:p>
            <a:pPr lvl="1"/>
            <a:r>
              <a:rPr lang="en-US" dirty="0"/>
              <a:t>This is not the home directory for the root user</a:t>
            </a:r>
            <a:r>
              <a:rPr lang="en-US" dirty="0" smtClean="0"/>
              <a:t>.</a:t>
            </a:r>
          </a:p>
          <a:p>
            <a:r>
              <a:rPr lang="en-US" b="1" i="1" dirty="0"/>
              <a:t>/bin (user binaries</a:t>
            </a:r>
            <a:r>
              <a:rPr lang="en-US" b="1" i="1" dirty="0" smtClean="0"/>
              <a:t>)</a:t>
            </a:r>
          </a:p>
          <a:p>
            <a:pPr lvl="1"/>
            <a:r>
              <a:rPr lang="en-US" dirty="0" smtClean="0"/>
              <a:t>It </a:t>
            </a:r>
            <a:r>
              <a:rPr lang="en-US" dirty="0"/>
              <a:t>contains binary executables.</a:t>
            </a:r>
          </a:p>
          <a:p>
            <a:pPr lvl="1"/>
            <a:r>
              <a:rPr lang="en-US" dirty="0"/>
              <a:t>Binary executables of common </a:t>
            </a:r>
            <a:r>
              <a:rPr lang="en-US" dirty="0" smtClean="0"/>
              <a:t>Linux </a:t>
            </a:r>
            <a:r>
              <a:rPr lang="en-US" dirty="0"/>
              <a:t>commands used by all users  in single-user mode are located in this directory.</a:t>
            </a:r>
          </a:p>
          <a:p>
            <a:pPr lvl="1"/>
            <a:r>
              <a:rPr lang="en-US" dirty="0"/>
              <a:t>Some files present in this directory are: </a:t>
            </a:r>
            <a:r>
              <a:rPr lang="en-US" i="1" dirty="0"/>
              <a:t>ls</a:t>
            </a:r>
            <a:r>
              <a:rPr lang="en-US" dirty="0"/>
              <a:t>, </a:t>
            </a:r>
            <a:r>
              <a:rPr lang="en-US" i="1" dirty="0" err="1"/>
              <a:t>cp</a:t>
            </a:r>
            <a:r>
              <a:rPr lang="en-US" dirty="0"/>
              <a:t>, </a:t>
            </a:r>
            <a:r>
              <a:rPr lang="en-US" i="1" dirty="0" err="1"/>
              <a:t>grep</a:t>
            </a:r>
            <a:r>
              <a:rPr lang="en-US" dirty="0"/>
              <a:t>, </a:t>
            </a:r>
            <a:r>
              <a:rPr lang="en-US" i="1" dirty="0"/>
              <a:t>ping</a:t>
            </a:r>
            <a:r>
              <a:rPr lang="en-US" dirty="0"/>
              <a:t>, </a:t>
            </a:r>
            <a:r>
              <a:rPr lang="en-US" i="1" dirty="0"/>
              <a:t>cat</a:t>
            </a:r>
            <a:r>
              <a:rPr lang="en-US" dirty="0"/>
              <a:t>, etc.</a:t>
            </a:r>
          </a:p>
          <a:p>
            <a:endParaRPr lang="en-US" dirty="0"/>
          </a:p>
          <a:p>
            <a:endParaRPr lang="en-US" dirty="0"/>
          </a:p>
          <a:p>
            <a:endParaRPr lang="en-IN"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5182087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Linux Directory Structure</a:t>
            </a:r>
          </a:p>
        </p:txBody>
      </p:sp>
      <p:sp>
        <p:nvSpPr>
          <p:cNvPr id="3" name="Content Placeholder 2"/>
          <p:cNvSpPr>
            <a:spLocks noGrp="1"/>
          </p:cNvSpPr>
          <p:nvPr>
            <p:ph idx="1"/>
          </p:nvPr>
        </p:nvSpPr>
        <p:spPr/>
        <p:txBody>
          <a:bodyPr/>
          <a:lstStyle/>
          <a:p>
            <a:r>
              <a:rPr lang="en-US" b="1" i="1" dirty="0"/>
              <a:t>/boot (boot loader files</a:t>
            </a:r>
            <a:r>
              <a:rPr lang="en-US" b="1" i="1" dirty="0" smtClean="0"/>
              <a:t>)</a:t>
            </a:r>
          </a:p>
          <a:p>
            <a:pPr lvl="1"/>
            <a:r>
              <a:rPr lang="en-US" dirty="0" smtClean="0"/>
              <a:t>It </a:t>
            </a:r>
            <a:r>
              <a:rPr lang="en-US" dirty="0"/>
              <a:t>contains boot loader files.</a:t>
            </a:r>
          </a:p>
          <a:p>
            <a:pPr lvl="1"/>
            <a:r>
              <a:rPr lang="en-US" i="1" dirty="0"/>
              <a:t>kernel</a:t>
            </a:r>
            <a:r>
              <a:rPr lang="en-US" dirty="0"/>
              <a:t>, </a:t>
            </a:r>
            <a:r>
              <a:rPr lang="en-US" i="1" dirty="0" err="1"/>
              <a:t>initrd</a:t>
            </a:r>
            <a:r>
              <a:rPr lang="en-US" dirty="0"/>
              <a:t>, </a:t>
            </a:r>
            <a:r>
              <a:rPr lang="en-US" i="1" dirty="0"/>
              <a:t>grub</a:t>
            </a:r>
            <a:r>
              <a:rPr lang="en-US" dirty="0"/>
              <a:t>, and other files and directories are located in this directory.</a:t>
            </a:r>
          </a:p>
          <a:p>
            <a:pPr lvl="1"/>
            <a:r>
              <a:rPr lang="en-US" dirty="0"/>
              <a:t>e.g. vmlinux-2.7.31.25-generic, initrd.img-2.3.32.24-generic, etc.</a:t>
            </a:r>
          </a:p>
          <a:p>
            <a:r>
              <a:rPr lang="en-US" b="1" i="1" dirty="0"/>
              <a:t>/dev (device files</a:t>
            </a:r>
            <a:r>
              <a:rPr lang="en-US" b="1" i="1" dirty="0" smtClean="0"/>
              <a:t>)</a:t>
            </a:r>
          </a:p>
          <a:p>
            <a:pPr lvl="1"/>
            <a:r>
              <a:rPr lang="en-US" dirty="0" smtClean="0"/>
              <a:t>It </a:t>
            </a:r>
            <a:r>
              <a:rPr lang="en-US" dirty="0"/>
              <a:t>contains the essential files related to the devices attached to the system.</a:t>
            </a:r>
          </a:p>
          <a:p>
            <a:pPr lvl="1"/>
            <a:r>
              <a:rPr lang="en-US" dirty="0"/>
              <a:t>This includes terminal devices, USB, network devices and any other devices that are attached to the system.</a:t>
            </a:r>
          </a:p>
          <a:p>
            <a:pPr lvl="1"/>
            <a:r>
              <a:rPr lang="en-US" dirty="0"/>
              <a:t>e.g. /dev/usbmon0 , /dev/tty1 , /dev/null , etc.</a:t>
            </a:r>
          </a:p>
          <a:p>
            <a:endParaRPr lang="en-IN"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7644288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Linux Directory Structure</a:t>
            </a:r>
          </a:p>
        </p:txBody>
      </p:sp>
      <p:sp>
        <p:nvSpPr>
          <p:cNvPr id="3" name="Content Placeholder 2"/>
          <p:cNvSpPr>
            <a:spLocks noGrp="1"/>
          </p:cNvSpPr>
          <p:nvPr>
            <p:ph idx="1"/>
          </p:nvPr>
        </p:nvSpPr>
        <p:spPr/>
        <p:txBody>
          <a:bodyPr/>
          <a:lstStyle/>
          <a:p>
            <a:r>
              <a:rPr lang="en-US" b="1" i="1" dirty="0"/>
              <a:t>/</a:t>
            </a:r>
            <a:r>
              <a:rPr lang="en-US" b="1" i="1" dirty="0" err="1"/>
              <a:t>etc</a:t>
            </a:r>
            <a:r>
              <a:rPr lang="en-US" b="1" i="1" dirty="0"/>
              <a:t> (configuration files</a:t>
            </a:r>
            <a:r>
              <a:rPr lang="en-US" b="1" i="1" dirty="0" smtClean="0"/>
              <a:t>)</a:t>
            </a:r>
          </a:p>
          <a:p>
            <a:pPr lvl="1"/>
            <a:r>
              <a:rPr lang="en-US" dirty="0" err="1" smtClean="0"/>
              <a:t>etc</a:t>
            </a:r>
            <a:r>
              <a:rPr lang="en-US" dirty="0" smtClean="0"/>
              <a:t> </a:t>
            </a:r>
            <a:r>
              <a:rPr lang="en-US" dirty="0"/>
              <a:t>stands for ‘edit to </a:t>
            </a:r>
            <a:r>
              <a:rPr lang="en-US" dirty="0" err="1"/>
              <a:t>config</a:t>
            </a:r>
            <a:r>
              <a:rPr lang="en-US" dirty="0"/>
              <a:t>’</a:t>
            </a:r>
          </a:p>
          <a:p>
            <a:pPr lvl="1"/>
            <a:r>
              <a:rPr lang="en-US" dirty="0"/>
              <a:t>This directory contains the configuration files that are required by the installed programs.</a:t>
            </a:r>
          </a:p>
          <a:p>
            <a:r>
              <a:rPr lang="en-US" b="1" i="1" dirty="0"/>
              <a:t>/home (home directories)</a:t>
            </a:r>
            <a:r>
              <a:rPr lang="en-US" dirty="0"/>
              <a:t>This directory contains user’s home directories, containing saved files and personal settings.</a:t>
            </a:r>
          </a:p>
          <a:p>
            <a:pPr lvl="1"/>
            <a:r>
              <a:rPr lang="en-US" dirty="0"/>
              <a:t>Each user will have an separate directory with their username under this directory except the root user because every time a new user is created, a directory is created in the name of the user within the home directory.</a:t>
            </a:r>
          </a:p>
          <a:p>
            <a:pPr lvl="1"/>
            <a:r>
              <a:rPr lang="en-US" dirty="0"/>
              <a:t>e.g. /home/user , /home/sage , /home/guest , etc.</a:t>
            </a:r>
          </a:p>
          <a:p>
            <a:endParaRPr lang="en-IN"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0045387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Linux Directory Structure</a:t>
            </a:r>
          </a:p>
        </p:txBody>
      </p:sp>
      <p:sp>
        <p:nvSpPr>
          <p:cNvPr id="3" name="Content Placeholder 2"/>
          <p:cNvSpPr>
            <a:spLocks noGrp="1"/>
          </p:cNvSpPr>
          <p:nvPr>
            <p:ph idx="1"/>
          </p:nvPr>
        </p:nvSpPr>
        <p:spPr/>
        <p:txBody>
          <a:bodyPr/>
          <a:lstStyle/>
          <a:p>
            <a:r>
              <a:rPr lang="en-US" b="1" i="1" dirty="0"/>
              <a:t>/lib (system libraries)</a:t>
            </a:r>
            <a:r>
              <a:rPr lang="en-US" dirty="0"/>
              <a:t>This directory contains libraries that are essential for the binaries in /bin and /</a:t>
            </a:r>
            <a:r>
              <a:rPr lang="en-US" dirty="0" err="1"/>
              <a:t>sbin</a:t>
            </a:r>
            <a:endParaRPr lang="en-US" dirty="0"/>
          </a:p>
          <a:p>
            <a:r>
              <a:rPr lang="en-US" b="1" i="1" dirty="0"/>
              <a:t>/media (removable media devices)</a:t>
            </a:r>
            <a:r>
              <a:rPr lang="en-US" dirty="0"/>
              <a:t>Temporary mount directory for removable media such as CD-ROM.</a:t>
            </a:r>
          </a:p>
          <a:p>
            <a:r>
              <a:rPr lang="en-US" b="1" i="1" dirty="0"/>
              <a:t>/</a:t>
            </a:r>
            <a:r>
              <a:rPr lang="en-US" b="1" i="1" dirty="0" err="1"/>
              <a:t>mnt</a:t>
            </a:r>
            <a:r>
              <a:rPr lang="en-US" b="1" i="1" dirty="0"/>
              <a:t> (mount directory)</a:t>
            </a:r>
            <a:r>
              <a:rPr lang="en-US" dirty="0"/>
              <a:t>Temporary mount directory where system administrator can mount file systems.</a:t>
            </a:r>
          </a:p>
          <a:p>
            <a:r>
              <a:rPr lang="en-US" b="1" i="1" dirty="0"/>
              <a:t>/opt (optional application software packages)</a:t>
            </a:r>
            <a:r>
              <a:rPr lang="en-US" dirty="0"/>
              <a:t>This directory contains add-on applications from individual vendors.</a:t>
            </a:r>
          </a:p>
          <a:p>
            <a:r>
              <a:rPr lang="en-IN" b="1" i="1" dirty="0"/>
              <a:t>/</a:t>
            </a:r>
            <a:r>
              <a:rPr lang="en-IN" b="1" i="1" dirty="0" err="1"/>
              <a:t>proc</a:t>
            </a:r>
            <a:r>
              <a:rPr lang="en-IN" b="1" i="1" dirty="0"/>
              <a:t> (process information</a:t>
            </a:r>
            <a:r>
              <a:rPr lang="en-IN" b="1" i="1" dirty="0" smtClean="0"/>
              <a:t>)</a:t>
            </a:r>
            <a:r>
              <a:rPr lang="en-US" dirty="0"/>
              <a:t> This directory contains information about the processes running in the system.</a:t>
            </a:r>
            <a:endParaRPr lang="en-IN"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8580233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sz="2000" dirty="0" smtClean="0"/>
              <a:t>Linux Introduction</a:t>
            </a:r>
          </a:p>
          <a:p>
            <a:r>
              <a:rPr lang="en-IN" sz="2000" dirty="0" smtClean="0"/>
              <a:t>Flavours of Linux</a:t>
            </a:r>
          </a:p>
          <a:p>
            <a:r>
              <a:rPr lang="en-IN" sz="2000" dirty="0" smtClean="0"/>
              <a:t>Linux Features</a:t>
            </a:r>
          </a:p>
          <a:p>
            <a:r>
              <a:rPr lang="en-IN" sz="2000" dirty="0" smtClean="0"/>
              <a:t>Linux Architecture </a:t>
            </a:r>
          </a:p>
          <a:p>
            <a:r>
              <a:rPr lang="en-IN" sz="2000" dirty="0" smtClean="0"/>
              <a:t>Linux System components</a:t>
            </a:r>
          </a:p>
          <a:p>
            <a:r>
              <a:rPr lang="en-IN" sz="2000" dirty="0" smtClean="0"/>
              <a:t>Basic command Structure</a:t>
            </a:r>
          </a:p>
          <a:p>
            <a:r>
              <a:rPr lang="en-IN" sz="2000" dirty="0" smtClean="0"/>
              <a:t>Basic commands – Theory and Hands-on</a:t>
            </a:r>
          </a:p>
          <a:p>
            <a:r>
              <a:rPr lang="en-IN" sz="2000" dirty="0" smtClean="0"/>
              <a:t>Advanced Commands </a:t>
            </a:r>
            <a:r>
              <a:rPr lang="en-IN" sz="2000" dirty="0"/>
              <a:t>in Linux – Theory and Hands-on</a:t>
            </a:r>
            <a:endParaRPr lang="en-IN" sz="2000" dirty="0" smtClean="0"/>
          </a:p>
          <a:p>
            <a:endParaRPr lang="en-IN"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5851119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Linux Directory Structure</a:t>
            </a:r>
          </a:p>
        </p:txBody>
      </p:sp>
      <p:sp>
        <p:nvSpPr>
          <p:cNvPr id="3" name="Content Placeholder 2"/>
          <p:cNvSpPr>
            <a:spLocks noGrp="1"/>
          </p:cNvSpPr>
          <p:nvPr>
            <p:ph idx="1"/>
          </p:nvPr>
        </p:nvSpPr>
        <p:spPr/>
        <p:txBody>
          <a:bodyPr/>
          <a:lstStyle/>
          <a:p>
            <a:r>
              <a:rPr lang="en-US" b="1" i="1" dirty="0"/>
              <a:t>/root (root directory)</a:t>
            </a:r>
            <a:r>
              <a:rPr lang="en-US" dirty="0"/>
              <a:t>This is the home directory for the root user.</a:t>
            </a:r>
          </a:p>
          <a:p>
            <a:r>
              <a:rPr lang="en-IN" b="1" i="1" dirty="0"/>
              <a:t>/</a:t>
            </a:r>
            <a:r>
              <a:rPr lang="en-IN" b="1" i="1" dirty="0" err="1"/>
              <a:t>sbin</a:t>
            </a:r>
            <a:r>
              <a:rPr lang="en-IN" b="1" i="1" dirty="0"/>
              <a:t> (system binaries</a:t>
            </a:r>
            <a:r>
              <a:rPr lang="en-IN" b="1" i="1" dirty="0" smtClean="0"/>
              <a:t>)</a:t>
            </a:r>
          </a:p>
          <a:p>
            <a:pPr lvl="1"/>
            <a:r>
              <a:rPr lang="en-IN" dirty="0" smtClean="0"/>
              <a:t>This </a:t>
            </a:r>
            <a:r>
              <a:rPr lang="en-IN" dirty="0"/>
              <a:t>directory contains essential system binaries.</a:t>
            </a:r>
          </a:p>
          <a:p>
            <a:pPr lvl="1"/>
            <a:r>
              <a:rPr lang="en-IN" dirty="0"/>
              <a:t>The </a:t>
            </a:r>
            <a:r>
              <a:rPr lang="en-IN" dirty="0" err="1"/>
              <a:t>linux</a:t>
            </a:r>
            <a:r>
              <a:rPr lang="en-IN" dirty="0"/>
              <a:t> commands that are located in this directory are used by system administrator, for system maintenance and configuration purpose.</a:t>
            </a:r>
          </a:p>
          <a:p>
            <a:pPr lvl="1"/>
            <a:r>
              <a:rPr lang="en-IN" dirty="0"/>
              <a:t>e.g. </a:t>
            </a:r>
            <a:r>
              <a:rPr lang="en-IN" i="1" dirty="0" err="1"/>
              <a:t>fsck</a:t>
            </a:r>
            <a:r>
              <a:rPr lang="en-IN" dirty="0"/>
              <a:t> , </a:t>
            </a:r>
            <a:r>
              <a:rPr lang="en-IN" i="1" dirty="0"/>
              <a:t>reboot</a:t>
            </a:r>
            <a:r>
              <a:rPr lang="en-IN" dirty="0"/>
              <a:t> , </a:t>
            </a:r>
            <a:r>
              <a:rPr lang="en-IN" i="1" dirty="0" err="1"/>
              <a:t>fdisk</a:t>
            </a:r>
            <a:r>
              <a:rPr lang="en-IN" dirty="0"/>
              <a:t> , </a:t>
            </a:r>
            <a:r>
              <a:rPr lang="en-IN" i="1" dirty="0" err="1"/>
              <a:t>ifconfig</a:t>
            </a:r>
            <a:r>
              <a:rPr lang="en-IN" dirty="0"/>
              <a:t> , </a:t>
            </a:r>
            <a:r>
              <a:rPr lang="en-IN" i="1" dirty="0" err="1"/>
              <a:t>init</a:t>
            </a:r>
            <a:r>
              <a:rPr lang="en-IN" dirty="0"/>
              <a:t> , etc.</a:t>
            </a:r>
          </a:p>
          <a:p>
            <a:r>
              <a:rPr lang="en-US" b="1" i="1" dirty="0"/>
              <a:t>/</a:t>
            </a:r>
            <a:r>
              <a:rPr lang="en-US" b="1" i="1" dirty="0" err="1"/>
              <a:t>srv</a:t>
            </a:r>
            <a:r>
              <a:rPr lang="en-US" b="1" i="1" dirty="0"/>
              <a:t> (service data</a:t>
            </a:r>
            <a:r>
              <a:rPr lang="en-US" b="1" i="1" dirty="0" smtClean="0"/>
              <a:t>)</a:t>
            </a:r>
          </a:p>
          <a:p>
            <a:pPr lvl="1"/>
            <a:r>
              <a:rPr lang="en-US" dirty="0" smtClean="0"/>
              <a:t>This </a:t>
            </a:r>
            <a:r>
              <a:rPr lang="en-US" dirty="0"/>
              <a:t>directory contains site-specific data served by the system, such as data and scripts for web servers, data offered by FTP servers, and repositories for version control systems i.e. server specific services related data.</a:t>
            </a:r>
          </a:p>
          <a:p>
            <a:endParaRPr lang="en-IN"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912573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Linux Directory Structure</a:t>
            </a:r>
          </a:p>
        </p:txBody>
      </p:sp>
      <p:sp>
        <p:nvSpPr>
          <p:cNvPr id="3" name="Content Placeholder 2"/>
          <p:cNvSpPr>
            <a:spLocks noGrp="1"/>
          </p:cNvSpPr>
          <p:nvPr>
            <p:ph idx="1"/>
          </p:nvPr>
        </p:nvSpPr>
        <p:spPr/>
        <p:txBody>
          <a:bodyPr/>
          <a:lstStyle/>
          <a:p>
            <a:r>
              <a:rPr lang="en-US" b="1" i="1" dirty="0"/>
              <a:t>/sys (system)</a:t>
            </a:r>
            <a:r>
              <a:rPr lang="en-US" dirty="0"/>
              <a:t>This directory contains information about devices, drivers, and some kernel features.</a:t>
            </a:r>
          </a:p>
          <a:p>
            <a:r>
              <a:rPr lang="en-US" b="1" i="1" dirty="0"/>
              <a:t>/</a:t>
            </a:r>
            <a:r>
              <a:rPr lang="en-US" b="1" i="1" dirty="0" err="1"/>
              <a:t>tmp</a:t>
            </a:r>
            <a:r>
              <a:rPr lang="en-US" b="1" i="1" dirty="0"/>
              <a:t> (temporary files)</a:t>
            </a:r>
            <a:r>
              <a:rPr lang="en-US" dirty="0"/>
              <a:t>This directory contains temporary files created by system and the users that will be rebooted when the system is rebooted.</a:t>
            </a:r>
          </a:p>
          <a:p>
            <a:r>
              <a:rPr lang="en-US" b="1" i="1" dirty="0"/>
              <a:t>/</a:t>
            </a:r>
            <a:r>
              <a:rPr lang="en-US" b="1" i="1" dirty="0" err="1"/>
              <a:t>usr</a:t>
            </a:r>
            <a:r>
              <a:rPr lang="en-US" b="1" i="1" dirty="0"/>
              <a:t> (user programs</a:t>
            </a:r>
            <a:r>
              <a:rPr lang="en-US" b="1" i="1" dirty="0" smtClean="0"/>
              <a:t>)</a:t>
            </a:r>
          </a:p>
          <a:p>
            <a:pPr lvl="1"/>
            <a:r>
              <a:rPr lang="en-US" dirty="0" smtClean="0"/>
              <a:t>This </a:t>
            </a:r>
            <a:r>
              <a:rPr lang="en-US" dirty="0"/>
              <a:t>directory contains read-only user data like binaries, libraries, documentation and source-code for second level programs like user utilities and applications</a:t>
            </a:r>
            <a:r>
              <a:rPr lang="en-US" dirty="0" smtClean="0"/>
              <a:t>.</a:t>
            </a:r>
            <a:endParaRPr lang="en-US" dirty="0"/>
          </a:p>
          <a:p>
            <a:r>
              <a:rPr lang="en-US" b="1" i="1" dirty="0"/>
              <a:t>/</a:t>
            </a:r>
            <a:r>
              <a:rPr lang="en-US" b="1" i="1" dirty="0" err="1"/>
              <a:t>var</a:t>
            </a:r>
            <a:r>
              <a:rPr lang="en-US" b="1" i="1" dirty="0"/>
              <a:t> (variable files)</a:t>
            </a:r>
            <a:r>
              <a:rPr lang="en-US" dirty="0"/>
              <a:t>This directory contains files whose content is expected to continually change during normal operation of the system—such as logs, spool files, and temporary e-mail file.</a:t>
            </a:r>
          </a:p>
          <a:p>
            <a:endParaRPr lang="en-IN"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4621482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Command Structure</a:t>
            </a:r>
            <a:endParaRPr lang="en-IN"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pic>
        <p:nvPicPr>
          <p:cNvPr id="8" name="Picture 7"/>
          <p:cNvPicPr>
            <a:picLocks noChangeAspect="1"/>
          </p:cNvPicPr>
          <p:nvPr/>
        </p:nvPicPr>
        <p:blipFill>
          <a:blip r:embed="rId2"/>
          <a:stretch>
            <a:fillRect/>
          </a:stretch>
        </p:blipFill>
        <p:spPr>
          <a:xfrm>
            <a:off x="6885709" y="1405620"/>
            <a:ext cx="5264579" cy="4593398"/>
          </a:xfrm>
          <a:prstGeom prst="rect">
            <a:avLst/>
          </a:prstGeom>
        </p:spPr>
      </p:pic>
      <p:pic>
        <p:nvPicPr>
          <p:cNvPr id="7" name="Picture 4"/>
          <p:cNvPicPr>
            <a:picLocks noGrp="1" noChangeAspect="1" noChangeArrowheads="1"/>
          </p:cNvPicPr>
          <p:nvPr>
            <p:ph idx="1"/>
          </p:nvPr>
        </p:nvPicPr>
        <p:blipFill>
          <a:blip r:embed="rId3"/>
          <a:srcRect/>
          <a:stretch>
            <a:fillRect/>
          </a:stretch>
        </p:blipFill>
        <p:spPr bwMode="auto">
          <a:xfrm>
            <a:off x="706581" y="1338943"/>
            <a:ext cx="5999019" cy="2424424"/>
          </a:xfrm>
          <a:prstGeom prst="rect">
            <a:avLst/>
          </a:prstGeom>
          <a:noFill/>
          <a:ln w="9525">
            <a:noFill/>
            <a:miter lim="800000"/>
            <a:headEnd/>
            <a:tailEnd/>
          </a:ln>
          <a:effectLst/>
        </p:spPr>
      </p:pic>
    </p:spTree>
    <p:extLst>
      <p:ext uri="{BB962C8B-B14F-4D97-AF65-F5344CB8AC3E}">
        <p14:creationId xmlns:p14="http://schemas.microsoft.com/office/powerpoint/2010/main" val="38428046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smtClean="0"/>
              <a:t>Basic Commands : Hands on</a:t>
            </a:r>
            <a:endParaRPr lang="en-IN" sz="4000"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95A91A-00F7-4C50-98A0-04C3938A6A71}"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8618370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A222996-F8A9-4D61-A987-70F511EB82C8}"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pic>
        <p:nvPicPr>
          <p:cNvPr id="5" name="Picture 4"/>
          <p:cNvPicPr>
            <a:picLocks noChangeAspect="1"/>
          </p:cNvPicPr>
          <p:nvPr/>
        </p:nvPicPr>
        <p:blipFill>
          <a:blip r:embed="rId2"/>
          <a:stretch>
            <a:fillRect/>
          </a:stretch>
        </p:blipFill>
        <p:spPr>
          <a:xfrm>
            <a:off x="3217861" y="1430482"/>
            <a:ext cx="6991350" cy="4495800"/>
          </a:xfrm>
          <a:prstGeom prst="rect">
            <a:avLst/>
          </a:prstGeom>
        </p:spPr>
      </p:pic>
      <p:sp>
        <p:nvSpPr>
          <p:cNvPr id="6" name="Title 1"/>
          <p:cNvSpPr txBox="1">
            <a:spLocks/>
          </p:cNvSpPr>
          <p:nvPr/>
        </p:nvSpPr>
        <p:spPr>
          <a:xfrm>
            <a:off x="2023066" y="329899"/>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Basic Terminal</a:t>
            </a:r>
            <a:endParaRPr lang="en-IN" dirty="0"/>
          </a:p>
        </p:txBody>
      </p:sp>
    </p:spTree>
    <p:extLst>
      <p:ext uri="{BB962C8B-B14F-4D97-AF65-F5344CB8AC3E}">
        <p14:creationId xmlns:p14="http://schemas.microsoft.com/office/powerpoint/2010/main" val="30500756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A222996-F8A9-4D61-A987-70F511EB82C8}"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pic>
        <p:nvPicPr>
          <p:cNvPr id="5" name="Picture 4"/>
          <p:cNvPicPr>
            <a:picLocks noChangeAspect="1"/>
          </p:cNvPicPr>
          <p:nvPr/>
        </p:nvPicPr>
        <p:blipFill>
          <a:blip r:embed="rId2"/>
          <a:stretch>
            <a:fillRect/>
          </a:stretch>
        </p:blipFill>
        <p:spPr>
          <a:xfrm>
            <a:off x="2927348" y="1568185"/>
            <a:ext cx="3381375" cy="419100"/>
          </a:xfrm>
          <a:prstGeom prst="rect">
            <a:avLst/>
          </a:prstGeom>
        </p:spPr>
      </p:pic>
      <p:pic>
        <p:nvPicPr>
          <p:cNvPr id="6" name="Picture 5"/>
          <p:cNvPicPr>
            <a:picLocks noChangeAspect="1"/>
          </p:cNvPicPr>
          <p:nvPr/>
        </p:nvPicPr>
        <p:blipFill>
          <a:blip r:embed="rId3"/>
          <a:stretch>
            <a:fillRect/>
          </a:stretch>
        </p:blipFill>
        <p:spPr>
          <a:xfrm>
            <a:off x="2927348" y="1987285"/>
            <a:ext cx="6943725" cy="4143375"/>
          </a:xfrm>
          <a:prstGeom prst="rect">
            <a:avLst/>
          </a:prstGeom>
        </p:spPr>
      </p:pic>
      <p:sp>
        <p:nvSpPr>
          <p:cNvPr id="7" name="Title 1"/>
          <p:cNvSpPr txBox="1">
            <a:spLocks/>
          </p:cNvSpPr>
          <p:nvPr/>
        </p:nvSpPr>
        <p:spPr>
          <a:xfrm>
            <a:off x="2023066" y="329899"/>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Man command</a:t>
            </a:r>
            <a:endParaRPr lang="en-IN" dirty="0"/>
          </a:p>
        </p:txBody>
      </p:sp>
    </p:spTree>
    <p:extLst>
      <p:ext uri="{BB962C8B-B14F-4D97-AF65-F5344CB8AC3E}">
        <p14:creationId xmlns:p14="http://schemas.microsoft.com/office/powerpoint/2010/main" val="11476342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A222996-F8A9-4D61-A987-70F511EB82C8}"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Internet of Things (IoT) - Center of Excellence</a:t>
            </a:r>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pic>
        <p:nvPicPr>
          <p:cNvPr id="5" name="Picture 4"/>
          <p:cNvPicPr>
            <a:picLocks noChangeAspect="1"/>
          </p:cNvPicPr>
          <p:nvPr/>
        </p:nvPicPr>
        <p:blipFill>
          <a:blip r:embed="rId2"/>
          <a:stretch>
            <a:fillRect/>
          </a:stretch>
        </p:blipFill>
        <p:spPr>
          <a:xfrm>
            <a:off x="2110220" y="1394114"/>
            <a:ext cx="5897707" cy="1104900"/>
          </a:xfrm>
          <a:prstGeom prst="rect">
            <a:avLst/>
          </a:prstGeom>
        </p:spPr>
      </p:pic>
      <p:pic>
        <p:nvPicPr>
          <p:cNvPr id="6" name="Picture 5"/>
          <p:cNvPicPr>
            <a:picLocks noChangeAspect="1"/>
          </p:cNvPicPr>
          <p:nvPr/>
        </p:nvPicPr>
        <p:blipFill>
          <a:blip r:embed="rId3"/>
          <a:stretch>
            <a:fillRect/>
          </a:stretch>
        </p:blipFill>
        <p:spPr>
          <a:xfrm>
            <a:off x="2110221" y="2499014"/>
            <a:ext cx="6924675" cy="4143375"/>
          </a:xfrm>
          <a:prstGeom prst="rect">
            <a:avLst/>
          </a:prstGeom>
        </p:spPr>
      </p:pic>
      <p:sp>
        <p:nvSpPr>
          <p:cNvPr id="7" name="Title 1"/>
          <p:cNvSpPr txBox="1">
            <a:spLocks/>
          </p:cNvSpPr>
          <p:nvPr/>
        </p:nvSpPr>
        <p:spPr>
          <a:xfrm>
            <a:off x="2023066" y="329899"/>
            <a:ext cx="9891843"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Present working directory – pwd command</a:t>
            </a:r>
            <a:endParaRPr lang="en-IN" dirty="0"/>
          </a:p>
        </p:txBody>
      </p:sp>
    </p:spTree>
    <p:extLst>
      <p:ext uri="{BB962C8B-B14F-4D97-AF65-F5344CB8AC3E}">
        <p14:creationId xmlns:p14="http://schemas.microsoft.com/office/powerpoint/2010/main" val="31668478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2931474C-BB7A-48EB-B83E-BFA607770775}" type="slidenum">
              <a:rPr lang="en-US" altLang="en-US"/>
              <a:pPr/>
              <a:t>27</a:t>
            </a:fld>
            <a:endParaRPr lang="en-US" altLang="en-US"/>
          </a:p>
        </p:txBody>
      </p:sp>
      <p:sp>
        <p:nvSpPr>
          <p:cNvPr id="22530" name="Rectangle 2"/>
          <p:cNvSpPr>
            <a:spLocks noGrp="1" noChangeArrowheads="1"/>
          </p:cNvSpPr>
          <p:nvPr>
            <p:ph type="title"/>
          </p:nvPr>
        </p:nvSpPr>
        <p:spPr>
          <a:xfrm>
            <a:off x="2209800" y="76200"/>
            <a:ext cx="7772400" cy="1143000"/>
          </a:xfrm>
        </p:spPr>
        <p:txBody>
          <a:bodyPr/>
          <a:lstStyle/>
          <a:p>
            <a:r>
              <a:rPr lang="en-US" altLang="en-US"/>
              <a:t>man</a:t>
            </a:r>
          </a:p>
        </p:txBody>
      </p:sp>
      <p:sp>
        <p:nvSpPr>
          <p:cNvPr id="22531" name="Rectangle 3"/>
          <p:cNvSpPr>
            <a:spLocks noGrp="1" noChangeArrowheads="1"/>
          </p:cNvSpPr>
          <p:nvPr>
            <p:ph type="body" idx="1"/>
          </p:nvPr>
        </p:nvSpPr>
        <p:spPr>
          <a:xfrm>
            <a:off x="2209800" y="1066800"/>
            <a:ext cx="7772400" cy="5181600"/>
          </a:xfrm>
        </p:spPr>
        <p:txBody>
          <a:bodyPr>
            <a:normAutofit/>
          </a:bodyPr>
          <a:lstStyle/>
          <a:p>
            <a:r>
              <a:rPr lang="en-US" altLang="en-US" sz="2400" dirty="0"/>
              <a:t>Manual Pages</a:t>
            </a:r>
          </a:p>
          <a:p>
            <a:r>
              <a:rPr lang="en-US" altLang="en-US" sz="2400" dirty="0"/>
              <a:t>The first command to remember</a:t>
            </a:r>
          </a:p>
          <a:p>
            <a:r>
              <a:rPr lang="en-US" altLang="en-US" sz="2400" dirty="0"/>
              <a:t>Contains info about almost everything :-)</a:t>
            </a:r>
          </a:p>
          <a:p>
            <a:pPr lvl="1"/>
            <a:r>
              <a:rPr lang="en-US" altLang="en-US" sz="2400" dirty="0"/>
              <a:t>other commands</a:t>
            </a:r>
          </a:p>
          <a:p>
            <a:pPr lvl="1"/>
            <a:r>
              <a:rPr lang="en-US" altLang="en-US" sz="2400" dirty="0"/>
              <a:t>system calls</a:t>
            </a:r>
          </a:p>
          <a:p>
            <a:pPr lvl="1"/>
            <a:r>
              <a:rPr lang="en-US" altLang="en-US" sz="2400" dirty="0"/>
              <a:t>c/library functions</a:t>
            </a:r>
          </a:p>
          <a:p>
            <a:pPr lvl="1"/>
            <a:r>
              <a:rPr lang="en-US" altLang="en-US" sz="2400" dirty="0"/>
              <a:t>other </a:t>
            </a:r>
            <a:r>
              <a:rPr lang="en-US" altLang="en-US" sz="2400" dirty="0" err="1"/>
              <a:t>utils</a:t>
            </a:r>
            <a:r>
              <a:rPr lang="en-US" altLang="en-US" sz="2400" dirty="0"/>
              <a:t>, applications, configuration files</a:t>
            </a:r>
          </a:p>
          <a:p>
            <a:r>
              <a:rPr lang="en-US" altLang="en-US" sz="2400" dirty="0"/>
              <a:t>To read about man itself type:</a:t>
            </a:r>
            <a:br>
              <a:rPr lang="en-US" altLang="en-US" sz="2400" dirty="0"/>
            </a:br>
            <a:r>
              <a:rPr lang="en-US" altLang="en-US" sz="2400" dirty="0">
                <a:latin typeface="Courier New" panose="02070309020205020404" pitchFamily="49" charset="0"/>
              </a:rPr>
              <a:t>% man </a:t>
            </a:r>
            <a:r>
              <a:rPr lang="en-US" altLang="en-US" sz="2400" dirty="0" err="1">
                <a:latin typeface="Courier New" panose="02070309020205020404" pitchFamily="49" charset="0"/>
              </a:rPr>
              <a:t>man</a:t>
            </a:r>
            <a:endParaRPr lang="en-US" altLang="en-US" sz="2400" dirty="0"/>
          </a:p>
          <a:p>
            <a:r>
              <a:rPr lang="en-US" altLang="en-US" sz="2400" dirty="0"/>
              <a:t>NOTE: unfortunately there’s </a:t>
            </a:r>
            <a:r>
              <a:rPr lang="en-US" altLang="en-US" sz="2400" b="1" dirty="0"/>
              <a:t>no</a:t>
            </a:r>
            <a:r>
              <a:rPr lang="en-US" altLang="en-US" sz="2400" dirty="0"/>
              <a:t/>
            </a:r>
            <a:br>
              <a:rPr lang="en-US" altLang="en-US" sz="2400" dirty="0"/>
            </a:br>
            <a:r>
              <a:rPr lang="en-US" altLang="en-US" sz="2400" dirty="0">
                <a:latin typeface="Courier New" panose="02070309020205020404" pitchFamily="49" charset="0"/>
              </a:rPr>
              <a:t>% man woman</a:t>
            </a:r>
            <a:r>
              <a:rPr lang="en-US" altLang="en-US" sz="2400" dirty="0"/>
              <a:t> ...</a:t>
            </a:r>
          </a:p>
        </p:txBody>
      </p:sp>
    </p:spTree>
    <p:extLst>
      <p:ext uri="{BB962C8B-B14F-4D97-AF65-F5344CB8AC3E}">
        <p14:creationId xmlns:p14="http://schemas.microsoft.com/office/powerpoint/2010/main" val="2327935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485FC5F1-D6BB-4273-8792-2819A2777E5B}" type="slidenum">
              <a:rPr lang="en-US" altLang="en-US"/>
              <a:pPr/>
              <a:t>28</a:t>
            </a:fld>
            <a:endParaRPr lang="en-US" altLang="en-US"/>
          </a:p>
        </p:txBody>
      </p:sp>
      <p:sp>
        <p:nvSpPr>
          <p:cNvPr id="21506" name="Rectangle 2"/>
          <p:cNvSpPr>
            <a:spLocks noGrp="1" noChangeArrowheads="1"/>
          </p:cNvSpPr>
          <p:nvPr>
            <p:ph type="title"/>
          </p:nvPr>
        </p:nvSpPr>
        <p:spPr/>
        <p:txBody>
          <a:bodyPr/>
          <a:lstStyle/>
          <a:p>
            <a:r>
              <a:rPr lang="en-US" altLang="en-US"/>
              <a:t>which</a:t>
            </a:r>
          </a:p>
        </p:txBody>
      </p:sp>
      <p:sp>
        <p:nvSpPr>
          <p:cNvPr id="21507" name="Rectangle 3"/>
          <p:cNvSpPr>
            <a:spLocks noGrp="1" noChangeArrowheads="1"/>
          </p:cNvSpPr>
          <p:nvPr>
            <p:ph type="body" idx="1"/>
          </p:nvPr>
        </p:nvSpPr>
        <p:spPr/>
        <p:txBody>
          <a:bodyPr>
            <a:normAutofit/>
          </a:bodyPr>
          <a:lstStyle/>
          <a:p>
            <a:r>
              <a:rPr lang="en-US" altLang="en-US" sz="2400" dirty="0"/>
              <a:t>Displays a path name of a command.</a:t>
            </a:r>
          </a:p>
          <a:p>
            <a:r>
              <a:rPr lang="en-US" altLang="en-US" sz="2400" dirty="0"/>
              <a:t>Searches a path environmental variable for the command and displays the absolute path.</a:t>
            </a:r>
          </a:p>
          <a:p>
            <a:r>
              <a:rPr lang="en-US" altLang="en-US" sz="2400" dirty="0"/>
              <a:t>To find which </a:t>
            </a:r>
            <a:r>
              <a:rPr lang="en-US" altLang="en-US" sz="2400" dirty="0" err="1">
                <a:latin typeface="Courier New" panose="02070309020205020404" pitchFamily="49" charset="0"/>
              </a:rPr>
              <a:t>tcsh</a:t>
            </a:r>
            <a:r>
              <a:rPr lang="en-US" altLang="en-US" sz="2400" dirty="0"/>
              <a:t> and </a:t>
            </a:r>
            <a:r>
              <a:rPr lang="en-US" altLang="en-US" sz="2400" dirty="0">
                <a:latin typeface="Courier New" panose="02070309020205020404" pitchFamily="49" charset="0"/>
              </a:rPr>
              <a:t>bash</a:t>
            </a:r>
            <a:r>
              <a:rPr lang="en-US" altLang="en-US" sz="2400" dirty="0"/>
              <a:t> are actually in use, type:</a:t>
            </a:r>
            <a:br>
              <a:rPr lang="en-US" altLang="en-US" sz="2400" dirty="0"/>
            </a:br>
            <a:r>
              <a:rPr lang="en-US" altLang="en-US" sz="2400" dirty="0">
                <a:latin typeface="Courier New" panose="02070309020205020404" pitchFamily="49" charset="0"/>
              </a:rPr>
              <a:t>% which </a:t>
            </a:r>
            <a:r>
              <a:rPr lang="en-US" altLang="en-US" sz="2400" dirty="0" err="1">
                <a:latin typeface="Courier New" panose="02070309020205020404" pitchFamily="49" charset="0"/>
              </a:rPr>
              <a:t>tcsh</a:t>
            </a:r>
            <a:r>
              <a:rPr lang="en-US" altLang="en-US" sz="2400" dirty="0"/>
              <a:t/>
            </a:r>
            <a:br>
              <a:rPr lang="en-US" altLang="en-US" sz="2400" dirty="0"/>
            </a:br>
            <a:r>
              <a:rPr lang="en-US" altLang="en-US" sz="2400" dirty="0">
                <a:latin typeface="Courier New" panose="02070309020205020404" pitchFamily="49" charset="0"/>
              </a:rPr>
              <a:t>% which bash</a:t>
            </a:r>
            <a:endParaRPr lang="en-US" altLang="en-US" sz="2400" dirty="0"/>
          </a:p>
          <a:p>
            <a:r>
              <a:rPr lang="en-US" altLang="en-US" sz="2400" dirty="0">
                <a:latin typeface="Courier New" panose="02070309020205020404" pitchFamily="49" charset="0"/>
              </a:rPr>
              <a:t>% man</a:t>
            </a:r>
            <a:r>
              <a:rPr lang="en-US" altLang="en-US" sz="2400" dirty="0"/>
              <a:t> which for more details</a:t>
            </a:r>
          </a:p>
        </p:txBody>
      </p:sp>
    </p:spTree>
    <p:extLst>
      <p:ext uri="{BB962C8B-B14F-4D97-AF65-F5344CB8AC3E}">
        <p14:creationId xmlns:p14="http://schemas.microsoft.com/office/powerpoint/2010/main" val="22711588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4A65F060-DE5C-4F8C-A78E-1B3FCB8DD919}" type="slidenum">
              <a:rPr lang="en-US" altLang="en-US"/>
              <a:pPr/>
              <a:t>29</a:t>
            </a:fld>
            <a:endParaRPr lang="en-US" altLang="en-US"/>
          </a:p>
        </p:txBody>
      </p:sp>
      <p:sp>
        <p:nvSpPr>
          <p:cNvPr id="23554" name="Rectangle 2"/>
          <p:cNvSpPr>
            <a:spLocks noGrp="1" noChangeArrowheads="1"/>
          </p:cNvSpPr>
          <p:nvPr>
            <p:ph type="title"/>
          </p:nvPr>
        </p:nvSpPr>
        <p:spPr/>
        <p:txBody>
          <a:bodyPr/>
          <a:lstStyle/>
          <a:p>
            <a:r>
              <a:rPr lang="en-US" altLang="en-US"/>
              <a:t>whereis</a:t>
            </a:r>
          </a:p>
        </p:txBody>
      </p:sp>
      <p:sp>
        <p:nvSpPr>
          <p:cNvPr id="23555" name="Rectangle 3"/>
          <p:cNvSpPr>
            <a:spLocks noGrp="1" noChangeArrowheads="1"/>
          </p:cNvSpPr>
          <p:nvPr>
            <p:ph type="body" idx="1"/>
          </p:nvPr>
        </p:nvSpPr>
        <p:spPr/>
        <p:txBody>
          <a:bodyPr>
            <a:normAutofit/>
          </a:bodyPr>
          <a:lstStyle/>
          <a:p>
            <a:r>
              <a:rPr lang="en-US" altLang="en-US" sz="2400" dirty="0"/>
              <a:t>Display all locations of a command (or some other binary, man page, or a source file).</a:t>
            </a:r>
          </a:p>
          <a:p>
            <a:r>
              <a:rPr lang="en-US" altLang="en-US" sz="2400" dirty="0"/>
              <a:t>Searchers all directories to find commands that match </a:t>
            </a:r>
            <a:r>
              <a:rPr lang="en-US" altLang="en-US" sz="2400" dirty="0" err="1">
                <a:latin typeface="Courier New" panose="02070309020205020404" pitchFamily="49" charset="0"/>
              </a:rPr>
              <a:t>whereis</a:t>
            </a:r>
            <a:r>
              <a:rPr lang="en-US" altLang="en-US" sz="2400" dirty="0"/>
              <a:t>’ argument</a:t>
            </a:r>
          </a:p>
          <a:p>
            <a:r>
              <a:rPr lang="en-US" altLang="en-US" sz="2400" dirty="0">
                <a:latin typeface="Courier New" panose="02070309020205020404" pitchFamily="49" charset="0"/>
              </a:rPr>
              <a:t>% </a:t>
            </a:r>
            <a:r>
              <a:rPr lang="en-US" altLang="en-US" sz="2400" dirty="0" err="1">
                <a:latin typeface="Courier New" panose="02070309020205020404" pitchFamily="49" charset="0"/>
              </a:rPr>
              <a:t>whereis</a:t>
            </a:r>
            <a:r>
              <a:rPr lang="en-US" altLang="en-US" sz="2400" dirty="0">
                <a:latin typeface="Courier New" panose="02070309020205020404" pitchFamily="49" charset="0"/>
              </a:rPr>
              <a:t> </a:t>
            </a:r>
            <a:r>
              <a:rPr lang="en-US" altLang="en-US" sz="2400" dirty="0" err="1">
                <a:latin typeface="Courier New" panose="02070309020205020404" pitchFamily="49" charset="0"/>
              </a:rPr>
              <a:t>tcsh</a:t>
            </a:r>
            <a:endParaRPr lang="en-US" altLang="en-US" sz="2400" dirty="0">
              <a:latin typeface="Courier New" panose="02070309020205020404" pitchFamily="49" charset="0"/>
            </a:endParaRPr>
          </a:p>
        </p:txBody>
      </p:sp>
    </p:spTree>
    <p:extLst>
      <p:ext uri="{BB962C8B-B14F-4D97-AF65-F5344CB8AC3E}">
        <p14:creationId xmlns:p14="http://schemas.microsoft.com/office/powerpoint/2010/main" val="24590569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Linux</a:t>
            </a:r>
            <a:endParaRPr lang="en-IN" dirty="0"/>
          </a:p>
        </p:txBody>
      </p:sp>
      <p:sp>
        <p:nvSpPr>
          <p:cNvPr id="3" name="Content Placeholder 2"/>
          <p:cNvSpPr>
            <a:spLocks noGrp="1"/>
          </p:cNvSpPr>
          <p:nvPr>
            <p:ph idx="1"/>
          </p:nvPr>
        </p:nvSpPr>
        <p:spPr/>
        <p:txBody>
          <a:bodyPr/>
          <a:lstStyle/>
          <a:p>
            <a:r>
              <a:rPr lang="en-US" altLang="en-US" dirty="0">
                <a:solidFill>
                  <a:schemeClr val="tx1"/>
                </a:solidFill>
              </a:rPr>
              <a:t>Linux is a free Unix-type operating system originally created </a:t>
            </a:r>
            <a:r>
              <a:rPr lang="en-US" altLang="en-US" dirty="0" smtClean="0">
                <a:solidFill>
                  <a:schemeClr val="tx1"/>
                </a:solidFill>
              </a:rPr>
              <a:t>with </a:t>
            </a:r>
            <a:r>
              <a:rPr lang="en-US" altLang="en-US" dirty="0">
                <a:solidFill>
                  <a:schemeClr val="tx1"/>
                </a:solidFill>
              </a:rPr>
              <a:t>the assistance of developers around the </a:t>
            </a:r>
            <a:r>
              <a:rPr lang="en-US" altLang="en-US" dirty="0" smtClean="0">
                <a:solidFill>
                  <a:schemeClr val="tx1"/>
                </a:solidFill>
              </a:rPr>
              <a:t>world </a:t>
            </a:r>
            <a:r>
              <a:rPr lang="en-US" altLang="en-US" b="1" dirty="0" smtClean="0">
                <a:solidFill>
                  <a:schemeClr val="accent1"/>
                </a:solidFill>
              </a:rPr>
              <a:t>by </a:t>
            </a:r>
            <a:r>
              <a:rPr lang="en-US" altLang="en-US" b="1" dirty="0">
                <a:solidFill>
                  <a:schemeClr val="accent1"/>
                </a:solidFill>
              </a:rPr>
              <a:t>Linus Torvalds</a:t>
            </a:r>
            <a:r>
              <a:rPr lang="en-US" altLang="en-US" dirty="0">
                <a:solidFill>
                  <a:schemeClr val="accent1"/>
                </a:solidFill>
              </a:rPr>
              <a:t> </a:t>
            </a:r>
            <a:endParaRPr lang="en-US" altLang="en-US" dirty="0">
              <a:solidFill>
                <a:schemeClr val="tx1"/>
              </a:solidFill>
            </a:endParaRPr>
          </a:p>
          <a:p>
            <a:pPr algn="just"/>
            <a:r>
              <a:rPr lang="en-US" altLang="en-US" dirty="0">
                <a:solidFill>
                  <a:schemeClr val="tx1"/>
                </a:solidFill>
              </a:rPr>
              <a:t>Developed under the GNU General Public License , the source code for </a:t>
            </a:r>
            <a:r>
              <a:rPr lang="en-US" altLang="en-US" b="1" dirty="0">
                <a:solidFill>
                  <a:schemeClr val="accent1"/>
                </a:solidFill>
              </a:rPr>
              <a:t>Linux is freely available </a:t>
            </a:r>
            <a:r>
              <a:rPr lang="en-US" altLang="en-US" dirty="0">
                <a:solidFill>
                  <a:schemeClr val="tx1"/>
                </a:solidFill>
              </a:rPr>
              <a:t>to everyone</a:t>
            </a:r>
          </a:p>
          <a:p>
            <a:pPr algn="just"/>
            <a:r>
              <a:rPr lang="en-US" altLang="en-US" dirty="0"/>
              <a:t>Linux is a </a:t>
            </a:r>
            <a:r>
              <a:rPr lang="en-US" altLang="en-US" b="1" dirty="0">
                <a:solidFill>
                  <a:schemeClr val="accent1"/>
                </a:solidFill>
              </a:rPr>
              <a:t>multiuser, multitasking </a:t>
            </a:r>
            <a:r>
              <a:rPr lang="en-US" altLang="en-US" dirty="0"/>
              <a:t>system with a full set of UNIX-compatible tools</a:t>
            </a:r>
            <a:endParaRPr lang="en-US" altLang="en-US" sz="800" dirty="0"/>
          </a:p>
          <a:p>
            <a:pPr algn="just"/>
            <a:r>
              <a:rPr lang="en-US" altLang="en-US" dirty="0"/>
              <a:t>Main design goals are </a:t>
            </a:r>
            <a:r>
              <a:rPr lang="en-US" altLang="en-US" b="1" dirty="0">
                <a:solidFill>
                  <a:schemeClr val="accent1"/>
                </a:solidFill>
              </a:rPr>
              <a:t>speed, efficiency, </a:t>
            </a:r>
            <a:r>
              <a:rPr lang="en-US" altLang="en-US" dirty="0"/>
              <a:t>and </a:t>
            </a:r>
            <a:r>
              <a:rPr lang="en-US" altLang="en-US" b="1" dirty="0">
                <a:solidFill>
                  <a:schemeClr val="accent1"/>
                </a:solidFill>
              </a:rPr>
              <a:t>standardization</a:t>
            </a:r>
            <a:endParaRPr lang="en-US" altLang="en-US" sz="800" b="1" dirty="0">
              <a:solidFill>
                <a:schemeClr val="accent1"/>
              </a:solidFill>
            </a:endParaRPr>
          </a:p>
          <a:p>
            <a:endParaRPr lang="en-IN"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pic>
        <p:nvPicPr>
          <p:cNvPr id="7" name="Picture 8" descr="torval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8376" y="4672033"/>
            <a:ext cx="1629587"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4046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200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FED141FA-4BD7-4676-B144-6C1182132A85}" type="slidenum">
              <a:rPr lang="en-US" altLang="en-US"/>
              <a:pPr/>
              <a:t>30</a:t>
            </a:fld>
            <a:endParaRPr lang="en-US" altLang="en-US"/>
          </a:p>
        </p:txBody>
      </p:sp>
      <p:sp>
        <p:nvSpPr>
          <p:cNvPr id="26626" name="Rectangle 2"/>
          <p:cNvSpPr>
            <a:spLocks noGrp="1" noChangeArrowheads="1"/>
          </p:cNvSpPr>
          <p:nvPr>
            <p:ph type="title"/>
          </p:nvPr>
        </p:nvSpPr>
        <p:spPr/>
        <p:txBody>
          <a:bodyPr/>
          <a:lstStyle/>
          <a:p>
            <a:r>
              <a:rPr lang="en-US" altLang="en-US"/>
              <a:t>date</a:t>
            </a:r>
          </a:p>
        </p:txBody>
      </p:sp>
      <p:sp>
        <p:nvSpPr>
          <p:cNvPr id="26627" name="Rectangle 3"/>
          <p:cNvSpPr>
            <a:spLocks noGrp="1" noChangeArrowheads="1"/>
          </p:cNvSpPr>
          <p:nvPr>
            <p:ph type="body" idx="1"/>
          </p:nvPr>
        </p:nvSpPr>
        <p:spPr/>
        <p:txBody>
          <a:bodyPr>
            <a:normAutofit/>
          </a:bodyPr>
          <a:lstStyle/>
          <a:p>
            <a:r>
              <a:rPr lang="en-US" altLang="en-US" sz="2800" dirty="0"/>
              <a:t>Guess what :-)</a:t>
            </a:r>
          </a:p>
          <a:p>
            <a:r>
              <a:rPr lang="en-US" altLang="en-US" sz="2800" dirty="0"/>
              <a:t>Displays dates in various formats</a:t>
            </a:r>
          </a:p>
          <a:p>
            <a:r>
              <a:rPr lang="en-US" altLang="en-US" sz="2800" dirty="0">
                <a:latin typeface="Courier New" panose="02070309020205020404" pitchFamily="49" charset="0"/>
              </a:rPr>
              <a:t>% date</a:t>
            </a:r>
          </a:p>
          <a:p>
            <a:r>
              <a:rPr lang="en-US" altLang="en-US" sz="2800" dirty="0">
                <a:latin typeface="Courier New" panose="02070309020205020404" pitchFamily="49" charset="0"/>
              </a:rPr>
              <a:t>% date -u</a:t>
            </a:r>
          </a:p>
          <a:p>
            <a:pPr lvl="1"/>
            <a:r>
              <a:rPr lang="en-US" altLang="en-US" sz="2800" dirty="0"/>
              <a:t> in GMT</a:t>
            </a:r>
          </a:p>
          <a:p>
            <a:r>
              <a:rPr lang="en-US" altLang="en-US" sz="2800" dirty="0">
                <a:latin typeface="Courier New" panose="02070309020205020404" pitchFamily="49" charset="0"/>
              </a:rPr>
              <a:t>% man date</a:t>
            </a:r>
          </a:p>
        </p:txBody>
      </p:sp>
    </p:spTree>
    <p:extLst>
      <p:ext uri="{BB962C8B-B14F-4D97-AF65-F5344CB8AC3E}">
        <p14:creationId xmlns:p14="http://schemas.microsoft.com/office/powerpoint/2010/main" val="22010824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July 10, 2003</a:t>
            </a:r>
          </a:p>
        </p:txBody>
      </p:sp>
      <p:sp>
        <p:nvSpPr>
          <p:cNvPr id="7" name="Slide Number Placeholder 6"/>
          <p:cNvSpPr>
            <a:spLocks noGrp="1"/>
          </p:cNvSpPr>
          <p:nvPr>
            <p:ph type="sldNum" sz="quarter" idx="12"/>
          </p:nvPr>
        </p:nvSpPr>
        <p:spPr/>
        <p:txBody>
          <a:bodyPr/>
          <a:lstStyle/>
          <a:p>
            <a:fld id="{A341B9C3-705D-492F-905E-C8BE1FDDDB16}" type="slidenum">
              <a:rPr lang="en-US" altLang="en-US"/>
              <a:pPr/>
              <a:t>31</a:t>
            </a:fld>
            <a:endParaRPr lang="en-US" altLang="en-US"/>
          </a:p>
        </p:txBody>
      </p:sp>
      <p:sp>
        <p:nvSpPr>
          <p:cNvPr id="27650" name="Rectangle 2"/>
          <p:cNvSpPr>
            <a:spLocks noGrp="1" noChangeArrowheads="1"/>
          </p:cNvSpPr>
          <p:nvPr>
            <p:ph type="title"/>
          </p:nvPr>
        </p:nvSpPr>
        <p:spPr/>
        <p:txBody>
          <a:bodyPr/>
          <a:lstStyle/>
          <a:p>
            <a:r>
              <a:rPr lang="en-US" altLang="en-US"/>
              <a:t>cal	</a:t>
            </a:r>
          </a:p>
        </p:txBody>
      </p:sp>
      <p:sp>
        <p:nvSpPr>
          <p:cNvPr id="27651" name="Rectangle 3"/>
          <p:cNvSpPr>
            <a:spLocks noGrp="1" noChangeArrowheads="1"/>
          </p:cNvSpPr>
          <p:nvPr>
            <p:ph type="body" sz="half" idx="1"/>
          </p:nvPr>
        </p:nvSpPr>
        <p:spPr>
          <a:xfrm>
            <a:off x="1828800" y="1981200"/>
            <a:ext cx="3810000" cy="4114800"/>
          </a:xfrm>
        </p:spPr>
        <p:txBody>
          <a:bodyPr>
            <a:normAutofit lnSpcReduction="10000"/>
          </a:bodyPr>
          <a:lstStyle/>
          <a:p>
            <a:r>
              <a:rPr lang="en-US" altLang="en-US" sz="2800"/>
              <a:t>Calendar</a:t>
            </a:r>
          </a:p>
          <a:p>
            <a:pPr lvl="1"/>
            <a:r>
              <a:rPr lang="en-US" altLang="en-US" sz="2400"/>
              <a:t>for month</a:t>
            </a:r>
          </a:p>
          <a:p>
            <a:pPr lvl="1"/>
            <a:r>
              <a:rPr lang="en-US" altLang="en-US" sz="2400"/>
              <a:t>entire year</a:t>
            </a:r>
          </a:p>
          <a:p>
            <a:r>
              <a:rPr lang="en-US" altLang="en-US" sz="2800"/>
              <a:t>Years range: 1 - 9999</a:t>
            </a:r>
          </a:p>
          <a:p>
            <a:r>
              <a:rPr lang="en-US" altLang="en-US" sz="2800"/>
              <a:t>No year 0</a:t>
            </a:r>
          </a:p>
          <a:p>
            <a:r>
              <a:rPr lang="en-US" altLang="en-US" sz="2800"/>
              <a:t>Calendar was corrected in 1752 - removed 11 days</a:t>
            </a:r>
          </a:p>
        </p:txBody>
      </p:sp>
      <p:sp>
        <p:nvSpPr>
          <p:cNvPr id="27652" name="Rectangle 4"/>
          <p:cNvSpPr>
            <a:spLocks noGrp="1" noChangeArrowheads="1"/>
          </p:cNvSpPr>
          <p:nvPr>
            <p:ph type="body" sz="half" idx="2"/>
          </p:nvPr>
        </p:nvSpPr>
        <p:spPr>
          <a:xfrm>
            <a:off x="5486400" y="1981200"/>
            <a:ext cx="5029200" cy="2971800"/>
          </a:xfrm>
        </p:spPr>
        <p:txBody>
          <a:bodyPr>
            <a:normAutofit lnSpcReduction="10000"/>
          </a:bodyPr>
          <a:lstStyle/>
          <a:p>
            <a:r>
              <a:rPr lang="en-US" altLang="en-US" sz="2000">
                <a:latin typeface="Courier New" panose="02070309020205020404" pitchFamily="49" charset="0"/>
              </a:rPr>
              <a:t>% cal</a:t>
            </a:r>
            <a:r>
              <a:rPr lang="en-US" altLang="en-US" sz="2000"/>
              <a:t>		current month</a:t>
            </a:r>
          </a:p>
          <a:p>
            <a:r>
              <a:rPr lang="en-US" altLang="en-US" sz="2000">
                <a:latin typeface="Courier New" panose="02070309020205020404" pitchFamily="49" charset="0"/>
              </a:rPr>
              <a:t>% cal 2 2000</a:t>
            </a:r>
            <a:r>
              <a:rPr lang="en-US" altLang="en-US" sz="2000"/>
              <a:t>	Feb 2000, leap year</a:t>
            </a:r>
          </a:p>
          <a:p>
            <a:r>
              <a:rPr lang="en-US" altLang="en-US" sz="2000">
                <a:latin typeface="Courier New" panose="02070309020205020404" pitchFamily="49" charset="0"/>
              </a:rPr>
              <a:t>% cal 2 2100</a:t>
            </a:r>
            <a:r>
              <a:rPr lang="en-US" altLang="en-US" sz="2000"/>
              <a:t>	not a leap year</a:t>
            </a:r>
          </a:p>
          <a:p>
            <a:r>
              <a:rPr lang="en-US" altLang="en-US" sz="2000">
                <a:latin typeface="Courier New" panose="02070309020205020404" pitchFamily="49" charset="0"/>
              </a:rPr>
              <a:t>% cal 2 2400</a:t>
            </a:r>
            <a:r>
              <a:rPr lang="en-US" altLang="en-US" sz="2000"/>
              <a:t>	leap year</a:t>
            </a:r>
          </a:p>
          <a:p>
            <a:r>
              <a:rPr lang="en-US" altLang="en-US" sz="2000">
                <a:latin typeface="Courier New" panose="02070309020205020404" pitchFamily="49" charset="0"/>
              </a:rPr>
              <a:t>% cal 9 1752</a:t>
            </a:r>
            <a:r>
              <a:rPr lang="en-US" altLang="en-US" sz="2000"/>
              <a:t>	11 days skipped</a:t>
            </a:r>
          </a:p>
          <a:p>
            <a:r>
              <a:rPr lang="en-US" altLang="en-US" sz="2000">
                <a:latin typeface="Courier New" panose="02070309020205020404" pitchFamily="49" charset="0"/>
              </a:rPr>
              <a:t>% cal 0</a:t>
            </a:r>
            <a:r>
              <a:rPr lang="en-US" altLang="en-US" sz="2000"/>
              <a:t>		error</a:t>
            </a:r>
          </a:p>
          <a:p>
            <a:r>
              <a:rPr lang="en-US" altLang="en-US" sz="2000">
                <a:latin typeface="Courier New" panose="02070309020205020404" pitchFamily="49" charset="0"/>
              </a:rPr>
              <a:t>% cal 2002</a:t>
            </a:r>
            <a:r>
              <a:rPr lang="en-US" altLang="en-US" sz="2000"/>
              <a:t>	whole year</a:t>
            </a:r>
          </a:p>
        </p:txBody>
      </p:sp>
    </p:spTree>
    <p:extLst>
      <p:ext uri="{BB962C8B-B14F-4D97-AF65-F5344CB8AC3E}">
        <p14:creationId xmlns:p14="http://schemas.microsoft.com/office/powerpoint/2010/main" val="29052017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DD7DF015-AC2B-4F04-85D7-AF8EBAD3F061}" type="slidenum">
              <a:rPr lang="en-US" altLang="en-US"/>
              <a:pPr/>
              <a:t>32</a:t>
            </a:fld>
            <a:endParaRPr lang="en-US" altLang="en-US"/>
          </a:p>
        </p:txBody>
      </p:sp>
      <p:sp>
        <p:nvSpPr>
          <p:cNvPr id="29698" name="Rectangle 2"/>
          <p:cNvSpPr>
            <a:spLocks noGrp="1" noChangeArrowheads="1"/>
          </p:cNvSpPr>
          <p:nvPr>
            <p:ph type="title"/>
          </p:nvPr>
        </p:nvSpPr>
        <p:spPr/>
        <p:txBody>
          <a:bodyPr/>
          <a:lstStyle/>
          <a:p>
            <a:r>
              <a:rPr lang="en-US" altLang="en-US"/>
              <a:t>clear</a:t>
            </a:r>
          </a:p>
        </p:txBody>
      </p:sp>
      <p:sp>
        <p:nvSpPr>
          <p:cNvPr id="29699" name="Rectangle 3"/>
          <p:cNvSpPr>
            <a:spLocks noGrp="1" noChangeArrowheads="1"/>
          </p:cNvSpPr>
          <p:nvPr>
            <p:ph type="body" idx="1"/>
          </p:nvPr>
        </p:nvSpPr>
        <p:spPr/>
        <p:txBody>
          <a:bodyPr>
            <a:noAutofit/>
          </a:bodyPr>
          <a:lstStyle/>
          <a:p>
            <a:r>
              <a:rPr lang="en-US" altLang="en-US" sz="2800" dirty="0"/>
              <a:t>Clears the screen</a:t>
            </a:r>
          </a:p>
          <a:p>
            <a:r>
              <a:rPr lang="en-US" altLang="en-US" sz="2800" dirty="0"/>
              <a:t>There’s an alias for it: </a:t>
            </a:r>
            <a:r>
              <a:rPr lang="en-US" altLang="en-US" sz="2800" dirty="0" err="1"/>
              <a:t>Ctrl+L</a:t>
            </a:r>
            <a:endParaRPr lang="en-US" altLang="en-US" sz="2800" dirty="0"/>
          </a:p>
          <a:p>
            <a:r>
              <a:rPr lang="en-US" altLang="en-US" sz="2800" dirty="0"/>
              <a:t>Example sequence:</a:t>
            </a:r>
          </a:p>
          <a:p>
            <a:pPr lvl="1"/>
            <a:r>
              <a:rPr lang="en-US" altLang="en-US" sz="2800" dirty="0">
                <a:latin typeface="Courier New" panose="02070309020205020404" pitchFamily="49" charset="0"/>
              </a:rPr>
              <a:t>% </a:t>
            </a:r>
            <a:r>
              <a:rPr lang="en-US" altLang="en-US" sz="2800" dirty="0" err="1">
                <a:latin typeface="Courier New" panose="02070309020205020404" pitchFamily="49" charset="0"/>
              </a:rPr>
              <a:t>cal</a:t>
            </a:r>
            <a:endParaRPr lang="en-US" altLang="en-US" sz="2800" dirty="0">
              <a:latin typeface="Courier New" panose="02070309020205020404" pitchFamily="49" charset="0"/>
            </a:endParaRPr>
          </a:p>
          <a:p>
            <a:pPr lvl="1"/>
            <a:r>
              <a:rPr lang="en-US" altLang="en-US" sz="2800" dirty="0">
                <a:latin typeface="Courier New" panose="02070309020205020404" pitchFamily="49" charset="0"/>
              </a:rPr>
              <a:t>% clear</a:t>
            </a:r>
          </a:p>
          <a:p>
            <a:pPr lvl="1"/>
            <a:r>
              <a:rPr lang="en-US" altLang="en-US" sz="2800" dirty="0">
                <a:latin typeface="Courier New" panose="02070309020205020404" pitchFamily="49" charset="0"/>
              </a:rPr>
              <a:t>% </a:t>
            </a:r>
            <a:r>
              <a:rPr lang="en-US" altLang="en-US" sz="2800" dirty="0" err="1">
                <a:latin typeface="Courier New" panose="02070309020205020404" pitchFamily="49" charset="0"/>
              </a:rPr>
              <a:t>cal</a:t>
            </a:r>
            <a:endParaRPr lang="en-US" altLang="en-US" sz="2800" dirty="0">
              <a:latin typeface="Courier New" panose="02070309020205020404" pitchFamily="49" charset="0"/>
            </a:endParaRPr>
          </a:p>
          <a:p>
            <a:pPr lvl="1"/>
            <a:r>
              <a:rPr lang="en-US" altLang="en-US" sz="2800" dirty="0" err="1">
                <a:latin typeface="Courier New" panose="02070309020205020404" pitchFamily="49" charset="0"/>
              </a:rPr>
              <a:t>Ctrl+L</a:t>
            </a:r>
            <a:endParaRPr lang="en-US" altLang="en-US" sz="2800" dirty="0">
              <a:latin typeface="Courier New" panose="02070309020205020404" pitchFamily="49" charset="0"/>
            </a:endParaRPr>
          </a:p>
        </p:txBody>
      </p:sp>
    </p:spTree>
    <p:extLst>
      <p:ext uri="{BB962C8B-B14F-4D97-AF65-F5344CB8AC3E}">
        <p14:creationId xmlns:p14="http://schemas.microsoft.com/office/powerpoint/2010/main" val="12743534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8797B2FC-102C-49B5-92A7-EB67B9A8ADAB}" type="slidenum">
              <a:rPr lang="en-US" altLang="en-US"/>
              <a:pPr/>
              <a:t>33</a:t>
            </a:fld>
            <a:endParaRPr lang="en-US" altLang="en-US"/>
          </a:p>
        </p:txBody>
      </p:sp>
      <p:sp>
        <p:nvSpPr>
          <p:cNvPr id="32770" name="Rectangle 2"/>
          <p:cNvSpPr>
            <a:spLocks noGrp="1" noChangeArrowheads="1"/>
          </p:cNvSpPr>
          <p:nvPr>
            <p:ph type="title"/>
          </p:nvPr>
        </p:nvSpPr>
        <p:spPr/>
        <p:txBody>
          <a:bodyPr/>
          <a:lstStyle/>
          <a:p>
            <a:r>
              <a:rPr lang="en-US" altLang="en-US"/>
              <a:t>Command Grouping</a:t>
            </a:r>
          </a:p>
        </p:txBody>
      </p:sp>
      <p:sp>
        <p:nvSpPr>
          <p:cNvPr id="32771" name="Rectangle 3"/>
          <p:cNvSpPr>
            <a:spLocks noGrp="1" noChangeArrowheads="1"/>
          </p:cNvSpPr>
          <p:nvPr>
            <p:ph type="body" idx="1"/>
          </p:nvPr>
        </p:nvSpPr>
        <p:spPr/>
        <p:txBody>
          <a:bodyPr>
            <a:normAutofit/>
          </a:bodyPr>
          <a:lstStyle/>
          <a:p>
            <a:r>
              <a:rPr lang="en-US" altLang="en-US" sz="2800" dirty="0"/>
              <a:t>Semicolon: “;”</a:t>
            </a:r>
          </a:p>
          <a:p>
            <a:r>
              <a:rPr lang="en-US" altLang="en-US" sz="2800" dirty="0"/>
              <a:t>Often grouping acts as if it were a single command, so an output of different commands can be redirected to a file:</a:t>
            </a:r>
          </a:p>
          <a:p>
            <a:r>
              <a:rPr lang="en-US" altLang="en-US" sz="2800" dirty="0">
                <a:latin typeface="Courier New" panose="02070309020205020404" pitchFamily="49" charset="0"/>
              </a:rPr>
              <a:t>% (date; </a:t>
            </a:r>
            <a:r>
              <a:rPr lang="en-US" altLang="en-US" sz="2800" dirty="0" err="1">
                <a:latin typeface="Courier New" panose="02070309020205020404" pitchFamily="49" charset="0"/>
              </a:rPr>
              <a:t>cal</a:t>
            </a:r>
            <a:r>
              <a:rPr lang="en-US" altLang="en-US" sz="2800" dirty="0">
                <a:latin typeface="Courier New" panose="02070309020205020404" pitchFamily="49" charset="0"/>
              </a:rPr>
              <a:t>; date) &gt; out.txt</a:t>
            </a:r>
            <a:endParaRPr lang="en-US" altLang="en-US" sz="2800" dirty="0"/>
          </a:p>
        </p:txBody>
      </p:sp>
    </p:spTree>
    <p:extLst>
      <p:ext uri="{BB962C8B-B14F-4D97-AF65-F5344CB8AC3E}">
        <p14:creationId xmlns:p14="http://schemas.microsoft.com/office/powerpoint/2010/main" val="33283093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C33542B0-0A33-4DF4-8D61-92439FD5EBE2}" type="slidenum">
              <a:rPr lang="en-US" altLang="en-US"/>
              <a:pPr/>
              <a:t>34</a:t>
            </a:fld>
            <a:endParaRPr lang="en-US" altLang="en-US"/>
          </a:p>
        </p:txBody>
      </p:sp>
      <p:sp>
        <p:nvSpPr>
          <p:cNvPr id="38914" name="Rectangle 2"/>
          <p:cNvSpPr>
            <a:spLocks noGrp="1" noChangeArrowheads="1"/>
          </p:cNvSpPr>
          <p:nvPr>
            <p:ph type="title"/>
          </p:nvPr>
        </p:nvSpPr>
        <p:spPr/>
        <p:txBody>
          <a:bodyPr/>
          <a:lstStyle/>
          <a:p>
            <a:r>
              <a:rPr lang="en-US" altLang="en-US"/>
              <a:t>exit / logout </a:t>
            </a:r>
          </a:p>
        </p:txBody>
      </p:sp>
      <p:sp>
        <p:nvSpPr>
          <p:cNvPr id="38915" name="Rectangle 3"/>
          <p:cNvSpPr>
            <a:spLocks noGrp="1" noChangeArrowheads="1"/>
          </p:cNvSpPr>
          <p:nvPr>
            <p:ph type="body" idx="1"/>
          </p:nvPr>
        </p:nvSpPr>
        <p:spPr/>
        <p:txBody>
          <a:bodyPr>
            <a:normAutofit/>
          </a:bodyPr>
          <a:lstStyle/>
          <a:p>
            <a:r>
              <a:rPr lang="en-US" altLang="en-US" sz="2800" dirty="0"/>
              <a:t>Exit from your login session.</a:t>
            </a:r>
          </a:p>
          <a:p>
            <a:r>
              <a:rPr lang="en-US" altLang="en-US" sz="2800" dirty="0">
                <a:latin typeface="Courier New" panose="02070309020205020404" pitchFamily="49" charset="0"/>
              </a:rPr>
              <a:t>% exit</a:t>
            </a:r>
            <a:endParaRPr lang="en-US" altLang="en-US" sz="2800" dirty="0"/>
          </a:p>
          <a:p>
            <a:r>
              <a:rPr lang="en-US" altLang="en-US" sz="2800" dirty="0">
                <a:latin typeface="Courier New" panose="02070309020205020404" pitchFamily="49" charset="0"/>
              </a:rPr>
              <a:t>% logout</a:t>
            </a:r>
            <a:endParaRPr lang="en-US" altLang="en-US" sz="2800" dirty="0"/>
          </a:p>
        </p:txBody>
      </p:sp>
    </p:spTree>
    <p:extLst>
      <p:ext uri="{BB962C8B-B14F-4D97-AF65-F5344CB8AC3E}">
        <p14:creationId xmlns:p14="http://schemas.microsoft.com/office/powerpoint/2010/main" val="1001914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1989AF9E-B64E-4883-8DB0-585AE18CA870}" type="slidenum">
              <a:rPr lang="en-US" altLang="en-US"/>
              <a:pPr/>
              <a:t>35</a:t>
            </a:fld>
            <a:endParaRPr lang="en-US" altLang="en-US"/>
          </a:p>
        </p:txBody>
      </p:sp>
      <p:sp>
        <p:nvSpPr>
          <p:cNvPr id="40962" name="Rectangle 2"/>
          <p:cNvSpPr>
            <a:spLocks noGrp="1" noChangeArrowheads="1"/>
          </p:cNvSpPr>
          <p:nvPr>
            <p:ph type="title"/>
          </p:nvPr>
        </p:nvSpPr>
        <p:spPr/>
        <p:txBody>
          <a:bodyPr/>
          <a:lstStyle/>
          <a:p>
            <a:r>
              <a:rPr lang="en-US" altLang="en-US"/>
              <a:t>shutdown</a:t>
            </a:r>
          </a:p>
        </p:txBody>
      </p:sp>
      <p:sp>
        <p:nvSpPr>
          <p:cNvPr id="40963" name="Rectangle 3"/>
          <p:cNvSpPr>
            <a:spLocks noGrp="1" noChangeArrowheads="1"/>
          </p:cNvSpPr>
          <p:nvPr>
            <p:ph type="body" idx="1"/>
          </p:nvPr>
        </p:nvSpPr>
        <p:spPr/>
        <p:txBody>
          <a:bodyPr/>
          <a:lstStyle/>
          <a:p>
            <a:r>
              <a:rPr lang="en-US" altLang="en-US" sz="2800" dirty="0"/>
              <a:t>Causes system to shutdown or reboot cleanly.</a:t>
            </a:r>
          </a:p>
          <a:p>
            <a:r>
              <a:rPr lang="en-US" altLang="en-US" sz="2800" dirty="0"/>
              <a:t>May require </a:t>
            </a:r>
            <a:r>
              <a:rPr lang="en-US" altLang="en-US" sz="2800" dirty="0" smtClean="0"/>
              <a:t>super user </a:t>
            </a:r>
            <a:r>
              <a:rPr lang="en-US" altLang="en-US" sz="2800" dirty="0"/>
              <a:t>privileges</a:t>
            </a:r>
          </a:p>
          <a:p>
            <a:r>
              <a:rPr lang="en-US" altLang="en-US" sz="2800" dirty="0">
                <a:latin typeface="Courier New" panose="02070309020205020404" pitchFamily="49" charset="0"/>
              </a:rPr>
              <a:t>% shutdown -h now</a:t>
            </a:r>
            <a:r>
              <a:rPr lang="en-US" altLang="en-US" sz="2800" dirty="0"/>
              <a:t>		- stop</a:t>
            </a:r>
          </a:p>
          <a:p>
            <a:r>
              <a:rPr lang="en-US" altLang="en-US" sz="2800" dirty="0">
                <a:latin typeface="Courier New" panose="02070309020205020404" pitchFamily="49" charset="0"/>
              </a:rPr>
              <a:t>% shutdown -r now</a:t>
            </a:r>
            <a:r>
              <a:rPr lang="en-US" altLang="en-US" sz="2800" dirty="0"/>
              <a:t>		- reboot</a:t>
            </a:r>
          </a:p>
          <a:p>
            <a:endParaRPr lang="en-US" altLang="en-US" dirty="0"/>
          </a:p>
        </p:txBody>
      </p:sp>
    </p:spTree>
    <p:extLst>
      <p:ext uri="{BB962C8B-B14F-4D97-AF65-F5344CB8AC3E}">
        <p14:creationId xmlns:p14="http://schemas.microsoft.com/office/powerpoint/2010/main" val="26561500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July 10, 2003</a:t>
            </a:r>
          </a:p>
        </p:txBody>
      </p:sp>
      <p:sp>
        <p:nvSpPr>
          <p:cNvPr id="7" name="Slide Number Placeholder 6"/>
          <p:cNvSpPr>
            <a:spLocks noGrp="1"/>
          </p:cNvSpPr>
          <p:nvPr>
            <p:ph type="sldNum" sz="quarter" idx="12"/>
          </p:nvPr>
        </p:nvSpPr>
        <p:spPr/>
        <p:txBody>
          <a:bodyPr/>
          <a:lstStyle/>
          <a:p>
            <a:fld id="{675C9C55-5C86-4ED0-93A9-DDA341287B74}" type="slidenum">
              <a:rPr lang="en-US" altLang="en-US"/>
              <a:pPr/>
              <a:t>36</a:t>
            </a:fld>
            <a:endParaRPr lang="en-US" altLang="en-US"/>
          </a:p>
        </p:txBody>
      </p:sp>
      <p:sp>
        <p:nvSpPr>
          <p:cNvPr id="43010" name="Rectangle 2"/>
          <p:cNvSpPr>
            <a:spLocks noGrp="1" noChangeArrowheads="1"/>
          </p:cNvSpPr>
          <p:nvPr>
            <p:ph type="title"/>
          </p:nvPr>
        </p:nvSpPr>
        <p:spPr/>
        <p:txBody>
          <a:bodyPr/>
          <a:lstStyle/>
          <a:p>
            <a:r>
              <a:rPr lang="en-US" altLang="en-US"/>
              <a:t>ls</a:t>
            </a:r>
          </a:p>
        </p:txBody>
      </p:sp>
      <p:sp>
        <p:nvSpPr>
          <p:cNvPr id="43011" name="Rectangle 3"/>
          <p:cNvSpPr>
            <a:spLocks noGrp="1" noChangeArrowheads="1"/>
          </p:cNvSpPr>
          <p:nvPr>
            <p:ph type="body" sz="half" idx="1"/>
          </p:nvPr>
        </p:nvSpPr>
        <p:spPr/>
        <p:txBody>
          <a:bodyPr>
            <a:normAutofit fontScale="85000" lnSpcReduction="10000"/>
          </a:bodyPr>
          <a:lstStyle/>
          <a:p>
            <a:r>
              <a:rPr lang="en-US" altLang="en-US" sz="2400"/>
              <a:t>List directory contents</a:t>
            </a:r>
          </a:p>
          <a:p>
            <a:r>
              <a:rPr lang="en-US" altLang="en-US" sz="2400"/>
              <a:t>Has whole bunch of options, see man ls for details.</a:t>
            </a:r>
          </a:p>
          <a:p>
            <a:r>
              <a:rPr lang="en-US" altLang="en-US" sz="2400">
                <a:latin typeface="Courier New" panose="02070309020205020404" pitchFamily="49" charset="0"/>
              </a:rPr>
              <a:t>% ls</a:t>
            </a:r>
            <a:endParaRPr lang="en-US" altLang="en-US" sz="2400"/>
          </a:p>
          <a:p>
            <a:pPr lvl="1"/>
            <a:r>
              <a:rPr lang="en-US" altLang="en-US" sz="2000"/>
              <a:t>all files except those starting with a “.”</a:t>
            </a:r>
          </a:p>
          <a:p>
            <a:r>
              <a:rPr lang="en-US" altLang="en-US" sz="2400">
                <a:latin typeface="Courier New" panose="02070309020205020404" pitchFamily="49" charset="0"/>
              </a:rPr>
              <a:t>% ls -a</a:t>
            </a:r>
            <a:endParaRPr lang="en-US" altLang="en-US" sz="2400"/>
          </a:p>
          <a:p>
            <a:pPr lvl="1"/>
            <a:r>
              <a:rPr lang="en-US" altLang="en-US" sz="2000"/>
              <a:t>all</a:t>
            </a:r>
          </a:p>
          <a:p>
            <a:r>
              <a:rPr lang="en-US" altLang="en-US" sz="2400">
                <a:latin typeface="Courier New" panose="02070309020205020404" pitchFamily="49" charset="0"/>
              </a:rPr>
              <a:t>% ls -A</a:t>
            </a:r>
            <a:r>
              <a:rPr lang="en-US" altLang="en-US" sz="2400"/>
              <a:t> </a:t>
            </a:r>
          </a:p>
          <a:p>
            <a:pPr lvl="1"/>
            <a:r>
              <a:rPr lang="en-US" altLang="en-US" sz="2000"/>
              <a:t>all without “.” and “..”</a:t>
            </a:r>
          </a:p>
        </p:txBody>
      </p:sp>
      <p:sp>
        <p:nvSpPr>
          <p:cNvPr id="43012" name="Rectangle 4"/>
          <p:cNvSpPr>
            <a:spLocks noGrp="1" noChangeArrowheads="1"/>
          </p:cNvSpPr>
          <p:nvPr>
            <p:ph type="body" sz="half" idx="2"/>
          </p:nvPr>
        </p:nvSpPr>
        <p:spPr/>
        <p:txBody>
          <a:bodyPr>
            <a:normAutofit fontScale="85000" lnSpcReduction="20000"/>
          </a:bodyPr>
          <a:lstStyle/>
          <a:p>
            <a:r>
              <a:rPr lang="en-US" altLang="en-US" sz="2400">
                <a:latin typeface="Courier New" panose="02070309020205020404" pitchFamily="49" charset="0"/>
              </a:rPr>
              <a:t>% ls -F</a:t>
            </a:r>
            <a:endParaRPr lang="en-US" altLang="en-US" sz="2400"/>
          </a:p>
          <a:p>
            <a:pPr lvl="1"/>
            <a:r>
              <a:rPr lang="en-US" altLang="en-US" sz="2000"/>
              <a:t>append “/” to dirs and “*” to executables</a:t>
            </a:r>
          </a:p>
          <a:p>
            <a:r>
              <a:rPr lang="en-US" altLang="en-US" sz="2400">
                <a:latin typeface="Courier New" panose="02070309020205020404" pitchFamily="49" charset="0"/>
              </a:rPr>
              <a:t>% ls -l</a:t>
            </a:r>
            <a:endParaRPr lang="en-US" altLang="en-US" sz="2400"/>
          </a:p>
          <a:p>
            <a:pPr lvl="1"/>
            <a:r>
              <a:rPr lang="en-US" altLang="en-US" sz="2000"/>
              <a:t>long format</a:t>
            </a:r>
          </a:p>
          <a:p>
            <a:r>
              <a:rPr lang="en-US" altLang="en-US" sz="2400">
                <a:latin typeface="Courier New" panose="02070309020205020404" pitchFamily="49" charset="0"/>
              </a:rPr>
              <a:t>% ls -al</a:t>
            </a:r>
            <a:endParaRPr lang="en-US" altLang="en-US" sz="2400"/>
          </a:p>
          <a:p>
            <a:r>
              <a:rPr lang="en-US" altLang="en-US" sz="2400">
                <a:latin typeface="Courier New" panose="02070309020205020404" pitchFamily="49" charset="0"/>
              </a:rPr>
              <a:t>% ls -lt</a:t>
            </a:r>
            <a:endParaRPr lang="en-US" altLang="en-US" sz="2400"/>
          </a:p>
          <a:p>
            <a:pPr lvl="1"/>
            <a:r>
              <a:rPr lang="en-US" altLang="en-US" sz="2000"/>
              <a:t>sort by modification time (latest - earliest)</a:t>
            </a:r>
          </a:p>
          <a:p>
            <a:r>
              <a:rPr lang="en-US" altLang="en-US" sz="2400">
                <a:latin typeface="Courier New" panose="02070309020205020404" pitchFamily="49" charset="0"/>
              </a:rPr>
              <a:t>% ls -ltr</a:t>
            </a:r>
            <a:endParaRPr lang="en-US" altLang="en-US" sz="2400"/>
          </a:p>
          <a:p>
            <a:pPr lvl="1"/>
            <a:r>
              <a:rPr lang="en-US" altLang="en-US" sz="2000"/>
              <a:t>reverse</a:t>
            </a:r>
          </a:p>
        </p:txBody>
      </p:sp>
    </p:spTree>
    <p:extLst>
      <p:ext uri="{BB962C8B-B14F-4D97-AF65-F5344CB8AC3E}">
        <p14:creationId xmlns:p14="http://schemas.microsoft.com/office/powerpoint/2010/main" val="12105348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A4864685-E4A9-4D59-9A18-03C8325ECE7A}" type="slidenum">
              <a:rPr lang="en-US" altLang="en-US"/>
              <a:pPr/>
              <a:t>37</a:t>
            </a:fld>
            <a:endParaRPr lang="en-US" altLang="en-US"/>
          </a:p>
        </p:txBody>
      </p:sp>
      <p:sp>
        <p:nvSpPr>
          <p:cNvPr id="45058" name="Rectangle 2"/>
          <p:cNvSpPr>
            <a:spLocks noGrp="1" noChangeArrowheads="1"/>
          </p:cNvSpPr>
          <p:nvPr>
            <p:ph type="title"/>
          </p:nvPr>
        </p:nvSpPr>
        <p:spPr/>
        <p:txBody>
          <a:bodyPr/>
          <a:lstStyle/>
          <a:p>
            <a:r>
              <a:rPr lang="en-US" altLang="en-US"/>
              <a:t>cat</a:t>
            </a:r>
          </a:p>
        </p:txBody>
      </p:sp>
      <p:sp>
        <p:nvSpPr>
          <p:cNvPr id="45059" name="Rectangle 3"/>
          <p:cNvSpPr>
            <a:spLocks noGrp="1" noChangeArrowheads="1"/>
          </p:cNvSpPr>
          <p:nvPr>
            <p:ph type="body" idx="1"/>
          </p:nvPr>
        </p:nvSpPr>
        <p:spPr/>
        <p:txBody>
          <a:bodyPr>
            <a:normAutofit fontScale="92500" lnSpcReduction="20000"/>
          </a:bodyPr>
          <a:lstStyle/>
          <a:p>
            <a:r>
              <a:rPr lang="en-US" altLang="en-US" sz="2400"/>
              <a:t>Display and concatenate files.</a:t>
            </a:r>
          </a:p>
          <a:p>
            <a:r>
              <a:rPr lang="en-US" altLang="en-US" sz="2400">
                <a:latin typeface="Courier New" panose="02070309020205020404" pitchFamily="49" charset="0"/>
              </a:rPr>
              <a:t>% cat</a:t>
            </a:r>
          </a:p>
          <a:p>
            <a:pPr lvl="1"/>
            <a:r>
              <a:rPr lang="en-US" altLang="en-US" sz="2000"/>
              <a:t>Will read from STDIN and print to STDOT every line you enter.</a:t>
            </a:r>
          </a:p>
          <a:p>
            <a:r>
              <a:rPr lang="en-US" altLang="en-US" sz="2400">
                <a:latin typeface="Courier New" panose="02070309020205020404" pitchFamily="49" charset="0"/>
              </a:rPr>
              <a:t>% cat file1 [file2] ...</a:t>
            </a:r>
          </a:p>
          <a:p>
            <a:pPr lvl="1"/>
            <a:r>
              <a:rPr lang="en-US" altLang="en-US" sz="2000"/>
              <a:t>Will concatenate all files in one and print them to STDOUT</a:t>
            </a:r>
          </a:p>
          <a:p>
            <a:r>
              <a:rPr lang="en-US" altLang="en-US" sz="2400">
                <a:latin typeface="Courier New" panose="02070309020205020404" pitchFamily="49" charset="0"/>
              </a:rPr>
              <a:t>% cat &gt; filename</a:t>
            </a:r>
          </a:p>
          <a:p>
            <a:pPr lvl="1"/>
            <a:r>
              <a:rPr lang="en-US" altLang="en-US" sz="2000"/>
              <a:t>Will take whatever you type from STDIN and will put it into the file </a:t>
            </a:r>
            <a:r>
              <a:rPr lang="en-US" altLang="en-US" sz="2000">
                <a:latin typeface="Courier New" panose="02070309020205020404" pitchFamily="49" charset="0"/>
              </a:rPr>
              <a:t>filename</a:t>
            </a:r>
            <a:endParaRPr lang="en-US" altLang="en-US" sz="2000"/>
          </a:p>
          <a:p>
            <a:r>
              <a:rPr lang="en-US" altLang="en-US" sz="2400"/>
              <a:t>To exit </a:t>
            </a:r>
            <a:r>
              <a:rPr lang="en-US" altLang="en-US" sz="2400">
                <a:latin typeface="Courier New" panose="02070309020205020404" pitchFamily="49" charset="0"/>
              </a:rPr>
              <a:t>cat</a:t>
            </a:r>
            <a:r>
              <a:rPr lang="en-US" altLang="en-US" sz="2400"/>
              <a:t> or </a:t>
            </a:r>
            <a:r>
              <a:rPr lang="en-US" altLang="en-US" sz="2400">
                <a:latin typeface="Courier New" panose="02070309020205020404" pitchFamily="49" charset="0"/>
              </a:rPr>
              <a:t>cat &gt; filename</a:t>
            </a:r>
            <a:r>
              <a:rPr lang="en-US" altLang="en-US" sz="2400"/>
              <a:t> type Ctrl+D to indicate EOF (End of File).</a:t>
            </a:r>
          </a:p>
        </p:txBody>
      </p:sp>
    </p:spTree>
    <p:extLst>
      <p:ext uri="{BB962C8B-B14F-4D97-AF65-F5344CB8AC3E}">
        <p14:creationId xmlns:p14="http://schemas.microsoft.com/office/powerpoint/2010/main" val="653287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AC5F3760-5505-4A2E-A01E-FE846E9D5374}" type="slidenum">
              <a:rPr lang="en-US" altLang="en-US"/>
              <a:pPr/>
              <a:t>38</a:t>
            </a:fld>
            <a:endParaRPr lang="en-US" altLang="en-US"/>
          </a:p>
        </p:txBody>
      </p:sp>
      <p:sp>
        <p:nvSpPr>
          <p:cNvPr id="46082" name="Rectangle 2"/>
          <p:cNvSpPr>
            <a:spLocks noGrp="1" noChangeArrowheads="1"/>
          </p:cNvSpPr>
          <p:nvPr>
            <p:ph type="title"/>
          </p:nvPr>
        </p:nvSpPr>
        <p:spPr/>
        <p:txBody>
          <a:bodyPr/>
          <a:lstStyle/>
          <a:p>
            <a:r>
              <a:rPr lang="en-US" altLang="en-US"/>
              <a:t>more / less</a:t>
            </a:r>
          </a:p>
        </p:txBody>
      </p:sp>
      <p:sp>
        <p:nvSpPr>
          <p:cNvPr id="46083" name="Rectangle 3"/>
          <p:cNvSpPr>
            <a:spLocks noGrp="1" noChangeArrowheads="1"/>
          </p:cNvSpPr>
          <p:nvPr>
            <p:ph type="body" idx="1"/>
          </p:nvPr>
        </p:nvSpPr>
        <p:spPr/>
        <p:txBody>
          <a:bodyPr/>
          <a:lstStyle/>
          <a:p>
            <a:r>
              <a:rPr lang="en-US" altLang="en-US"/>
              <a:t>Pagers to display contents of large files page by page or scroll line by line up and down.</a:t>
            </a:r>
          </a:p>
          <a:p>
            <a:r>
              <a:rPr lang="en-US" altLang="en-US"/>
              <a:t>Have a lot of viewing options and search capability.</a:t>
            </a:r>
          </a:p>
          <a:p>
            <a:r>
              <a:rPr lang="en-US" altLang="en-US"/>
              <a:t>Interactive. To exit: ‘q’</a:t>
            </a:r>
          </a:p>
          <a:p>
            <a:endParaRPr lang="en-US" altLang="en-US"/>
          </a:p>
        </p:txBody>
      </p:sp>
    </p:spTree>
    <p:extLst>
      <p:ext uri="{BB962C8B-B14F-4D97-AF65-F5344CB8AC3E}">
        <p14:creationId xmlns:p14="http://schemas.microsoft.com/office/powerpoint/2010/main" val="40118332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BED74D8E-60A0-4D39-85B0-4E7241ECC4EF}" type="slidenum">
              <a:rPr lang="en-US" altLang="en-US"/>
              <a:pPr/>
              <a:t>39</a:t>
            </a:fld>
            <a:endParaRPr lang="en-US" altLang="en-US"/>
          </a:p>
        </p:txBody>
      </p:sp>
      <p:sp>
        <p:nvSpPr>
          <p:cNvPr id="59394" name="Rectangle 2"/>
          <p:cNvSpPr>
            <a:spLocks noGrp="1" noChangeArrowheads="1"/>
          </p:cNvSpPr>
          <p:nvPr>
            <p:ph type="title"/>
          </p:nvPr>
        </p:nvSpPr>
        <p:spPr/>
        <p:txBody>
          <a:bodyPr/>
          <a:lstStyle/>
          <a:p>
            <a:r>
              <a:rPr lang="en-US" altLang="en-US"/>
              <a:t>less</a:t>
            </a:r>
          </a:p>
        </p:txBody>
      </p:sp>
      <p:sp>
        <p:nvSpPr>
          <p:cNvPr id="59395" name="Rectangle 3"/>
          <p:cNvSpPr>
            <a:spLocks noGrp="1" noChangeArrowheads="1"/>
          </p:cNvSpPr>
          <p:nvPr>
            <p:ph type="body" idx="1"/>
          </p:nvPr>
        </p:nvSpPr>
        <p:spPr>
          <a:xfrm>
            <a:off x="1905000" y="1676400"/>
            <a:ext cx="8458200" cy="4114800"/>
          </a:xfrm>
        </p:spPr>
        <p:txBody>
          <a:bodyPr>
            <a:normAutofit fontScale="92500" lnSpcReduction="20000"/>
          </a:bodyPr>
          <a:lstStyle/>
          <a:p>
            <a:pPr>
              <a:lnSpc>
                <a:spcPct val="90000"/>
              </a:lnSpc>
            </a:pPr>
            <a:r>
              <a:rPr lang="en-US" altLang="en-US" sz="2400">
                <a:latin typeface="Courier New" panose="02070309020205020404" pitchFamily="49" charset="0"/>
              </a:rPr>
              <a:t>less</a:t>
            </a:r>
            <a:r>
              <a:rPr lang="en-US" altLang="en-US" sz="2400"/>
              <a:t> ("less is more") a bit more smart than the </a:t>
            </a:r>
            <a:r>
              <a:rPr lang="en-US" altLang="en-US" sz="2400">
                <a:latin typeface="Courier New" panose="02070309020205020404" pitchFamily="49" charset="0"/>
              </a:rPr>
              <a:t>more</a:t>
            </a:r>
            <a:r>
              <a:rPr lang="en-US" altLang="en-US" sz="2400"/>
              <a:t> command</a:t>
            </a:r>
          </a:p>
          <a:p>
            <a:pPr>
              <a:lnSpc>
                <a:spcPct val="90000"/>
              </a:lnSpc>
            </a:pPr>
            <a:r>
              <a:rPr lang="en-US" altLang="en-US" sz="2400"/>
              <a:t>to display contents of a file:</a:t>
            </a:r>
          </a:p>
          <a:p>
            <a:pPr lvl="1">
              <a:lnSpc>
                <a:spcPct val="90000"/>
              </a:lnSpc>
            </a:pPr>
            <a:r>
              <a:rPr lang="en-US" altLang="en-US" sz="2000">
                <a:latin typeface="Courier New" panose="02070309020205020404" pitchFamily="49" charset="0"/>
              </a:rPr>
              <a:t>% less filename</a:t>
            </a:r>
          </a:p>
          <a:p>
            <a:pPr>
              <a:lnSpc>
                <a:spcPct val="90000"/>
              </a:lnSpc>
            </a:pPr>
            <a:r>
              <a:rPr lang="en-US" altLang="en-US" sz="2400"/>
              <a:t>To display line numbers: </a:t>
            </a:r>
          </a:p>
          <a:p>
            <a:pPr lvl="1">
              <a:lnSpc>
                <a:spcPct val="90000"/>
              </a:lnSpc>
            </a:pPr>
            <a:r>
              <a:rPr lang="en-US" altLang="en-US" sz="2000">
                <a:latin typeface="Courier New" panose="02070309020205020404" pitchFamily="49" charset="0"/>
              </a:rPr>
              <a:t>% less -N filename</a:t>
            </a:r>
          </a:p>
          <a:p>
            <a:pPr>
              <a:lnSpc>
                <a:spcPct val="90000"/>
              </a:lnSpc>
            </a:pPr>
            <a:r>
              <a:rPr lang="en-US" altLang="en-US" sz="2400"/>
              <a:t>To display a prompt:</a:t>
            </a:r>
          </a:p>
          <a:p>
            <a:pPr lvl="1">
              <a:lnSpc>
                <a:spcPct val="90000"/>
              </a:lnSpc>
            </a:pPr>
            <a:r>
              <a:rPr lang="en-US" altLang="en-US" sz="2000">
                <a:latin typeface="Courier New" panose="02070309020205020404" pitchFamily="49" charset="0"/>
              </a:rPr>
              <a:t>% less -P"Press 'q' to quit" filename</a:t>
            </a:r>
          </a:p>
          <a:p>
            <a:pPr>
              <a:lnSpc>
                <a:spcPct val="90000"/>
              </a:lnSpc>
            </a:pPr>
            <a:r>
              <a:rPr lang="en-US" altLang="en-US" sz="2400"/>
              <a:t>Combine the two:</a:t>
            </a:r>
          </a:p>
          <a:p>
            <a:pPr lvl="1">
              <a:lnSpc>
                <a:spcPct val="90000"/>
              </a:lnSpc>
            </a:pPr>
            <a:r>
              <a:rPr lang="en-US" altLang="en-US" sz="2000">
                <a:latin typeface="Courier New" panose="02070309020205020404" pitchFamily="49" charset="0"/>
              </a:rPr>
              <a:t>% less -NP"Blah-blah-blah" filename</a:t>
            </a:r>
          </a:p>
          <a:p>
            <a:pPr>
              <a:lnSpc>
                <a:spcPct val="90000"/>
              </a:lnSpc>
            </a:pPr>
            <a:r>
              <a:rPr lang="en-US" altLang="en-US" sz="2400"/>
              <a:t>For more information:</a:t>
            </a:r>
          </a:p>
          <a:p>
            <a:pPr lvl="1">
              <a:lnSpc>
                <a:spcPct val="90000"/>
              </a:lnSpc>
            </a:pPr>
            <a:r>
              <a:rPr lang="en-US" altLang="en-US" sz="2000">
                <a:latin typeface="Courier New" panose="02070309020205020404" pitchFamily="49" charset="0"/>
              </a:rPr>
              <a:t>% man less </a:t>
            </a:r>
          </a:p>
        </p:txBody>
      </p:sp>
    </p:spTree>
    <p:extLst>
      <p:ext uri="{BB962C8B-B14F-4D97-AF65-F5344CB8AC3E}">
        <p14:creationId xmlns:p14="http://schemas.microsoft.com/office/powerpoint/2010/main" val="16807065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Flavours of Linux</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pic>
        <p:nvPicPr>
          <p:cNvPr id="7"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539" y="1453661"/>
            <a:ext cx="6037406" cy="467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7129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8D4D0801-6206-4FD2-820B-267B1CC0269E}" type="slidenum">
              <a:rPr lang="en-US" altLang="en-US"/>
              <a:pPr/>
              <a:t>40</a:t>
            </a:fld>
            <a:endParaRPr lang="en-US" altLang="en-US"/>
          </a:p>
        </p:txBody>
      </p:sp>
      <p:sp>
        <p:nvSpPr>
          <p:cNvPr id="47106" name="Rectangle 2"/>
          <p:cNvSpPr>
            <a:spLocks noGrp="1" noChangeArrowheads="1"/>
          </p:cNvSpPr>
          <p:nvPr>
            <p:ph type="title"/>
          </p:nvPr>
        </p:nvSpPr>
        <p:spPr/>
        <p:txBody>
          <a:bodyPr/>
          <a:lstStyle/>
          <a:p>
            <a:r>
              <a:rPr lang="en-US" altLang="en-US"/>
              <a:t>touch</a:t>
            </a:r>
          </a:p>
        </p:txBody>
      </p:sp>
      <p:sp>
        <p:nvSpPr>
          <p:cNvPr id="47107" name="Rectangle 3"/>
          <p:cNvSpPr>
            <a:spLocks noGrp="1" noChangeArrowheads="1"/>
          </p:cNvSpPr>
          <p:nvPr>
            <p:ph type="body" idx="1"/>
          </p:nvPr>
        </p:nvSpPr>
        <p:spPr/>
        <p:txBody>
          <a:bodyPr>
            <a:noAutofit/>
          </a:bodyPr>
          <a:lstStyle/>
          <a:p>
            <a:r>
              <a:rPr lang="en-US" altLang="en-US" sz="2400" dirty="0"/>
              <a:t>By </a:t>
            </a:r>
            <a:r>
              <a:rPr lang="en-US" altLang="en-US" sz="2400" i="1" dirty="0"/>
              <a:t>touching</a:t>
            </a:r>
            <a:r>
              <a:rPr lang="en-US" altLang="en-US" sz="2400" dirty="0"/>
              <a:t> a file you either create it if it did not exists (with 0 length).</a:t>
            </a:r>
          </a:p>
          <a:p>
            <a:r>
              <a:rPr lang="en-US" altLang="en-US" sz="2400" dirty="0"/>
              <a:t>Or you update it’s last modification and access times.</a:t>
            </a:r>
          </a:p>
          <a:p>
            <a:r>
              <a:rPr lang="en-US" altLang="en-US" sz="2400" dirty="0"/>
              <a:t>There are options to override the default behavior.</a:t>
            </a:r>
          </a:p>
          <a:p>
            <a:r>
              <a:rPr lang="en-US" altLang="en-US" sz="2400" dirty="0">
                <a:latin typeface="Courier New" panose="02070309020205020404" pitchFamily="49" charset="0"/>
              </a:rPr>
              <a:t>% touch file</a:t>
            </a:r>
          </a:p>
          <a:p>
            <a:r>
              <a:rPr lang="en-US" altLang="en-US" sz="2400" dirty="0">
                <a:latin typeface="Courier New" panose="02070309020205020404" pitchFamily="49" charset="0"/>
              </a:rPr>
              <a:t>% man touch</a:t>
            </a:r>
          </a:p>
        </p:txBody>
      </p:sp>
    </p:spTree>
    <p:extLst>
      <p:ext uri="{BB962C8B-B14F-4D97-AF65-F5344CB8AC3E}">
        <p14:creationId xmlns:p14="http://schemas.microsoft.com/office/powerpoint/2010/main" val="4151230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9CF60D53-D7E9-43B0-8F87-F8A78731124F}" type="slidenum">
              <a:rPr lang="en-US" altLang="en-US"/>
              <a:pPr/>
              <a:t>41</a:t>
            </a:fld>
            <a:endParaRPr lang="en-US" altLang="en-US"/>
          </a:p>
        </p:txBody>
      </p:sp>
      <p:sp>
        <p:nvSpPr>
          <p:cNvPr id="48130" name="Rectangle 2"/>
          <p:cNvSpPr>
            <a:spLocks noGrp="1" noChangeArrowheads="1"/>
          </p:cNvSpPr>
          <p:nvPr>
            <p:ph type="title"/>
          </p:nvPr>
        </p:nvSpPr>
        <p:spPr/>
        <p:txBody>
          <a:bodyPr/>
          <a:lstStyle/>
          <a:p>
            <a:r>
              <a:rPr lang="en-US" altLang="en-US"/>
              <a:t>cp</a:t>
            </a:r>
          </a:p>
        </p:txBody>
      </p:sp>
      <p:sp>
        <p:nvSpPr>
          <p:cNvPr id="48131" name="Rectangle 3"/>
          <p:cNvSpPr>
            <a:spLocks noGrp="1" noChangeArrowheads="1"/>
          </p:cNvSpPr>
          <p:nvPr>
            <p:ph type="body" idx="1"/>
          </p:nvPr>
        </p:nvSpPr>
        <p:spPr>
          <a:xfrm>
            <a:off x="1828800" y="1981200"/>
            <a:ext cx="8610600" cy="4114800"/>
          </a:xfrm>
        </p:spPr>
        <p:txBody>
          <a:bodyPr/>
          <a:lstStyle/>
          <a:p>
            <a:r>
              <a:rPr lang="en-US" altLang="en-US" sz="2800"/>
              <a:t>Copies files / directories.</a:t>
            </a:r>
          </a:p>
          <a:p>
            <a:r>
              <a:rPr lang="en-US" altLang="en-US" sz="2800">
                <a:latin typeface="Courier New" panose="02070309020205020404" pitchFamily="49" charset="0"/>
              </a:rPr>
              <a:t>% cp [options] &lt;source&gt; &lt;destination&gt;</a:t>
            </a:r>
          </a:p>
          <a:p>
            <a:r>
              <a:rPr lang="en-US" altLang="en-US" sz="2800">
                <a:latin typeface="Courier New" panose="02070309020205020404" pitchFamily="49" charset="0"/>
              </a:rPr>
              <a:t>% cp file1 file2</a:t>
            </a:r>
          </a:p>
          <a:p>
            <a:r>
              <a:rPr lang="en-US" altLang="en-US" sz="2800">
                <a:latin typeface="Courier New" panose="02070309020205020404" pitchFamily="49" charset="0"/>
              </a:rPr>
              <a:t>% cp file1 [file2] … /directory</a:t>
            </a:r>
          </a:p>
          <a:p>
            <a:r>
              <a:rPr lang="en-US" altLang="en-US" sz="2800"/>
              <a:t>Useful option: </a:t>
            </a:r>
            <a:r>
              <a:rPr lang="en-US" altLang="en-US" sz="2800">
                <a:latin typeface="Courier New" panose="02070309020205020404" pitchFamily="49" charset="0"/>
              </a:rPr>
              <a:t>-i</a:t>
            </a:r>
            <a:r>
              <a:rPr lang="en-US" altLang="en-US" sz="2800"/>
              <a:t> to prevent overwriting existing files and prompt the user to confirm.</a:t>
            </a:r>
          </a:p>
        </p:txBody>
      </p:sp>
    </p:spTree>
    <p:extLst>
      <p:ext uri="{BB962C8B-B14F-4D97-AF65-F5344CB8AC3E}">
        <p14:creationId xmlns:p14="http://schemas.microsoft.com/office/powerpoint/2010/main" val="17841348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806D4A32-DE16-46CC-8A99-BF1865F917D2}" type="slidenum">
              <a:rPr lang="en-US" altLang="en-US"/>
              <a:pPr/>
              <a:t>42</a:t>
            </a:fld>
            <a:endParaRPr lang="en-US" altLang="en-US"/>
          </a:p>
        </p:txBody>
      </p:sp>
      <p:sp>
        <p:nvSpPr>
          <p:cNvPr id="49154" name="Rectangle 2"/>
          <p:cNvSpPr>
            <a:spLocks noGrp="1" noChangeArrowheads="1"/>
          </p:cNvSpPr>
          <p:nvPr>
            <p:ph type="title"/>
          </p:nvPr>
        </p:nvSpPr>
        <p:spPr/>
        <p:txBody>
          <a:bodyPr/>
          <a:lstStyle/>
          <a:p>
            <a:r>
              <a:rPr lang="en-US" altLang="en-US"/>
              <a:t>mv</a:t>
            </a:r>
          </a:p>
        </p:txBody>
      </p:sp>
      <p:sp>
        <p:nvSpPr>
          <p:cNvPr id="49155" name="Rectangle 3"/>
          <p:cNvSpPr>
            <a:spLocks noGrp="1" noChangeArrowheads="1"/>
          </p:cNvSpPr>
          <p:nvPr>
            <p:ph type="body" idx="1"/>
          </p:nvPr>
        </p:nvSpPr>
        <p:spPr/>
        <p:txBody>
          <a:bodyPr>
            <a:normAutofit fontScale="92500" lnSpcReduction="10000"/>
          </a:bodyPr>
          <a:lstStyle/>
          <a:p>
            <a:r>
              <a:rPr lang="en-US" altLang="en-US" sz="2800"/>
              <a:t>Moves or renames files/directories.</a:t>
            </a:r>
          </a:p>
          <a:p>
            <a:r>
              <a:rPr lang="en-US" altLang="en-US" sz="2800">
                <a:latin typeface="Courier New" panose="02070309020205020404" pitchFamily="49" charset="0"/>
              </a:rPr>
              <a:t>% mv &lt;source&gt; &lt;destination&gt;</a:t>
            </a:r>
          </a:p>
          <a:p>
            <a:pPr lvl="1"/>
            <a:r>
              <a:rPr lang="en-US" altLang="en-US" sz="2400"/>
              <a:t>The &lt;source&gt; gets removed</a:t>
            </a:r>
          </a:p>
          <a:p>
            <a:r>
              <a:rPr lang="en-US" altLang="en-US" sz="2800">
                <a:latin typeface="Courier New" panose="02070309020205020404" pitchFamily="49" charset="0"/>
              </a:rPr>
              <a:t>% mv file1 dir/</a:t>
            </a:r>
          </a:p>
          <a:p>
            <a:r>
              <a:rPr lang="en-US" altLang="en-US" sz="2800">
                <a:latin typeface="Courier New" panose="02070309020205020404" pitchFamily="49" charset="0"/>
              </a:rPr>
              <a:t>% mv file1 file2</a:t>
            </a:r>
          </a:p>
          <a:p>
            <a:pPr lvl="1"/>
            <a:r>
              <a:rPr lang="en-US" altLang="en-US" sz="2400"/>
              <a:t>rename</a:t>
            </a:r>
          </a:p>
          <a:p>
            <a:r>
              <a:rPr lang="en-US" altLang="en-US" sz="2800">
                <a:latin typeface="Courier New" panose="02070309020205020404" pitchFamily="49" charset="0"/>
              </a:rPr>
              <a:t>% mv file1 file2 dir/</a:t>
            </a:r>
          </a:p>
          <a:p>
            <a:r>
              <a:rPr lang="en-US" altLang="en-US" sz="2800">
                <a:latin typeface="Courier New" panose="02070309020205020404" pitchFamily="49" charset="0"/>
              </a:rPr>
              <a:t>% mv dir1 dir2</a:t>
            </a:r>
          </a:p>
        </p:txBody>
      </p:sp>
    </p:spTree>
    <p:extLst>
      <p:ext uri="{BB962C8B-B14F-4D97-AF65-F5344CB8AC3E}">
        <p14:creationId xmlns:p14="http://schemas.microsoft.com/office/powerpoint/2010/main" val="26775102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0B27EF7B-C378-4479-AE33-FE9357F3853D}" type="slidenum">
              <a:rPr lang="en-US" altLang="en-US"/>
              <a:pPr/>
              <a:t>43</a:t>
            </a:fld>
            <a:endParaRPr lang="en-US" altLang="en-US"/>
          </a:p>
        </p:txBody>
      </p:sp>
      <p:sp>
        <p:nvSpPr>
          <p:cNvPr id="63490" name="Rectangle 2"/>
          <p:cNvSpPr>
            <a:spLocks noGrp="1" noChangeArrowheads="1"/>
          </p:cNvSpPr>
          <p:nvPr>
            <p:ph type="title"/>
          </p:nvPr>
        </p:nvSpPr>
        <p:spPr/>
        <p:txBody>
          <a:bodyPr/>
          <a:lstStyle/>
          <a:p>
            <a:r>
              <a:rPr lang="en-US" altLang="en-US"/>
              <a:t>rm</a:t>
            </a:r>
          </a:p>
        </p:txBody>
      </p:sp>
      <p:sp>
        <p:nvSpPr>
          <p:cNvPr id="63491" name="Rectangle 3"/>
          <p:cNvSpPr>
            <a:spLocks noGrp="1" noChangeArrowheads="1"/>
          </p:cNvSpPr>
          <p:nvPr>
            <p:ph type="body" idx="1"/>
          </p:nvPr>
        </p:nvSpPr>
        <p:spPr/>
        <p:txBody>
          <a:bodyPr/>
          <a:lstStyle/>
          <a:p>
            <a:r>
              <a:rPr lang="en-US" altLang="en-US"/>
              <a:t>Removes file(s) and/or directories.</a:t>
            </a:r>
          </a:p>
          <a:p>
            <a:r>
              <a:rPr lang="en-US" altLang="en-US" sz="2800">
                <a:latin typeface="Courier New" panose="02070309020205020404" pitchFamily="49" charset="0"/>
              </a:rPr>
              <a:t>% rm file1 [file2] ...</a:t>
            </a:r>
          </a:p>
          <a:p>
            <a:r>
              <a:rPr lang="en-US" altLang="en-US" sz="2800">
                <a:latin typeface="Courier New" panose="02070309020205020404" pitchFamily="49" charset="0"/>
              </a:rPr>
              <a:t>% rm -r dir1 [dir2] ...</a:t>
            </a:r>
          </a:p>
          <a:p>
            <a:r>
              <a:rPr lang="en-US" altLang="en-US" sz="2800">
                <a:latin typeface="Courier New" panose="02070309020205020404" pitchFamily="49" charset="0"/>
              </a:rPr>
              <a:t>% rm -r file1 dir1 dir2 file4 ...</a:t>
            </a:r>
          </a:p>
        </p:txBody>
      </p:sp>
    </p:spTree>
    <p:extLst>
      <p:ext uri="{BB962C8B-B14F-4D97-AF65-F5344CB8AC3E}">
        <p14:creationId xmlns:p14="http://schemas.microsoft.com/office/powerpoint/2010/main" val="33142624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76503EDD-A946-44CA-AEA5-CD72AB9008B0}" type="slidenum">
              <a:rPr lang="en-US" altLang="en-US"/>
              <a:pPr/>
              <a:t>44</a:t>
            </a:fld>
            <a:endParaRPr lang="en-US" altLang="en-US"/>
          </a:p>
        </p:txBody>
      </p:sp>
      <p:sp>
        <p:nvSpPr>
          <p:cNvPr id="51202" name="Rectangle 2"/>
          <p:cNvSpPr>
            <a:spLocks noGrp="1" noChangeArrowheads="1"/>
          </p:cNvSpPr>
          <p:nvPr>
            <p:ph type="title"/>
          </p:nvPr>
        </p:nvSpPr>
        <p:spPr/>
        <p:txBody>
          <a:bodyPr/>
          <a:lstStyle/>
          <a:p>
            <a:r>
              <a:rPr lang="en-US" altLang="en-US"/>
              <a:t>find</a:t>
            </a:r>
          </a:p>
        </p:txBody>
      </p:sp>
      <p:sp>
        <p:nvSpPr>
          <p:cNvPr id="51203" name="Rectangle 3"/>
          <p:cNvSpPr>
            <a:spLocks noGrp="1" noChangeArrowheads="1"/>
          </p:cNvSpPr>
          <p:nvPr>
            <p:ph type="body" idx="1"/>
          </p:nvPr>
        </p:nvSpPr>
        <p:spPr/>
        <p:txBody>
          <a:bodyPr/>
          <a:lstStyle/>
          <a:p>
            <a:r>
              <a:rPr lang="en-US" altLang="en-US" sz="2400"/>
              <a:t>Looks up a file in a directory tree.</a:t>
            </a:r>
          </a:p>
          <a:p>
            <a:r>
              <a:rPr lang="en-US" altLang="en-US" sz="2400">
                <a:latin typeface="Courier New" panose="02070309020205020404" pitchFamily="49" charset="0"/>
              </a:rPr>
              <a:t>% find . -name </a:t>
            </a:r>
            <a:r>
              <a:rPr lang="en-US" altLang="en-US" sz="2400" i="1">
                <a:latin typeface="Courier New" panose="02070309020205020404" pitchFamily="49" charset="0"/>
              </a:rPr>
              <a:t>name</a:t>
            </a:r>
            <a:endParaRPr lang="en-US" altLang="en-US" sz="2400" i="1"/>
          </a:p>
          <a:p>
            <a:r>
              <a:rPr lang="en-US" altLang="en-US" sz="2400">
                <a:latin typeface="Courier New" panose="02070309020205020404" pitchFamily="49" charset="0"/>
              </a:rPr>
              <a:t>% find . \(-name ‘w*’ -or -name ‘W*’ \)</a:t>
            </a:r>
            <a:endParaRPr lang="en-US" altLang="en-US" sz="2400"/>
          </a:p>
        </p:txBody>
      </p:sp>
    </p:spTree>
    <p:extLst>
      <p:ext uri="{BB962C8B-B14F-4D97-AF65-F5344CB8AC3E}">
        <p14:creationId xmlns:p14="http://schemas.microsoft.com/office/powerpoint/2010/main" val="28825163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516D1271-0EC2-410F-B901-67D040FD15E8}" type="slidenum">
              <a:rPr lang="en-US" altLang="en-US"/>
              <a:pPr/>
              <a:t>45</a:t>
            </a:fld>
            <a:endParaRPr lang="en-US" altLang="en-US"/>
          </a:p>
        </p:txBody>
      </p:sp>
      <p:sp>
        <p:nvSpPr>
          <p:cNvPr id="52226" name="Rectangle 2"/>
          <p:cNvSpPr>
            <a:spLocks noGrp="1" noChangeArrowheads="1"/>
          </p:cNvSpPr>
          <p:nvPr>
            <p:ph type="title"/>
          </p:nvPr>
        </p:nvSpPr>
        <p:spPr/>
        <p:txBody>
          <a:bodyPr/>
          <a:lstStyle/>
          <a:p>
            <a:r>
              <a:rPr lang="en-US" altLang="en-US"/>
              <a:t>mkdir</a:t>
            </a:r>
          </a:p>
        </p:txBody>
      </p:sp>
      <p:sp>
        <p:nvSpPr>
          <p:cNvPr id="52227" name="Rectangle 3"/>
          <p:cNvSpPr>
            <a:spLocks noGrp="1" noChangeArrowheads="1"/>
          </p:cNvSpPr>
          <p:nvPr>
            <p:ph type="body" idx="1"/>
          </p:nvPr>
        </p:nvSpPr>
        <p:spPr/>
        <p:txBody>
          <a:bodyPr/>
          <a:lstStyle/>
          <a:p>
            <a:r>
              <a:rPr lang="en-US" altLang="en-US"/>
              <a:t>Creates a directory.</a:t>
            </a:r>
          </a:p>
          <a:p>
            <a:r>
              <a:rPr lang="en-US" altLang="en-US">
                <a:latin typeface="Courier New" panose="02070309020205020404" pitchFamily="49" charset="0"/>
              </a:rPr>
              <a:t>% mkdir newdir</a:t>
            </a:r>
            <a:endParaRPr lang="en-US" altLang="en-US"/>
          </a:p>
          <a:p>
            <a:r>
              <a:rPr lang="en-US" altLang="en-US"/>
              <a:t>Often people make an alias of </a:t>
            </a:r>
            <a:r>
              <a:rPr lang="en-US" altLang="en-US">
                <a:latin typeface="Courier New" panose="02070309020205020404" pitchFamily="49" charset="0"/>
              </a:rPr>
              <a:t>md</a:t>
            </a:r>
            <a:r>
              <a:rPr lang="en-US" altLang="en-US"/>
              <a:t> for it.</a:t>
            </a:r>
          </a:p>
        </p:txBody>
      </p:sp>
    </p:spTree>
    <p:extLst>
      <p:ext uri="{BB962C8B-B14F-4D97-AF65-F5344CB8AC3E}">
        <p14:creationId xmlns:p14="http://schemas.microsoft.com/office/powerpoint/2010/main" val="41072084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CBE47C8B-02A4-4E19-80D5-3E8345DC156D}" type="slidenum">
              <a:rPr lang="en-US" altLang="en-US"/>
              <a:pPr/>
              <a:t>46</a:t>
            </a:fld>
            <a:endParaRPr lang="en-US" altLang="en-US"/>
          </a:p>
        </p:txBody>
      </p:sp>
      <p:sp>
        <p:nvSpPr>
          <p:cNvPr id="53250" name="Rectangle 2"/>
          <p:cNvSpPr>
            <a:spLocks noGrp="1" noChangeArrowheads="1"/>
          </p:cNvSpPr>
          <p:nvPr>
            <p:ph type="title"/>
          </p:nvPr>
        </p:nvSpPr>
        <p:spPr/>
        <p:txBody>
          <a:bodyPr/>
          <a:lstStyle/>
          <a:p>
            <a:r>
              <a:rPr lang="en-US" altLang="en-US"/>
              <a:t>cd</a:t>
            </a:r>
          </a:p>
        </p:txBody>
      </p:sp>
      <p:sp>
        <p:nvSpPr>
          <p:cNvPr id="53251" name="Rectangle 3"/>
          <p:cNvSpPr>
            <a:spLocks noGrp="1" noChangeArrowheads="1"/>
          </p:cNvSpPr>
          <p:nvPr>
            <p:ph type="body" idx="1"/>
          </p:nvPr>
        </p:nvSpPr>
        <p:spPr/>
        <p:txBody>
          <a:bodyPr/>
          <a:lstStyle/>
          <a:p>
            <a:r>
              <a:rPr lang="en-US" altLang="en-US"/>
              <a:t>Changes your current directory to a new one.</a:t>
            </a:r>
          </a:p>
          <a:p>
            <a:r>
              <a:rPr lang="en-US" altLang="en-US">
                <a:latin typeface="Courier New" panose="02070309020205020404" pitchFamily="49" charset="0"/>
              </a:rPr>
              <a:t>% cd /some/other/dir</a:t>
            </a:r>
            <a:endParaRPr lang="en-US" altLang="en-US"/>
          </a:p>
          <a:p>
            <a:pPr lvl="1"/>
            <a:r>
              <a:rPr lang="en-US" altLang="en-US"/>
              <a:t>Absolute path</a:t>
            </a:r>
          </a:p>
          <a:p>
            <a:r>
              <a:rPr lang="en-US" altLang="en-US">
                <a:latin typeface="Courier New" panose="02070309020205020404" pitchFamily="49" charset="0"/>
              </a:rPr>
              <a:t>% cd subdir</a:t>
            </a:r>
          </a:p>
          <a:p>
            <a:pPr lvl="1"/>
            <a:r>
              <a:rPr lang="en-US" altLang="en-US"/>
              <a:t>Assuming </a:t>
            </a:r>
            <a:r>
              <a:rPr lang="en-US" altLang="en-US">
                <a:latin typeface="Courier New" panose="02070309020205020404" pitchFamily="49" charset="0"/>
              </a:rPr>
              <a:t>subdir</a:t>
            </a:r>
            <a:r>
              <a:rPr lang="en-US" altLang="en-US"/>
              <a:t> is in the current directory.</a:t>
            </a:r>
          </a:p>
          <a:p>
            <a:r>
              <a:rPr lang="en-US" altLang="en-US">
                <a:latin typeface="Courier New" panose="02070309020205020404" pitchFamily="49" charset="0"/>
              </a:rPr>
              <a:t>% cd</a:t>
            </a:r>
            <a:endParaRPr lang="en-US" altLang="en-US"/>
          </a:p>
          <a:p>
            <a:pPr lvl="1"/>
            <a:r>
              <a:rPr lang="en-US" altLang="en-US"/>
              <a:t>Returns you to your home directory.</a:t>
            </a:r>
          </a:p>
        </p:txBody>
      </p:sp>
    </p:spTree>
    <p:extLst>
      <p:ext uri="{BB962C8B-B14F-4D97-AF65-F5344CB8AC3E}">
        <p14:creationId xmlns:p14="http://schemas.microsoft.com/office/powerpoint/2010/main" val="1882629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5F827A9C-648E-43E9-86C9-0C3BD9027481}" type="slidenum">
              <a:rPr lang="en-US" altLang="en-US"/>
              <a:pPr/>
              <a:t>47</a:t>
            </a:fld>
            <a:endParaRPr lang="en-US" altLang="en-US"/>
          </a:p>
        </p:txBody>
      </p:sp>
      <p:sp>
        <p:nvSpPr>
          <p:cNvPr id="54274" name="Rectangle 2"/>
          <p:cNvSpPr>
            <a:spLocks noGrp="1" noChangeArrowheads="1"/>
          </p:cNvSpPr>
          <p:nvPr>
            <p:ph type="title"/>
          </p:nvPr>
        </p:nvSpPr>
        <p:spPr/>
        <p:txBody>
          <a:bodyPr/>
          <a:lstStyle/>
          <a:p>
            <a:r>
              <a:rPr lang="en-US" altLang="en-US"/>
              <a:t>pwd</a:t>
            </a:r>
          </a:p>
        </p:txBody>
      </p:sp>
      <p:sp>
        <p:nvSpPr>
          <p:cNvPr id="54275" name="Rectangle 3"/>
          <p:cNvSpPr>
            <a:spLocks noGrp="1" noChangeArrowheads="1"/>
          </p:cNvSpPr>
          <p:nvPr>
            <p:ph type="body" idx="1"/>
          </p:nvPr>
        </p:nvSpPr>
        <p:spPr/>
        <p:txBody>
          <a:bodyPr/>
          <a:lstStyle/>
          <a:p>
            <a:r>
              <a:rPr lang="en-US" altLang="en-US"/>
              <a:t>Displays personal working directory, i.e. your current directory.</a:t>
            </a:r>
          </a:p>
          <a:p>
            <a:r>
              <a:rPr lang="en-US" altLang="en-US">
                <a:latin typeface="Courier New" panose="02070309020205020404" pitchFamily="49" charset="0"/>
              </a:rPr>
              <a:t>% pwd</a:t>
            </a:r>
            <a:endParaRPr lang="en-US" altLang="en-US"/>
          </a:p>
        </p:txBody>
      </p:sp>
    </p:spTree>
    <p:extLst>
      <p:ext uri="{BB962C8B-B14F-4D97-AF65-F5344CB8AC3E}">
        <p14:creationId xmlns:p14="http://schemas.microsoft.com/office/powerpoint/2010/main" val="23213451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BDAC165B-3F20-4D65-A37B-461705245390}" type="slidenum">
              <a:rPr lang="en-US" altLang="en-US"/>
              <a:pPr/>
              <a:t>48</a:t>
            </a:fld>
            <a:endParaRPr lang="en-US" altLang="en-US"/>
          </a:p>
        </p:txBody>
      </p:sp>
      <p:sp>
        <p:nvSpPr>
          <p:cNvPr id="55298" name="Rectangle 2"/>
          <p:cNvSpPr>
            <a:spLocks noGrp="1" noChangeArrowheads="1"/>
          </p:cNvSpPr>
          <p:nvPr>
            <p:ph type="title"/>
          </p:nvPr>
        </p:nvSpPr>
        <p:spPr/>
        <p:txBody>
          <a:bodyPr/>
          <a:lstStyle/>
          <a:p>
            <a:r>
              <a:rPr lang="en-US" altLang="en-US"/>
              <a:t>rmdir</a:t>
            </a:r>
          </a:p>
        </p:txBody>
      </p:sp>
      <p:sp>
        <p:nvSpPr>
          <p:cNvPr id="55299" name="Rectangle 3"/>
          <p:cNvSpPr>
            <a:spLocks noGrp="1" noChangeArrowheads="1"/>
          </p:cNvSpPr>
          <p:nvPr>
            <p:ph type="body" idx="1"/>
          </p:nvPr>
        </p:nvSpPr>
        <p:spPr/>
        <p:txBody>
          <a:bodyPr/>
          <a:lstStyle/>
          <a:p>
            <a:r>
              <a:rPr lang="en-US" altLang="en-US"/>
              <a:t>Removes a directory.</a:t>
            </a:r>
          </a:p>
          <a:p>
            <a:r>
              <a:rPr lang="en-US" altLang="en-US">
                <a:latin typeface="Courier New" panose="02070309020205020404" pitchFamily="49" charset="0"/>
              </a:rPr>
              <a:t>% rmdir dirname</a:t>
            </a:r>
          </a:p>
          <a:p>
            <a:r>
              <a:rPr lang="en-US" altLang="en-US"/>
              <a:t>Equivalent:</a:t>
            </a:r>
          </a:p>
          <a:p>
            <a:pPr lvl="1"/>
            <a:r>
              <a:rPr lang="en-US" altLang="en-US">
                <a:latin typeface="Courier New" panose="02070309020205020404" pitchFamily="49" charset="0"/>
              </a:rPr>
              <a:t>% rm -r dirname</a:t>
            </a:r>
            <a:endParaRPr lang="en-US" altLang="en-US"/>
          </a:p>
        </p:txBody>
      </p:sp>
    </p:spTree>
    <p:extLst>
      <p:ext uri="{BB962C8B-B14F-4D97-AF65-F5344CB8AC3E}">
        <p14:creationId xmlns:p14="http://schemas.microsoft.com/office/powerpoint/2010/main" val="41871478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EDFCD154-B4B7-4097-9EB6-AB68B82D2156}" type="slidenum">
              <a:rPr lang="en-US" altLang="en-US"/>
              <a:pPr/>
              <a:t>49</a:t>
            </a:fld>
            <a:endParaRPr lang="en-US" altLang="en-US"/>
          </a:p>
        </p:txBody>
      </p:sp>
      <p:sp>
        <p:nvSpPr>
          <p:cNvPr id="61442" name="Rectangle 2"/>
          <p:cNvSpPr>
            <a:spLocks noGrp="1" noChangeArrowheads="1"/>
          </p:cNvSpPr>
          <p:nvPr>
            <p:ph type="title"/>
          </p:nvPr>
        </p:nvSpPr>
        <p:spPr/>
        <p:txBody>
          <a:bodyPr/>
          <a:lstStyle/>
          <a:p>
            <a:r>
              <a:rPr lang="en-US" altLang="en-US"/>
              <a:t>chmod</a:t>
            </a:r>
          </a:p>
        </p:txBody>
      </p:sp>
      <p:sp>
        <p:nvSpPr>
          <p:cNvPr id="61443" name="Rectangle 3"/>
          <p:cNvSpPr>
            <a:spLocks noGrp="1" noChangeArrowheads="1"/>
          </p:cNvSpPr>
          <p:nvPr>
            <p:ph type="body" idx="1"/>
          </p:nvPr>
        </p:nvSpPr>
        <p:spPr/>
        <p:txBody>
          <a:bodyPr>
            <a:normAutofit fontScale="92500" lnSpcReduction="20000"/>
          </a:bodyPr>
          <a:lstStyle/>
          <a:p>
            <a:pPr>
              <a:lnSpc>
                <a:spcPct val="90000"/>
              </a:lnSpc>
            </a:pPr>
            <a:r>
              <a:rPr lang="en-US" altLang="en-US" sz="2800"/>
              <a:t>Changes file permissions</a:t>
            </a:r>
          </a:p>
          <a:p>
            <a:pPr>
              <a:lnSpc>
                <a:spcPct val="90000"/>
              </a:lnSpc>
            </a:pPr>
            <a:r>
              <a:rPr lang="en-US" altLang="en-US" sz="2800"/>
              <a:t>Possible invocations</a:t>
            </a:r>
          </a:p>
          <a:p>
            <a:pPr lvl="1">
              <a:lnSpc>
                <a:spcPct val="90000"/>
              </a:lnSpc>
            </a:pPr>
            <a:r>
              <a:rPr lang="en-US" altLang="en-US" sz="2400">
                <a:latin typeface="Courier New" panose="02070309020205020404" pitchFamily="49" charset="0"/>
              </a:rPr>
              <a:t>% chmod 600 filename</a:t>
            </a:r>
            <a:endParaRPr lang="en-US" altLang="en-US" sz="2400"/>
          </a:p>
          <a:p>
            <a:pPr lvl="1">
              <a:lnSpc>
                <a:spcPct val="90000"/>
              </a:lnSpc>
            </a:pPr>
            <a:r>
              <a:rPr lang="en-US" altLang="en-US" sz="2400"/>
              <a:t>-rw------- 1 user group 2785 Feb 8 14:18 filename</a:t>
            </a:r>
            <a:br>
              <a:rPr lang="en-US" altLang="en-US" sz="2400"/>
            </a:br>
            <a:r>
              <a:rPr lang="en-US" altLang="en-US" sz="2400"/>
              <a:t>(a bit not intuitive where 600 comes from)</a:t>
            </a:r>
          </a:p>
          <a:p>
            <a:pPr lvl="1">
              <a:lnSpc>
                <a:spcPct val="90000"/>
              </a:lnSpc>
            </a:pPr>
            <a:r>
              <a:rPr lang="en-US" altLang="en-US" sz="2400">
                <a:latin typeface="Courier New" panose="02070309020205020404" pitchFamily="49" charset="0"/>
              </a:rPr>
              <a:t>% chmod u+rw filename</a:t>
            </a:r>
            <a:br>
              <a:rPr lang="en-US" altLang="en-US" sz="2400">
                <a:latin typeface="Courier New" panose="02070309020205020404" pitchFamily="49" charset="0"/>
              </a:rPr>
            </a:br>
            <a:r>
              <a:rPr lang="en-US" altLang="en-US" sz="2400"/>
              <a:t>(the same thing, more readable)</a:t>
            </a:r>
          </a:p>
          <a:p>
            <a:pPr lvl="1">
              <a:lnSpc>
                <a:spcPct val="90000"/>
              </a:lnSpc>
            </a:pPr>
            <a:r>
              <a:rPr lang="en-US" altLang="en-US" sz="2400"/>
              <a:t>For the assignment:</a:t>
            </a:r>
          </a:p>
          <a:p>
            <a:pPr lvl="2">
              <a:lnSpc>
                <a:spcPct val="90000"/>
              </a:lnSpc>
            </a:pPr>
            <a:r>
              <a:rPr lang="en-US" altLang="en-US" sz="2000">
                <a:latin typeface="Courier New" panose="02070309020205020404" pitchFamily="49" charset="0"/>
              </a:rPr>
              <a:t>% chmod u+x myshellscript</a:t>
            </a:r>
            <a:r>
              <a:rPr lang="en-US" altLang="en-US" sz="2000"/>
              <a:t/>
            </a:r>
            <a:br>
              <a:rPr lang="en-US" altLang="en-US" sz="2000"/>
            </a:br>
            <a:r>
              <a:rPr lang="en-US" altLang="en-US" sz="2000"/>
              <a:t>(mysshellscript is now executable)</a:t>
            </a:r>
          </a:p>
          <a:p>
            <a:pPr lvl="2">
              <a:lnSpc>
                <a:spcPct val="90000"/>
              </a:lnSpc>
            </a:pPr>
            <a:r>
              <a:rPr lang="en-US" altLang="en-US" sz="2000"/>
              <a:t>-rwx------ 1 user group 2785 Feb 8 14:18 myshellscript </a:t>
            </a:r>
          </a:p>
        </p:txBody>
      </p:sp>
    </p:spTree>
    <p:extLst>
      <p:ext uri="{BB962C8B-B14F-4D97-AF65-F5344CB8AC3E}">
        <p14:creationId xmlns:p14="http://schemas.microsoft.com/office/powerpoint/2010/main" val="18571927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Flavours of Linux</a:t>
            </a:r>
            <a:endParaRPr lang="en-IN" dirty="0"/>
          </a:p>
        </p:txBody>
      </p:sp>
      <p:sp>
        <p:nvSpPr>
          <p:cNvPr id="3" name="Content Placeholder 2"/>
          <p:cNvSpPr>
            <a:spLocks noGrp="1"/>
          </p:cNvSpPr>
          <p:nvPr>
            <p:ph idx="1"/>
          </p:nvPr>
        </p:nvSpPr>
        <p:spPr>
          <a:xfrm>
            <a:off x="2147455" y="1316182"/>
            <a:ext cx="9357157" cy="4595040"/>
          </a:xfrm>
        </p:spPr>
        <p:txBody>
          <a:bodyPr>
            <a:normAutofit/>
          </a:bodyPr>
          <a:lstStyle/>
          <a:p>
            <a:r>
              <a:rPr lang="en-IN" dirty="0" smtClean="0">
                <a:solidFill>
                  <a:schemeClr val="accent1"/>
                </a:solidFill>
              </a:rPr>
              <a:t>Gnome</a:t>
            </a:r>
            <a:r>
              <a:rPr lang="en-IN" dirty="0" smtClean="0"/>
              <a:t> – default environment of fedora, </a:t>
            </a:r>
            <a:r>
              <a:rPr lang="en-IN" dirty="0" err="1" smtClean="0"/>
              <a:t>suse</a:t>
            </a:r>
            <a:r>
              <a:rPr lang="en-IN" dirty="0"/>
              <a:t> </a:t>
            </a:r>
            <a:r>
              <a:rPr lang="en-IN" dirty="0" smtClean="0"/>
              <a:t>Linux, </a:t>
            </a:r>
            <a:r>
              <a:rPr lang="en-IN" dirty="0" err="1" smtClean="0"/>
              <a:t>Redhat</a:t>
            </a:r>
            <a:r>
              <a:rPr lang="en-IN" dirty="0" smtClean="0"/>
              <a:t> </a:t>
            </a:r>
            <a:r>
              <a:rPr lang="en-IN" dirty="0" err="1" smtClean="0"/>
              <a:t>etc</a:t>
            </a:r>
            <a:r>
              <a:rPr lang="en-IN" dirty="0" smtClean="0"/>
              <a:t> which focus on stability more than fancy effects. </a:t>
            </a:r>
            <a:endParaRPr lang="en-IN" dirty="0"/>
          </a:p>
          <a:p>
            <a:r>
              <a:rPr lang="en-IN" dirty="0" smtClean="0">
                <a:solidFill>
                  <a:schemeClr val="accent1"/>
                </a:solidFill>
              </a:rPr>
              <a:t>K Desktop Environment (KDE) </a:t>
            </a:r>
            <a:r>
              <a:rPr lang="en-IN" dirty="0" smtClean="0"/>
              <a:t>– more bells and whistles than Gnome and offers more integrated applications</a:t>
            </a:r>
          </a:p>
          <a:p>
            <a:r>
              <a:rPr lang="en-IN" dirty="0" smtClean="0">
                <a:solidFill>
                  <a:schemeClr val="accent1"/>
                </a:solidFill>
              </a:rPr>
              <a:t>XFCE</a:t>
            </a:r>
            <a:r>
              <a:rPr lang="en-IN" dirty="0" smtClean="0"/>
              <a:t> – Lightweight OS</a:t>
            </a:r>
          </a:p>
          <a:p>
            <a:r>
              <a:rPr lang="en-IN" dirty="0" smtClean="0">
                <a:solidFill>
                  <a:schemeClr val="accent1"/>
                </a:solidFill>
              </a:rPr>
              <a:t>LXDE</a:t>
            </a:r>
            <a:r>
              <a:rPr lang="en-IN" dirty="0" smtClean="0"/>
              <a:t> – Mid range Desktop environment for fast and powerful computers </a:t>
            </a:r>
          </a:p>
          <a:p>
            <a:r>
              <a:rPr lang="en-IN" dirty="0" smtClean="0">
                <a:solidFill>
                  <a:schemeClr val="accent1"/>
                </a:solidFill>
              </a:rPr>
              <a:t>Cinnamon</a:t>
            </a:r>
            <a:r>
              <a:rPr lang="en-IN" dirty="0" smtClean="0"/>
              <a:t> – Linux Mint </a:t>
            </a:r>
          </a:p>
          <a:p>
            <a:r>
              <a:rPr lang="en-IN" dirty="0" smtClean="0">
                <a:solidFill>
                  <a:schemeClr val="accent1"/>
                </a:solidFill>
              </a:rPr>
              <a:t>MATE </a:t>
            </a:r>
            <a:r>
              <a:rPr lang="en-IN" dirty="0" smtClean="0"/>
              <a:t>– gnome 2 </a:t>
            </a:r>
          </a:p>
          <a:p>
            <a:r>
              <a:rPr lang="en-IN" dirty="0" smtClean="0">
                <a:solidFill>
                  <a:schemeClr val="accent1"/>
                </a:solidFill>
              </a:rPr>
              <a:t>Budgie Desktop </a:t>
            </a:r>
            <a:endParaRPr lang="en-IN" dirty="0">
              <a:solidFill>
                <a:schemeClr val="accent1"/>
              </a:solidFill>
            </a:endParaRP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1321377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July 10, 2003</a:t>
            </a:r>
          </a:p>
        </p:txBody>
      </p:sp>
      <p:sp>
        <p:nvSpPr>
          <p:cNvPr id="6" name="Slide Number Placeholder 5"/>
          <p:cNvSpPr>
            <a:spLocks noGrp="1"/>
          </p:cNvSpPr>
          <p:nvPr>
            <p:ph type="sldNum" sz="quarter" idx="12"/>
          </p:nvPr>
        </p:nvSpPr>
        <p:spPr/>
        <p:txBody>
          <a:bodyPr/>
          <a:lstStyle/>
          <a:p>
            <a:fld id="{1928026E-3F44-4FC7-90A7-C9E96AFFB42C}" type="slidenum">
              <a:rPr lang="en-US" altLang="en-US"/>
              <a:pPr/>
              <a:t>50</a:t>
            </a:fld>
            <a:endParaRPr lang="en-US" altLang="en-US"/>
          </a:p>
        </p:txBody>
      </p:sp>
      <p:sp>
        <p:nvSpPr>
          <p:cNvPr id="64514" name="Rectangle 2"/>
          <p:cNvSpPr>
            <a:spLocks noGrp="1" noChangeArrowheads="1"/>
          </p:cNvSpPr>
          <p:nvPr>
            <p:ph type="title"/>
          </p:nvPr>
        </p:nvSpPr>
        <p:spPr/>
        <p:txBody>
          <a:bodyPr/>
          <a:lstStyle/>
          <a:p>
            <a:r>
              <a:rPr lang="en-US" altLang="en-US"/>
              <a:t>grep</a:t>
            </a:r>
          </a:p>
        </p:txBody>
      </p:sp>
      <p:sp>
        <p:nvSpPr>
          <p:cNvPr id="64515" name="Rectangle 3"/>
          <p:cNvSpPr>
            <a:spLocks noGrp="1" noChangeArrowheads="1"/>
          </p:cNvSpPr>
          <p:nvPr>
            <p:ph type="body" idx="1"/>
          </p:nvPr>
        </p:nvSpPr>
        <p:spPr/>
        <p:txBody>
          <a:bodyPr>
            <a:normAutofit fontScale="92500" lnSpcReduction="20000"/>
          </a:bodyPr>
          <a:lstStyle/>
          <a:p>
            <a:r>
              <a:rPr lang="en-US" altLang="en-US" sz="2400"/>
              <a:t>Searches its input for a pattern.</a:t>
            </a:r>
          </a:p>
          <a:p>
            <a:r>
              <a:rPr lang="en-US" altLang="en-US" sz="2400"/>
              <a:t>The pattern can be a simple substring or a complex regular expression.</a:t>
            </a:r>
          </a:p>
          <a:p>
            <a:r>
              <a:rPr lang="en-US" altLang="en-US" sz="2400"/>
              <a:t>If a line matches, it’s directed to STDOUT; otherwise, it’s discarded.</a:t>
            </a:r>
          </a:p>
          <a:p>
            <a:r>
              <a:rPr lang="en-US" altLang="en-US" sz="2400">
                <a:latin typeface="Courier New" panose="02070309020205020404" pitchFamily="49" charset="0"/>
              </a:rPr>
              <a:t>% echo “blah-foo” | grep blah</a:t>
            </a:r>
            <a:endParaRPr lang="en-US" altLang="en-US" sz="2400"/>
          </a:p>
          <a:p>
            <a:pPr lvl="1"/>
            <a:r>
              <a:rPr lang="en-US" altLang="en-US" sz="2000"/>
              <a:t>Will print the matching line</a:t>
            </a:r>
          </a:p>
          <a:p>
            <a:r>
              <a:rPr lang="en-US" altLang="en-US" sz="2400">
                <a:latin typeface="Courier New" panose="02070309020205020404" pitchFamily="49" charset="0"/>
              </a:rPr>
              <a:t>% echo “blah-foo” | grep zee</a:t>
            </a:r>
            <a:endParaRPr lang="en-US" altLang="en-US" sz="2400"/>
          </a:p>
          <a:p>
            <a:pPr lvl="1"/>
            <a:r>
              <a:rPr lang="en-US" altLang="en-US" sz="2000"/>
              <a:t>Will not.</a:t>
            </a:r>
          </a:p>
          <a:p>
            <a:r>
              <a:rPr lang="en-US" altLang="en-US" sz="2400"/>
              <a:t>See a separate </a:t>
            </a:r>
            <a:r>
              <a:rPr lang="en-US" altLang="en-US" sz="2400">
                <a:latin typeface="Courier New" panose="02070309020205020404" pitchFamily="49" charset="0"/>
              </a:rPr>
              <a:t>grep</a:t>
            </a:r>
            <a:r>
              <a:rPr lang="en-US" altLang="en-US" sz="2400"/>
              <a:t> tutorial.</a:t>
            </a:r>
          </a:p>
        </p:txBody>
      </p:sp>
    </p:spTree>
    <p:extLst>
      <p:ext uri="{BB962C8B-B14F-4D97-AF65-F5344CB8AC3E}">
        <p14:creationId xmlns:p14="http://schemas.microsoft.com/office/powerpoint/2010/main" val="24040322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Linux</a:t>
            </a:r>
            <a:endParaRPr lang="en-IN"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pic>
        <p:nvPicPr>
          <p:cNvPr id="7" name="Picture 2" descr="https://www.elprocus.com/wp-content/uploads/2014/10/Features-of-LINU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5854" y="1482780"/>
            <a:ext cx="4543424" cy="4265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8302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Linux</a:t>
            </a:r>
            <a:endParaRPr lang="en-IN" dirty="0"/>
          </a:p>
        </p:txBody>
      </p:sp>
      <p:sp>
        <p:nvSpPr>
          <p:cNvPr id="3" name="Content Placeholder 2"/>
          <p:cNvSpPr>
            <a:spLocks noGrp="1"/>
          </p:cNvSpPr>
          <p:nvPr>
            <p:ph idx="1"/>
          </p:nvPr>
        </p:nvSpPr>
        <p:spPr>
          <a:xfrm>
            <a:off x="2452254" y="1905000"/>
            <a:ext cx="9906000" cy="4661855"/>
          </a:xfrm>
        </p:spPr>
        <p:txBody>
          <a:bodyPr>
            <a:normAutofit/>
          </a:bodyPr>
          <a:lstStyle/>
          <a:p>
            <a:pPr marL="457200" indent="-457200" fontAlgn="base">
              <a:buFont typeface="+mj-lt"/>
              <a:buAutoNum type="arabicPeriod"/>
            </a:pPr>
            <a:r>
              <a:rPr lang="en-US" sz="2000" b="1" dirty="0"/>
              <a:t>Portable:</a:t>
            </a:r>
            <a:r>
              <a:rPr lang="en-US" sz="2000" dirty="0"/>
              <a:t> Linux operating system can work on different types of </a:t>
            </a:r>
            <a:r>
              <a:rPr lang="en-US" sz="2000" dirty="0" smtClean="0"/>
              <a:t>hardware </a:t>
            </a:r>
            <a:r>
              <a:rPr lang="en-US" sz="2000" dirty="0"/>
              <a:t>as well as Linux kernel supports the installation of any kind of hardware platform.</a:t>
            </a:r>
          </a:p>
          <a:p>
            <a:pPr marL="457200" indent="-457200" fontAlgn="base">
              <a:buFont typeface="+mj-lt"/>
              <a:buAutoNum type="arabicPeriod"/>
            </a:pPr>
            <a:r>
              <a:rPr lang="en-US" sz="2000" b="1" dirty="0"/>
              <a:t>Open Source:</a:t>
            </a:r>
            <a:r>
              <a:rPr lang="en-US" sz="2000" dirty="0"/>
              <a:t> Source code of LINUX operating system is freely available and,  to enhance the ability of the LINUX operating system, many teams work in collaboration.</a:t>
            </a:r>
          </a:p>
          <a:p>
            <a:pPr marL="457200" indent="-457200" fontAlgn="base">
              <a:buFont typeface="+mj-lt"/>
              <a:buAutoNum type="arabicPeriod"/>
            </a:pPr>
            <a:r>
              <a:rPr lang="en-US" sz="2000" b="1" dirty="0"/>
              <a:t>Multiuser:</a:t>
            </a:r>
            <a:r>
              <a:rPr lang="en-US" sz="2000" dirty="0"/>
              <a:t> Linux operating system is a multiuser system, which means, multiple users can access the system resources like RAM, Memory or Application programs at the same </a:t>
            </a:r>
            <a:r>
              <a:rPr lang="en-US" sz="2000" dirty="0" smtClean="0"/>
              <a:t>time</a:t>
            </a:r>
            <a:endParaRPr lang="en-US" sz="2000" dirty="0"/>
          </a:p>
          <a:p>
            <a:endParaRPr lang="en-IN"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9473367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of Linux</a:t>
            </a:r>
          </a:p>
        </p:txBody>
      </p:sp>
      <p:sp>
        <p:nvSpPr>
          <p:cNvPr id="3" name="Content Placeholder 2"/>
          <p:cNvSpPr>
            <a:spLocks noGrp="1"/>
          </p:cNvSpPr>
          <p:nvPr>
            <p:ph idx="1"/>
          </p:nvPr>
        </p:nvSpPr>
        <p:spPr>
          <a:xfrm>
            <a:off x="2589212" y="1551709"/>
            <a:ext cx="8915400" cy="4359513"/>
          </a:xfrm>
        </p:spPr>
        <p:txBody>
          <a:bodyPr>
            <a:noAutofit/>
          </a:bodyPr>
          <a:lstStyle/>
          <a:p>
            <a:pPr marL="457200" indent="-457200" fontAlgn="base">
              <a:buFont typeface="+mj-lt"/>
              <a:buAutoNum type="arabicPeriod" startAt="4"/>
            </a:pPr>
            <a:r>
              <a:rPr lang="en-US" sz="2000" b="1" dirty="0"/>
              <a:t>Multiprogramming:</a:t>
            </a:r>
            <a:r>
              <a:rPr lang="en-US" sz="2000" dirty="0"/>
              <a:t> Linux operating system is a multiprogramming system, which means multiple applications can run at the same time.</a:t>
            </a:r>
          </a:p>
          <a:p>
            <a:pPr marL="457200" indent="-457200" fontAlgn="base">
              <a:buFont typeface="+mj-lt"/>
              <a:buAutoNum type="arabicPeriod" startAt="4"/>
            </a:pPr>
            <a:r>
              <a:rPr lang="en-US" sz="2000" b="1" dirty="0"/>
              <a:t>Hierarchical File System:</a:t>
            </a:r>
            <a:r>
              <a:rPr lang="en-US" sz="2000" dirty="0"/>
              <a:t> Linux operating system affords a standard file structure in which system files or user files are arranged.</a:t>
            </a:r>
          </a:p>
          <a:p>
            <a:pPr marL="457200" indent="-457200" fontAlgn="base">
              <a:buFont typeface="+mj-lt"/>
              <a:buAutoNum type="arabicPeriod" startAt="4"/>
            </a:pPr>
            <a:r>
              <a:rPr lang="en-US" sz="2000" b="1" dirty="0"/>
              <a:t>Shell:</a:t>
            </a:r>
            <a:r>
              <a:rPr lang="en-US" sz="2000" dirty="0"/>
              <a:t> Linux operating system offers  a special interpreter program, that  can be used to execute commands of the OS. </a:t>
            </a:r>
            <a:endParaRPr lang="en-US" sz="2000" dirty="0" smtClean="0"/>
          </a:p>
          <a:p>
            <a:pPr marL="457200" indent="-457200" fontAlgn="base">
              <a:buFont typeface="+mj-lt"/>
              <a:buAutoNum type="arabicPeriod" startAt="4"/>
            </a:pPr>
            <a:r>
              <a:rPr lang="en-US" sz="2000" b="1" dirty="0" smtClean="0"/>
              <a:t>Security</a:t>
            </a:r>
            <a:r>
              <a:rPr lang="en-US" sz="2000" b="1" dirty="0"/>
              <a:t>:</a:t>
            </a:r>
            <a:r>
              <a:rPr lang="en-US" sz="2000" dirty="0"/>
              <a:t> Linux operating system offers user security systems using authentication features like encryption of data or password protection or  controlled access to particular files</a:t>
            </a:r>
            <a:endParaRPr lang="en-IN" sz="2000"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8295242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Linux Architecture</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2211" y="1651866"/>
            <a:ext cx="5334000" cy="3771900"/>
          </a:xfrm>
        </p:spPr>
      </p:pic>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93CCC4-36D3-4DA2-8AAD-0EECBE5FE537}" type="datetime1">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10/3/2019</a:t>
            </a:fld>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smtClean="0">
                <a:ln>
                  <a:noFill/>
                </a:ln>
                <a:solidFill>
                  <a:prstClr val="black"/>
                </a:solidFill>
                <a:effectLst/>
                <a:uLnTx/>
                <a:uFillTx/>
                <a:latin typeface="Century Gothic" panose="020B0502020202020204"/>
                <a:ea typeface="+mn-ea"/>
                <a:cs typeface="+mn-cs"/>
              </a:rPr>
              <a:t>Internet of Things (IoT) - Center of Excellence</a:t>
            </a:r>
            <a:endParaRPr kumimoji="0" lang="en-US" sz="11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000" b="1"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2000" b="1"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404483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274</TotalTime>
  <Words>2118</Words>
  <Application>Microsoft Office PowerPoint</Application>
  <PresentationFormat>Widescreen</PresentationFormat>
  <Paragraphs>403</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ＭＳ Ｐゴシック</vt:lpstr>
      <vt:lpstr>Arial</vt:lpstr>
      <vt:lpstr>Century Gothic</vt:lpstr>
      <vt:lpstr>Courier New</vt:lpstr>
      <vt:lpstr>Monotype Sorts</vt:lpstr>
      <vt:lpstr>Wingdings</vt:lpstr>
      <vt:lpstr>Wingdings 3</vt:lpstr>
      <vt:lpstr>Wisp</vt:lpstr>
      <vt:lpstr>Introduction to Linux and GitHub</vt:lpstr>
      <vt:lpstr>Agenda</vt:lpstr>
      <vt:lpstr>Introduction to Linux</vt:lpstr>
      <vt:lpstr>Flavours of Linux</vt:lpstr>
      <vt:lpstr>Flavours of Linux</vt:lpstr>
      <vt:lpstr>Features of Linux</vt:lpstr>
      <vt:lpstr>Features of Linux</vt:lpstr>
      <vt:lpstr>Features of Linux</vt:lpstr>
      <vt:lpstr>Linux Architecture</vt:lpstr>
      <vt:lpstr>Linux Architecture</vt:lpstr>
      <vt:lpstr>Components of Linux-OS</vt:lpstr>
      <vt:lpstr>Components of Linux-OS</vt:lpstr>
      <vt:lpstr>Components of Linux-OS</vt:lpstr>
      <vt:lpstr>Components of Linux – Another Perspective</vt:lpstr>
      <vt:lpstr>Linux Directory Structure</vt:lpstr>
      <vt:lpstr>Linux Directory Structure</vt:lpstr>
      <vt:lpstr>Linux Directory Structure</vt:lpstr>
      <vt:lpstr>Linux Directory Structure</vt:lpstr>
      <vt:lpstr>Linux Directory Structure</vt:lpstr>
      <vt:lpstr>Linux Directory Structure</vt:lpstr>
      <vt:lpstr>Linux Directory Structure</vt:lpstr>
      <vt:lpstr>Basic Command Structure</vt:lpstr>
      <vt:lpstr>Basic Commands : Hands on</vt:lpstr>
      <vt:lpstr>PowerPoint Presentation</vt:lpstr>
      <vt:lpstr>PowerPoint Presentation</vt:lpstr>
      <vt:lpstr>PowerPoint Presentation</vt:lpstr>
      <vt:lpstr>man</vt:lpstr>
      <vt:lpstr>which</vt:lpstr>
      <vt:lpstr>whereis</vt:lpstr>
      <vt:lpstr>date</vt:lpstr>
      <vt:lpstr>cal </vt:lpstr>
      <vt:lpstr>clear</vt:lpstr>
      <vt:lpstr>Command Grouping</vt:lpstr>
      <vt:lpstr>exit / logout </vt:lpstr>
      <vt:lpstr>shutdown</vt:lpstr>
      <vt:lpstr>ls</vt:lpstr>
      <vt:lpstr>cat</vt:lpstr>
      <vt:lpstr>more / less</vt:lpstr>
      <vt:lpstr>less</vt:lpstr>
      <vt:lpstr>touch</vt:lpstr>
      <vt:lpstr>cp</vt:lpstr>
      <vt:lpstr>mv</vt:lpstr>
      <vt:lpstr>rm</vt:lpstr>
      <vt:lpstr>find</vt:lpstr>
      <vt:lpstr>mkdir</vt:lpstr>
      <vt:lpstr>cd</vt:lpstr>
      <vt:lpstr>pwd</vt:lpstr>
      <vt:lpstr>rmdir</vt:lpstr>
      <vt:lpstr>chmod</vt:lpstr>
      <vt:lpstr>grep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Operating system, Linux and GitHub</dc:title>
  <dc:creator>Prashanth B S</dc:creator>
  <cp:lastModifiedBy>Prashanth B S</cp:lastModifiedBy>
  <cp:revision>30</cp:revision>
  <dcterms:created xsi:type="dcterms:W3CDTF">2019-10-02T08:21:12Z</dcterms:created>
  <dcterms:modified xsi:type="dcterms:W3CDTF">2019-10-03T05:23:01Z</dcterms:modified>
</cp:coreProperties>
</file>