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6" r:id="rId2"/>
    <p:sldId id="267" r:id="rId3"/>
    <p:sldId id="261" r:id="rId4"/>
    <p:sldId id="260" r:id="rId5"/>
    <p:sldId id="263" r:id="rId6"/>
    <p:sldId id="258" r:id="rId7"/>
    <p:sldId id="266" r:id="rId8"/>
    <p:sldId id="265" r:id="rId9"/>
    <p:sldId id="262" r:id="rId10"/>
    <p:sldId id="269" r:id="rId11"/>
    <p:sldId id="257" r:id="rId12"/>
    <p:sldId id="268" r:id="rId13"/>
    <p:sldId id="276" r:id="rId14"/>
    <p:sldId id="264" r:id="rId15"/>
    <p:sldId id="271" r:id="rId16"/>
    <p:sldId id="273" r:id="rId17"/>
    <p:sldId id="275" r:id="rId18"/>
    <p:sldId id="272" r:id="rId19"/>
    <p:sldId id="274" r:id="rId20"/>
    <p:sldId id="277" r:id="rId21"/>
    <p:sldId id="270" r:id="rId22"/>
    <p:sldId id="278" r:id="rId23"/>
    <p:sldId id="280" r:id="rId24"/>
    <p:sldId id="279" r:id="rId25"/>
    <p:sldId id="286" r:id="rId26"/>
    <p:sldId id="281" r:id="rId27"/>
    <p:sldId id="282" r:id="rId28"/>
    <p:sldId id="283" r:id="rId29"/>
    <p:sldId id="284" r:id="rId30"/>
    <p:sldId id="287" r:id="rId31"/>
    <p:sldId id="285" r:id="rId32"/>
    <p:sldId id="288" r:id="rId33"/>
    <p:sldId id="290" r:id="rId34"/>
    <p:sldId id="291" r:id="rId35"/>
    <p:sldId id="289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23207-182F-4987-ADF5-AC8D7903F2A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12F81-1E31-4AB7-B080-7831C5E7D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673EE-13DA-4B0F-9A4D-215CC65E8B3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97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A9FAC-EBED-4AFB-904B-8C450C196B1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68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99038-8612-465F-B3C8-684E3EECCCD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860425"/>
            <a:ext cx="5241925" cy="2949575"/>
          </a:xfrm>
          <a:solidFill>
            <a:srgbClr val="FFFFFF"/>
          </a:solidFill>
          <a:ln/>
        </p:spPr>
      </p:sp>
      <p:sp>
        <p:nvSpPr>
          <p:cNvPr id="51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76325" y="4094163"/>
            <a:ext cx="4905375" cy="3271837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059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7D5E4-6AF4-47E5-8964-654D2E816E0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81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7F06E-6BCC-44DD-8A65-E0FD208D8F9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178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5A76CAF-C336-49B5-BB8B-29E3F70745DA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782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CB91BCD-2047-4A41-A9D9-7891B7621210}" type="slidenum">
              <a:rPr lang="en-US" altLang="en-US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528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6838040-DE01-4D3C-A5F4-726C9C22397E}" type="slidenum">
              <a:rPr lang="en-US" altLang="en-US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04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youtube/" TargetMode="External"/><Relationship Id="rId2" Type="http://schemas.openxmlformats.org/officeDocument/2006/relationships/hyperlink" Target="https://cloud.google.com/maps-platfo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ap/signin?openid.return_to=https://affiliate-program.amazon.com/assoc_credentials/home&amp;openid.identity=http://specs.openid.net/auth/2.0/identifier_select&amp;openid.assoc_handle=amzn_associates_us&amp;openid.mode=checkid_setup&amp;marketPlaceId=ATVPDKIKX0DER&amp;openid.claimed_id=http://specs.openid.net/auth/2.0/identifier_select&amp;openid.ns=http://specs.openid.net/auth/2.0&amp;openid.pape.max_auth_age=0" TargetMode="External"/><Relationship Id="rId5" Type="http://schemas.openxmlformats.org/officeDocument/2006/relationships/hyperlink" Target="https://dev.twitter.com/" TargetMode="External"/><Relationship Id="rId4" Type="http://schemas.openxmlformats.org/officeDocument/2006/relationships/hyperlink" Target="https://www.flickr.com/services/api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36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12" Type="http://schemas.openxmlformats.org/officeDocument/2006/relationships/image" Target="../media/image3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11" Type="http://schemas.openxmlformats.org/officeDocument/2006/relationships/image" Target="../media/image34.emf"/><Relationship Id="rId5" Type="http://schemas.openxmlformats.org/officeDocument/2006/relationships/image" Target="../media/image28.emf"/><Relationship Id="rId10" Type="http://schemas.openxmlformats.org/officeDocument/2006/relationships/image" Target="../media/image33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Relationship Id="rId14" Type="http://schemas.openxmlformats.org/officeDocument/2006/relationships/image" Target="../media/image37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Role of Operating System, APIs &amp; Sockets -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 algn="r">
              <a:buFontTx/>
              <a:buChar char="-"/>
            </a:pPr>
            <a:r>
              <a:rPr lang="en-US" dirty="0" smtClean="0"/>
              <a:t>Dr. Sanjay H A</a:t>
            </a:r>
          </a:p>
          <a:p>
            <a:pPr algn="r"/>
            <a:r>
              <a:rPr lang="en-US" dirty="0" smtClean="0"/>
              <a:t>     NMIT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94" y="193425"/>
            <a:ext cx="8908869" cy="64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7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788" y="140784"/>
            <a:ext cx="8911687" cy="1280890"/>
          </a:xfrm>
        </p:spPr>
        <p:txBody>
          <a:bodyPr/>
          <a:lstStyle/>
          <a:p>
            <a:r>
              <a:rPr lang="en-US" cap="small" dirty="0" err="1"/>
              <a:t>IoT</a:t>
            </a:r>
            <a:r>
              <a:rPr lang="en-US" cap="small" dirty="0"/>
              <a:t> Operating Systems</a:t>
            </a:r>
            <a:br>
              <a:rPr lang="en-US" cap="smal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699" y="781229"/>
            <a:ext cx="9751924" cy="559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220034"/>
            <a:ext cx="11416937" cy="64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9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01" y="1423851"/>
            <a:ext cx="10889081" cy="48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/>
          <a:lstStyle/>
          <a:p>
            <a:r>
              <a:rPr lang="en-US" altLang="en-US" dirty="0"/>
              <a:t>System Calls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799" y="1066800"/>
            <a:ext cx="8410303" cy="54102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An OS’s system calls are called the Application Programmers Interface (API)</a:t>
            </a:r>
          </a:p>
          <a:p>
            <a:r>
              <a:rPr lang="en-US" altLang="en-US" sz="2400" dirty="0"/>
              <a:t>System calls are routines run by the OS on behalf of the user</a:t>
            </a:r>
          </a:p>
          <a:p>
            <a:r>
              <a:rPr lang="en-US" altLang="en-US" sz="2400" dirty="0"/>
              <a:t>They are run in supervisory mode</a:t>
            </a:r>
          </a:p>
          <a:p>
            <a:r>
              <a:rPr lang="en-US" altLang="en-US" sz="2400" dirty="0"/>
              <a:t>Allow user to access I/O, create processes, get system information, etc.</a:t>
            </a:r>
          </a:p>
          <a:p>
            <a:r>
              <a:rPr lang="en-US" altLang="en-US" sz="2400" dirty="0"/>
              <a:t>How many system calls an OS has varies</a:t>
            </a:r>
          </a:p>
          <a:p>
            <a:pPr lvl="1"/>
            <a:r>
              <a:rPr lang="en-US" altLang="en-US" sz="2400" dirty="0"/>
              <a:t>Unix: around a hundred</a:t>
            </a:r>
          </a:p>
          <a:p>
            <a:pPr lvl="1"/>
            <a:r>
              <a:rPr lang="en-US" altLang="en-US" sz="2400" dirty="0"/>
              <a:t>Windows: around a thousand</a:t>
            </a:r>
          </a:p>
        </p:txBody>
      </p:sp>
    </p:spTree>
    <p:extLst>
      <p:ext uri="{BB962C8B-B14F-4D97-AF65-F5344CB8AC3E}">
        <p14:creationId xmlns:p14="http://schemas.microsoft.com/office/powerpoint/2010/main" val="1100300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 (API)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91" y="2094410"/>
            <a:ext cx="9074921" cy="458070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Application </a:t>
            </a:r>
            <a:r>
              <a:rPr lang="en-US" sz="2400" dirty="0"/>
              <a:t>Programming Interface (API) contains </a:t>
            </a:r>
            <a:endParaRPr lang="en-US" sz="2400" dirty="0" smtClean="0"/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oftware </a:t>
            </a:r>
            <a:r>
              <a:rPr lang="en-US" sz="2400" dirty="0"/>
              <a:t>building </a:t>
            </a:r>
            <a:r>
              <a:rPr lang="en-US" sz="2400" dirty="0" smtClean="0"/>
              <a:t>tools</a:t>
            </a:r>
          </a:p>
          <a:p>
            <a:pPr lvl="1"/>
            <a:r>
              <a:rPr lang="en-US" sz="2400" dirty="0" smtClean="0"/>
              <a:t>Subroutine </a:t>
            </a:r>
            <a:r>
              <a:rPr lang="en-US" sz="2400" dirty="0"/>
              <a:t>definitions </a:t>
            </a:r>
            <a:endParaRPr lang="en-US" sz="2400" dirty="0" smtClean="0"/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ommunication </a:t>
            </a:r>
            <a:r>
              <a:rPr lang="en-US" sz="2400" dirty="0"/>
              <a:t>protocols that facilitate interaction between systems. </a:t>
            </a:r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/>
              <a:t>API may be for a database system, operating system, computer hardware or a web-based system.</a:t>
            </a:r>
          </a:p>
          <a:p>
            <a:r>
              <a:rPr lang="en-US" sz="2400" dirty="0"/>
              <a:t>An Application Programming Interface makes it simpler to use certain technologies to build applications for the programmers. </a:t>
            </a:r>
            <a:endParaRPr lang="en-US" sz="2400" dirty="0" smtClean="0"/>
          </a:p>
          <a:p>
            <a:r>
              <a:rPr lang="en-US" sz="2400" dirty="0" smtClean="0"/>
              <a:t>API </a:t>
            </a:r>
            <a:r>
              <a:rPr lang="en-US" sz="2400" dirty="0"/>
              <a:t>can include specifications for data structures, variables, routines, object classes, remote calls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0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326" y="1219200"/>
            <a:ext cx="6060349" cy="489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74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Image result for System Calls un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19" y="822960"/>
            <a:ext cx="9807881" cy="48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705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30" y="101781"/>
            <a:ext cx="94297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97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354" y="624110"/>
            <a:ext cx="7024159" cy="569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Operating Systems	</a:t>
            </a:r>
          </a:p>
          <a:p>
            <a:r>
              <a:rPr lang="en-US" sz="2400" dirty="0" smtClean="0"/>
              <a:t>Application Programming Interface</a:t>
            </a:r>
          </a:p>
          <a:p>
            <a:r>
              <a:rPr lang="en-US" sz="2400" dirty="0" smtClean="0"/>
              <a:t>Socket Programming</a:t>
            </a:r>
          </a:p>
          <a:p>
            <a:r>
              <a:rPr lang="en-US" sz="2400" dirty="0" smtClean="0"/>
              <a:t>Hands-on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51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7613"/>
              </p:ext>
            </p:extLst>
          </p:nvPr>
        </p:nvGraphicFramePr>
        <p:xfrm>
          <a:off x="1909945" y="971006"/>
          <a:ext cx="89154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710050994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746886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Library Function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 System Call/API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2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err="1" smtClean="0"/>
                        <a:t>fopen</a:t>
                      </a:r>
                      <a:r>
                        <a:rPr lang="en-US" sz="4400" dirty="0" smtClean="0"/>
                        <a:t>()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open()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err="1" smtClean="0"/>
                        <a:t>fscanf</a:t>
                      </a:r>
                      <a:r>
                        <a:rPr lang="en-US" sz="4400" dirty="0" smtClean="0"/>
                        <a:t>()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read()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err="1" smtClean="0"/>
                        <a:t>fprintf</a:t>
                      </a:r>
                      <a:r>
                        <a:rPr lang="en-US" sz="4400" dirty="0" smtClean="0"/>
                        <a:t>()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write()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5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err="1" smtClean="0"/>
                        <a:t>fclose</a:t>
                      </a:r>
                      <a:r>
                        <a:rPr lang="en-US" sz="4400" dirty="0" smtClean="0"/>
                        <a:t>()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close()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783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914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Popular API 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3200" b="1" dirty="0">
                <a:hlinkClick r:id="rId2"/>
              </a:rPr>
              <a:t>Google Maps </a:t>
            </a:r>
            <a:r>
              <a:rPr lang="en-US" sz="3200" b="1" dirty="0" smtClean="0">
                <a:hlinkClick r:id="rId2"/>
              </a:rPr>
              <a:t>API</a:t>
            </a:r>
            <a:endParaRPr lang="en-US" sz="3200" b="1" dirty="0" smtClean="0"/>
          </a:p>
          <a:p>
            <a:r>
              <a:rPr lang="en-US" sz="3200" b="1" dirty="0"/>
              <a:t> </a:t>
            </a:r>
            <a:r>
              <a:rPr lang="en-US" sz="3200" b="1" dirty="0">
                <a:hlinkClick r:id="rId3"/>
              </a:rPr>
              <a:t>YouTube </a:t>
            </a:r>
            <a:r>
              <a:rPr lang="en-US" sz="3200" b="1" dirty="0" smtClean="0">
                <a:hlinkClick r:id="rId3"/>
              </a:rPr>
              <a:t>APIs</a:t>
            </a:r>
            <a:endParaRPr lang="en-US" sz="3200" b="1" dirty="0" smtClean="0"/>
          </a:p>
          <a:p>
            <a:r>
              <a:rPr lang="en-US" sz="3200" b="1" dirty="0"/>
              <a:t> </a:t>
            </a:r>
            <a:r>
              <a:rPr lang="en-US" sz="3200" b="1" dirty="0">
                <a:hlinkClick r:id="rId4"/>
              </a:rPr>
              <a:t>Flickr </a:t>
            </a:r>
            <a:r>
              <a:rPr lang="en-US" sz="3200" b="1" dirty="0" smtClean="0">
                <a:hlinkClick r:id="rId4"/>
              </a:rPr>
              <a:t>API</a:t>
            </a:r>
            <a:endParaRPr lang="en-US" sz="3200" b="1" dirty="0" smtClean="0"/>
          </a:p>
          <a:p>
            <a:r>
              <a:rPr lang="en-US" sz="3200" b="1" dirty="0"/>
              <a:t> </a:t>
            </a:r>
            <a:r>
              <a:rPr lang="en-US" sz="3200" b="1" dirty="0">
                <a:hlinkClick r:id="rId5"/>
              </a:rPr>
              <a:t>Twitter </a:t>
            </a:r>
            <a:r>
              <a:rPr lang="en-US" sz="3200" b="1" dirty="0" smtClean="0">
                <a:hlinkClick r:id="rId5"/>
              </a:rPr>
              <a:t>APIs</a:t>
            </a:r>
            <a:endParaRPr lang="en-US" sz="3200" b="1" dirty="0" smtClean="0"/>
          </a:p>
          <a:p>
            <a:r>
              <a:rPr lang="en-US" sz="3200" b="1" dirty="0"/>
              <a:t> </a:t>
            </a:r>
            <a:r>
              <a:rPr lang="en-US" sz="3200" b="1" dirty="0">
                <a:hlinkClick r:id="rId6"/>
              </a:rPr>
              <a:t>Amazon Product Advertising </a:t>
            </a:r>
            <a:r>
              <a:rPr lang="en-US" sz="3200" b="1" dirty="0" smtClean="0">
                <a:hlinkClick r:id="rId6"/>
              </a:rPr>
              <a:t>API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20016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 Server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Image result for client server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529" y="2133600"/>
            <a:ext cx="6362792" cy="381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67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 Server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17409"/>
            <a:ext cx="9218612" cy="46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68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18" y="1905000"/>
            <a:ext cx="9544731" cy="46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53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389714-18D8-4402-A3EA-12257D9A3351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Networks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270001"/>
            <a:ext cx="8035925" cy="4583113"/>
          </a:xfrm>
        </p:spPr>
        <p:txBody>
          <a:bodyPr/>
          <a:lstStyle/>
          <a:p>
            <a:r>
              <a:rPr lang="en-US" altLang="en-US" smtClean="0"/>
              <a:t>The Internet</a:t>
            </a:r>
          </a:p>
        </p:txBody>
      </p:sp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752600"/>
            <a:ext cx="91043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90800" y="6096000"/>
            <a:ext cx="723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 algn="ctr">
              <a:spcBef>
                <a:spcPct val="20000"/>
              </a:spcBef>
              <a:buClr>
                <a:srgbClr val="3333CC"/>
              </a:buClr>
              <a:defRPr/>
            </a:pPr>
            <a:r>
              <a:rPr lang="en-US" kern="0" dirty="0">
                <a:solidFill>
                  <a:srgbClr val="000000"/>
                </a:solidFill>
                <a:latin typeface="Arial" charset="0"/>
                <a:cs typeface="Arial" charset="0"/>
              </a:rPr>
              <a:t>Overview of the Internet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52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097" y="746540"/>
            <a:ext cx="9837489" cy="516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23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43" y="1515769"/>
            <a:ext cx="9452838" cy="501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35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533400"/>
            <a:ext cx="76977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defTabSz="1008063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8838" algn="l"/>
                <a:tab pos="6399213" algn="l"/>
                <a:tab pos="6858000" algn="l"/>
                <a:tab pos="7315200" algn="l"/>
                <a:tab pos="7767638" algn="l"/>
                <a:tab pos="8226425" algn="l"/>
                <a:tab pos="8686800" algn="l"/>
                <a:tab pos="9144000" algn="l"/>
              </a:tabLst>
            </a:pPr>
            <a:r>
              <a:rPr lang="en-GB" altLang="en-US"/>
              <a:t>UDP vs TCP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905001"/>
            <a:ext cx="7697788" cy="40417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>
            <a:normAutofit/>
          </a:bodyPr>
          <a:lstStyle/>
          <a:p>
            <a:pPr marL="377825" indent="-377825" defTabSz="1008063"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7263" algn="l"/>
                <a:tab pos="7766050" algn="l"/>
                <a:tab pos="8226425" algn="l"/>
                <a:tab pos="8683625" algn="l"/>
                <a:tab pos="9136063" algn="l"/>
              </a:tabLst>
            </a:pPr>
            <a:r>
              <a:rPr lang="en-GB" altLang="en-US" sz="3600" dirty="0"/>
              <a:t>UDP</a:t>
            </a:r>
          </a:p>
          <a:p>
            <a:pPr marL="819150" lvl="1" indent="-315913" defTabSz="1008063"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7263" algn="l"/>
                <a:tab pos="7766050" algn="l"/>
                <a:tab pos="8226425" algn="l"/>
                <a:tab pos="8683625" algn="l"/>
                <a:tab pos="9136063" algn="l"/>
              </a:tabLst>
            </a:pPr>
            <a:r>
              <a:rPr lang="en-GB" altLang="en-US" sz="3200" dirty="0"/>
              <a:t>Low-level, connectionless</a:t>
            </a:r>
          </a:p>
          <a:p>
            <a:pPr marL="819150" lvl="1" indent="-315913" defTabSz="1008063"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7263" algn="l"/>
                <a:tab pos="7766050" algn="l"/>
                <a:tab pos="8226425" algn="l"/>
                <a:tab pos="8683625" algn="l"/>
                <a:tab pos="9136063" algn="l"/>
              </a:tabLst>
            </a:pPr>
            <a:r>
              <a:rPr lang="en-GB" altLang="en-US" sz="3200" dirty="0"/>
              <a:t>No reliability guarantee</a:t>
            </a:r>
          </a:p>
          <a:p>
            <a:pPr marL="377825" indent="-377825" defTabSz="1008063"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7263" algn="l"/>
                <a:tab pos="7766050" algn="l"/>
                <a:tab pos="8226425" algn="l"/>
                <a:tab pos="8683625" algn="l"/>
                <a:tab pos="9136063" algn="l"/>
              </a:tabLst>
            </a:pPr>
            <a:r>
              <a:rPr lang="en-GB" altLang="en-US" sz="3600" dirty="0"/>
              <a:t>TCP</a:t>
            </a:r>
          </a:p>
          <a:p>
            <a:pPr marL="819150" lvl="1" indent="-315913" defTabSz="1008063"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7263" algn="l"/>
                <a:tab pos="7766050" algn="l"/>
                <a:tab pos="8226425" algn="l"/>
                <a:tab pos="8683625" algn="l"/>
                <a:tab pos="9136063" algn="l"/>
              </a:tabLst>
            </a:pPr>
            <a:r>
              <a:rPr lang="en-GB" altLang="en-US" sz="3200" dirty="0"/>
              <a:t>Connection-oriented</a:t>
            </a:r>
          </a:p>
          <a:p>
            <a:pPr marL="819150" lvl="1" indent="-315913" defTabSz="1008063"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7263" algn="l"/>
                <a:tab pos="7766050" algn="l"/>
                <a:tab pos="8226425" algn="l"/>
                <a:tab pos="8683625" algn="l"/>
                <a:tab pos="9136063" algn="l"/>
              </a:tabLst>
            </a:pPr>
            <a:r>
              <a:rPr lang="en-GB" altLang="en-US" sz="3200" dirty="0"/>
              <a:t>Not as efficient as UDP</a:t>
            </a:r>
          </a:p>
        </p:txBody>
      </p:sp>
    </p:spTree>
    <p:extLst>
      <p:ext uri="{BB962C8B-B14F-4D97-AF65-F5344CB8AC3E}">
        <p14:creationId xmlns:p14="http://schemas.microsoft.com/office/powerpoint/2010/main" val="1566834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FB6A00-C167-4D94-91B7-418C8E41995B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Times New Roman" panose="02020603050405020304" pitchFamily="18" charset="0"/>
              </a:rPr>
              <a:t>Connection-Oriented Service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>
                <a:cs typeface="Times New Roman" panose="02020603050405020304" pitchFamily="18" charset="0"/>
              </a:rPr>
              <a:t>A connection is established first, then used, and then released when done.</a:t>
            </a:r>
            <a:endParaRPr lang="en-US" altLang="en-US" sz="2400" dirty="0" smtClean="0">
              <a:cs typeface="Courier New" panose="02070309020205020404" pitchFamily="49" charset="0"/>
            </a:endParaRPr>
          </a:p>
          <a:p>
            <a:r>
              <a:rPr lang="en-US" altLang="en-US" sz="2400" dirty="0" smtClean="0">
                <a:cs typeface="Times New Roman" panose="02020603050405020304" pitchFamily="18" charset="0"/>
              </a:rPr>
              <a:t>Works like a pipe:</a:t>
            </a:r>
            <a:endParaRPr lang="en-US" altLang="en-US" sz="2400" dirty="0" smtClean="0">
              <a:cs typeface="Courier New" panose="02070309020205020404" pitchFamily="49" charset="0"/>
            </a:endParaRPr>
          </a:p>
          <a:p>
            <a:pPr lvl="1"/>
            <a:r>
              <a:rPr lang="en-US" altLang="en-US" sz="2400" dirty="0" smtClean="0">
                <a:cs typeface="Times New Roman" panose="02020603050405020304" pitchFamily="18" charset="0"/>
              </a:rPr>
              <a:t>Sender pushes data in at one end</a:t>
            </a:r>
            <a:endParaRPr lang="en-US" altLang="en-US" sz="2400" dirty="0" smtClean="0">
              <a:cs typeface="Courier New" panose="02070309020205020404" pitchFamily="49" charset="0"/>
            </a:endParaRPr>
          </a:p>
          <a:p>
            <a:pPr lvl="1"/>
            <a:r>
              <a:rPr lang="en-US" altLang="en-US" sz="2400" dirty="0" smtClean="0">
                <a:cs typeface="Times New Roman" panose="02020603050405020304" pitchFamily="18" charset="0"/>
              </a:rPr>
              <a:t>Receiver takes them out, often in the same order, at the other end</a:t>
            </a:r>
          </a:p>
          <a:p>
            <a:r>
              <a:rPr lang="en-US" altLang="en-US" sz="2400" dirty="0" smtClean="0">
                <a:cs typeface="Times New Roman" panose="02020603050405020304" pitchFamily="18" charset="0"/>
              </a:rPr>
              <a:t>Analogy</a:t>
            </a:r>
          </a:p>
          <a:p>
            <a:pPr lvl="1"/>
            <a:r>
              <a:rPr lang="en-US" altLang="en-US" sz="2400" dirty="0" smtClean="0">
                <a:cs typeface="Times New Roman" panose="02020603050405020304" pitchFamily="18" charset="0"/>
              </a:rPr>
              <a:t>Telephone system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803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20" y="0"/>
            <a:ext cx="11743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34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5D0598-287F-433B-8D6E-07D9F56AE715}" type="slidenum">
              <a:rPr lang="en-US" altLang="en-US"/>
              <a:pPr/>
              <a:t>30</a:t>
            </a:fld>
            <a:endParaRPr lang="en-US" altLang="en-US"/>
          </a:p>
        </p:txBody>
      </p:sp>
      <p:pic>
        <p:nvPicPr>
          <p:cNvPr id="60929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503" y="1298750"/>
            <a:ext cx="10005573" cy="4729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9282" name="Text Box 2"/>
          <p:cNvSpPr txBox="1">
            <a:spLocks noChangeArrowheads="1"/>
          </p:cNvSpPr>
          <p:nvPr/>
        </p:nvSpPr>
        <p:spPr bwMode="auto">
          <a:xfrm>
            <a:off x="2514600" y="90488"/>
            <a:ext cx="7848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Figure 4.6   </a:t>
            </a:r>
            <a:r>
              <a:rPr lang="en-US" altLang="en-US" i="1"/>
              <a:t>A connection-oriented packet switched network</a:t>
            </a:r>
          </a:p>
        </p:txBody>
      </p:sp>
      <p:sp>
        <p:nvSpPr>
          <p:cNvPr id="609283" name="Rectangle 3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09284" name="Rectangle 4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09285" name="Rectangle 5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09286" name="Rectangle 6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09287" name="Rectangle 7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09288" name="Rectangle 8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09289" name="Rectangle 9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pic>
        <p:nvPicPr>
          <p:cNvPr id="6092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16002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9295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3578226"/>
            <a:ext cx="447675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9296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8" y="4724400"/>
            <a:ext cx="147161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9299" name="Group 19"/>
          <p:cNvGrpSpPr>
            <a:grpSpLocks/>
          </p:cNvGrpSpPr>
          <p:nvPr/>
        </p:nvGrpSpPr>
        <p:grpSpPr bwMode="auto">
          <a:xfrm>
            <a:off x="7772400" y="4038600"/>
            <a:ext cx="1371600" cy="1143000"/>
            <a:chOff x="3936" y="2544"/>
            <a:chExt cx="864" cy="720"/>
          </a:xfrm>
        </p:grpSpPr>
        <p:pic>
          <p:nvPicPr>
            <p:cNvPr id="609297" name="Picture 1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3077"/>
              <a:ext cx="697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9298" name="Picture 1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544"/>
              <a:ext cx="864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420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0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60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0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60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8DF56E-57B1-4A99-91A2-454343EB3659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Times New Roman" panose="02020603050405020304" pitchFamily="18" charset="0"/>
              </a:rPr>
              <a:t>Connectionless Service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>
                <a:cs typeface="Times New Roman" panose="02020603050405020304" pitchFamily="18" charset="0"/>
              </a:rPr>
              <a:t>No need to set up a connection first</a:t>
            </a:r>
          </a:p>
          <a:p>
            <a:r>
              <a:rPr lang="en-US" altLang="en-US" sz="2400" dirty="0" smtClean="0">
                <a:cs typeface="Times New Roman" panose="02020603050405020304" pitchFamily="18" charset="0"/>
              </a:rPr>
              <a:t>Each message carrying full destination address</a:t>
            </a:r>
            <a:r>
              <a:rPr lang="en-US" altLang="en-US" sz="2400" dirty="0" smtClean="0"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is routed independently of others</a:t>
            </a:r>
            <a:endParaRPr lang="en-US" altLang="en-US" sz="2400" dirty="0" smtClean="0">
              <a:cs typeface="Courier New" panose="02070309020205020404" pitchFamily="49" charset="0"/>
            </a:endParaRPr>
          </a:p>
          <a:p>
            <a:pPr lvl="1"/>
            <a:r>
              <a:rPr lang="en-US" altLang="en-US" sz="2400" dirty="0" smtClean="0">
                <a:cs typeface="Times New Roman" panose="02020603050405020304" pitchFamily="18" charset="0"/>
              </a:rPr>
              <a:t>No guarantees on the order</a:t>
            </a:r>
            <a:r>
              <a:rPr lang="en-US" altLang="en-US" sz="2400" dirty="0" smtClean="0"/>
              <a:t> </a:t>
            </a:r>
          </a:p>
          <a:p>
            <a:r>
              <a:rPr lang="en-US" altLang="en-US" sz="2400" dirty="0" smtClean="0">
                <a:cs typeface="Times New Roman" panose="02020603050405020304" pitchFamily="18" charset="0"/>
              </a:rPr>
              <a:t>Analogy</a:t>
            </a:r>
          </a:p>
          <a:p>
            <a:pPr lvl="1"/>
            <a:r>
              <a:rPr lang="en-US" altLang="en-US" sz="2400" dirty="0" smtClean="0">
                <a:cs typeface="Times New Roman" panose="02020603050405020304" pitchFamily="18" charset="0"/>
              </a:rPr>
              <a:t>Postal system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56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F11667-F516-4594-A5CA-BBADCB9A0677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60314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03" y="1492251"/>
            <a:ext cx="10341349" cy="422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3138" name="Text Box 2"/>
          <p:cNvSpPr txBox="1">
            <a:spLocks noChangeArrowheads="1"/>
          </p:cNvSpPr>
          <p:nvPr/>
        </p:nvSpPr>
        <p:spPr bwMode="auto">
          <a:xfrm>
            <a:off x="2514600" y="90489"/>
            <a:ext cx="5715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Figure 4.3   </a:t>
            </a:r>
            <a:r>
              <a:rPr lang="en-US" altLang="en-US" i="1"/>
              <a:t>A connectionless packet-switched network</a:t>
            </a:r>
          </a:p>
        </p:txBody>
      </p:sp>
      <p:sp>
        <p:nvSpPr>
          <p:cNvPr id="603139" name="Rectangle 3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03140" name="Rectangle 4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03141" name="Rectangle 5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03142" name="Rectangle 6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03143" name="Rectangle 7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03144" name="Rectangle 8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03145" name="Rectangle 9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pic>
        <p:nvPicPr>
          <p:cNvPr id="60314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95650"/>
            <a:ext cx="1106488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315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38400"/>
            <a:ext cx="160020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3151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964" y="3505200"/>
            <a:ext cx="5032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3152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938" y="3200401"/>
            <a:ext cx="474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3155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3733801"/>
            <a:ext cx="411163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3156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63976"/>
            <a:ext cx="3381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3157" name="Picture 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67201"/>
            <a:ext cx="420688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3158" name="Picture 2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6" y="4127500"/>
            <a:ext cx="6762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3159" name="Picture 2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738" y="4765676"/>
            <a:ext cx="4746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3160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4724400"/>
            <a:ext cx="1096963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3161" name="Picture 2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3808414"/>
            <a:ext cx="1343025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0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60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2000"/>
                                        <p:tgtEl>
                                          <p:spTgt spid="60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60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Socket?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How can I program a network application?</a:t>
            </a:r>
          </a:p>
          <a:p>
            <a:pPr lvl="1">
              <a:defRPr/>
            </a:pPr>
            <a:r>
              <a:rPr lang="en-US" sz="3200" dirty="0" smtClean="0"/>
              <a:t>Share data</a:t>
            </a:r>
          </a:p>
          <a:p>
            <a:pPr lvl="1">
              <a:defRPr/>
            </a:pPr>
            <a:r>
              <a:rPr lang="en-US" sz="3200" dirty="0" smtClean="0"/>
              <a:t>Send messages</a:t>
            </a:r>
          </a:p>
          <a:p>
            <a:pPr lvl="1">
              <a:defRPr/>
            </a:pPr>
            <a:r>
              <a:rPr lang="en-US" sz="3200" dirty="0" smtClean="0"/>
              <a:t>Finish course projects...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IPC - </a:t>
            </a:r>
            <a:r>
              <a:rPr lang="en-US" sz="3200" dirty="0" err="1"/>
              <a:t>Interprocess</a:t>
            </a:r>
            <a:r>
              <a:rPr lang="en-US" sz="3200" dirty="0"/>
              <a:t> Communication</a:t>
            </a:r>
          </a:p>
          <a:p>
            <a:pPr lvl="1"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17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6" y="0"/>
            <a:ext cx="9818686" cy="680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51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Identify the Destination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8153401" y="4162425"/>
            <a:ext cx="1465263" cy="1720850"/>
          </a:xfrm>
          <a:prstGeom prst="rect">
            <a:avLst/>
          </a:prstGeom>
          <a:solidFill>
            <a:srgbClr val="FFFF99"/>
          </a:solidFill>
          <a:ln w="12600">
            <a:solidFill>
              <a:srgbClr val="000066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2249488" y="4846638"/>
            <a:ext cx="1465262" cy="1035050"/>
          </a:xfrm>
          <a:prstGeom prst="rect">
            <a:avLst/>
          </a:prstGeom>
          <a:solidFill>
            <a:srgbClr val="FFFF99"/>
          </a:solidFill>
          <a:ln w="12600">
            <a:solidFill>
              <a:srgbClr val="000066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999940" y="5323098"/>
            <a:ext cx="3992096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Helvetica" panose="020B0604020202020204" pitchFamily="34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Helvetica" panose="020B0604020202020204" pitchFamily="34" charset="0"/>
              </a:rPr>
              <a:t>Connection socket pair</a:t>
            </a:r>
          </a:p>
          <a:p>
            <a:pPr algn="ctr">
              <a:buClr>
                <a:srgbClr val="000066"/>
              </a:buClr>
              <a:buFont typeface="Helvetica" panose="020B0604020202020204" pitchFamily="34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Helvetica" panose="020B0604020202020204" pitchFamily="34" charset="0"/>
              </a:rPr>
              <a:t>(</a:t>
            </a:r>
            <a:r>
              <a:rPr lang="en-GB" altLang="en-US" sz="1600" b="1">
                <a:solidFill>
                  <a:srgbClr val="FF0000"/>
                </a:solidFill>
                <a:latin typeface="Helvetica" panose="020B0604020202020204" pitchFamily="34" charset="0"/>
              </a:rPr>
              <a:t>128.2.194.242</a:t>
            </a:r>
            <a:r>
              <a:rPr lang="en-GB" altLang="en-US" sz="1600" b="1">
                <a:solidFill>
                  <a:srgbClr val="000066"/>
                </a:solidFill>
                <a:latin typeface="Helvetica" panose="020B0604020202020204" pitchFamily="34" charset="0"/>
              </a:rPr>
              <a:t>:</a:t>
            </a:r>
            <a:r>
              <a:rPr lang="en-GB" altLang="en-US" sz="1600" b="1">
                <a:solidFill>
                  <a:srgbClr val="00FF00"/>
                </a:solidFill>
                <a:latin typeface="Helvetica" panose="020B0604020202020204" pitchFamily="34" charset="0"/>
              </a:rPr>
              <a:t>3479</a:t>
            </a:r>
            <a:r>
              <a:rPr lang="en-GB" altLang="en-US" sz="1600" b="1">
                <a:solidFill>
                  <a:srgbClr val="000066"/>
                </a:solidFill>
                <a:latin typeface="Helvetica" panose="020B0604020202020204" pitchFamily="34" charset="0"/>
              </a:rPr>
              <a:t>, </a:t>
            </a:r>
            <a:r>
              <a:rPr lang="en-GB" altLang="en-US" sz="1600" b="1">
                <a:solidFill>
                  <a:srgbClr val="9966FF"/>
                </a:solidFill>
                <a:latin typeface="Helvetica" panose="020B0604020202020204" pitchFamily="34" charset="0"/>
              </a:rPr>
              <a:t>208.216.181.15</a:t>
            </a:r>
            <a:r>
              <a:rPr lang="en-GB" altLang="en-US" sz="1600" b="1">
                <a:solidFill>
                  <a:srgbClr val="000066"/>
                </a:solidFill>
                <a:latin typeface="Helvetica" panose="020B0604020202020204" pitchFamily="34" charset="0"/>
              </a:rPr>
              <a:t>:</a:t>
            </a:r>
            <a:r>
              <a:rPr lang="en-GB" altLang="en-US" sz="1600" b="1">
                <a:solidFill>
                  <a:srgbClr val="00FFFF"/>
                </a:solidFill>
                <a:latin typeface="Helvetica" panose="020B0604020202020204" pitchFamily="34" charset="0"/>
              </a:rPr>
              <a:t>80</a:t>
            </a:r>
            <a:r>
              <a:rPr lang="en-GB" altLang="en-US" sz="1600" b="1">
                <a:solidFill>
                  <a:srgbClr val="000066"/>
                </a:solidFill>
                <a:latin typeface="Helvetica" panose="020B0604020202020204" pitchFamily="34" charset="0"/>
              </a:rPr>
              <a:t>)</a:t>
            </a:r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8240713" y="4991101"/>
            <a:ext cx="1287462" cy="7969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Helvetica" panose="020B0604020202020204" pitchFamily="34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Helvetica" panose="020B0604020202020204" pitchFamily="34" charset="0"/>
              </a:rPr>
              <a:t>HTTP Server</a:t>
            </a:r>
          </a:p>
          <a:p>
            <a:pPr algn="ctr">
              <a:buClr>
                <a:srgbClr val="000066"/>
              </a:buClr>
              <a:buFont typeface="Helvetica" panose="020B0604020202020204" pitchFamily="34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Helvetica" panose="020B0604020202020204" pitchFamily="34" charset="0"/>
              </a:rPr>
              <a:t>(port 80)</a:t>
            </a:r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2386013" y="4954589"/>
            <a:ext cx="1287462" cy="7969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Helvetica" panose="020B0604020202020204" pitchFamily="34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Helvetica" panose="020B0604020202020204" pitchFamily="34" charset="0"/>
              </a:rPr>
              <a:t>Client</a:t>
            </a:r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3730625" y="5357814"/>
            <a:ext cx="4451350" cy="1587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3602039" y="5292725"/>
            <a:ext cx="128587" cy="128588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50" name="Oval 9"/>
          <p:cNvSpPr>
            <a:spLocks noChangeArrowheads="1"/>
          </p:cNvSpPr>
          <p:nvPr/>
        </p:nvSpPr>
        <p:spPr bwMode="auto">
          <a:xfrm>
            <a:off x="8181975" y="5292725"/>
            <a:ext cx="128588" cy="128588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2915911" y="4081673"/>
            <a:ext cx="2302531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Helvetica" panose="020B0604020202020204" pitchFamily="34" charset="0"/>
              <a:buNone/>
            </a:pPr>
            <a:r>
              <a:rPr lang="en-GB" altLang="en-US" sz="1600" b="1" i="1" dirty="0">
                <a:solidFill>
                  <a:srgbClr val="000066"/>
                </a:solidFill>
                <a:latin typeface="Helvetica" panose="020B0604020202020204" pitchFamily="34" charset="0"/>
              </a:rPr>
              <a:t>Client socket address</a:t>
            </a:r>
          </a:p>
          <a:p>
            <a:pPr algn="ctr">
              <a:buClr>
                <a:srgbClr val="FF0000"/>
              </a:buClr>
              <a:buFont typeface="Helvetica" panose="020B0604020202020204" pitchFamily="34" charset="0"/>
              <a:buNone/>
            </a:pPr>
            <a:r>
              <a:rPr lang="en-GB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128.2.194.242</a:t>
            </a:r>
            <a:r>
              <a:rPr lang="en-GB" altLang="en-US" sz="1600" b="1" dirty="0">
                <a:solidFill>
                  <a:srgbClr val="000066"/>
                </a:solidFill>
                <a:latin typeface="Helvetica" panose="020B0604020202020204" pitchFamily="34" charset="0"/>
              </a:rPr>
              <a:t>:</a:t>
            </a:r>
            <a:r>
              <a:rPr lang="en-GB" altLang="en-US" sz="1600" b="1" dirty="0">
                <a:solidFill>
                  <a:srgbClr val="00FF00"/>
                </a:solidFill>
                <a:latin typeface="Helvetica" panose="020B0604020202020204" pitchFamily="34" charset="0"/>
              </a:rPr>
              <a:t>3479</a:t>
            </a: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6249988" y="3578435"/>
            <a:ext cx="2589212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Helvetica" panose="020B0604020202020204" pitchFamily="34" charset="0"/>
              <a:buNone/>
            </a:pPr>
            <a:r>
              <a:rPr lang="en-GB" altLang="en-US" sz="1600" b="1" i="1">
                <a:solidFill>
                  <a:srgbClr val="000066"/>
                </a:solidFill>
                <a:latin typeface="Helvetica" panose="020B0604020202020204" pitchFamily="34" charset="0"/>
              </a:rPr>
              <a:t>Server socket address</a:t>
            </a:r>
          </a:p>
          <a:p>
            <a:pPr algn="ctr">
              <a:buClr>
                <a:srgbClr val="9966FF"/>
              </a:buClr>
              <a:buFont typeface="Helvetica" panose="020B0604020202020204" pitchFamily="34" charset="0"/>
              <a:buNone/>
            </a:pPr>
            <a:r>
              <a:rPr lang="en-GB" altLang="en-US" sz="1600" b="1">
                <a:solidFill>
                  <a:srgbClr val="9966FF"/>
                </a:solidFill>
                <a:latin typeface="Helvetica" panose="020B0604020202020204" pitchFamily="34" charset="0"/>
              </a:rPr>
              <a:t>208.216.181.15</a:t>
            </a:r>
            <a:r>
              <a:rPr lang="en-GB" altLang="en-US" sz="1600" b="1">
                <a:solidFill>
                  <a:srgbClr val="000066"/>
                </a:solidFill>
                <a:latin typeface="Helvetica" panose="020B0604020202020204" pitchFamily="34" charset="0"/>
              </a:rPr>
              <a:t>:</a:t>
            </a:r>
            <a:r>
              <a:rPr lang="en-GB" altLang="en-US" sz="1600" b="1">
                <a:solidFill>
                  <a:srgbClr val="00FFFF"/>
                </a:solidFill>
                <a:latin typeface="Helvetica" panose="020B0604020202020204" pitchFamily="34" charset="0"/>
              </a:rPr>
              <a:t>80</a:t>
            </a:r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 flipH="1">
            <a:off x="3714751" y="4665663"/>
            <a:ext cx="334963" cy="627062"/>
          </a:xfrm>
          <a:prstGeom prst="line">
            <a:avLst/>
          </a:prstGeom>
          <a:noFill/>
          <a:ln w="1260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>
            <a:off x="7467601" y="4162425"/>
            <a:ext cx="733425" cy="1130300"/>
          </a:xfrm>
          <a:prstGeom prst="line">
            <a:avLst/>
          </a:prstGeom>
          <a:noFill/>
          <a:ln w="1260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2038275" y="5986673"/>
            <a:ext cx="2086126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Helvetica" panose="020B0604020202020204" pitchFamily="34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Helvetica" panose="020B0604020202020204" pitchFamily="34" charset="0"/>
              </a:rPr>
              <a:t>Client host address</a:t>
            </a:r>
          </a:p>
          <a:p>
            <a:pPr algn="ctr">
              <a:buClr>
                <a:srgbClr val="FF0000"/>
              </a:buClr>
              <a:buFont typeface="Helvetica" panose="020B0604020202020204" pitchFamily="34" charset="0"/>
              <a:buNone/>
            </a:pPr>
            <a:r>
              <a:rPr lang="en-GB" altLang="en-US" sz="1600" b="1">
                <a:solidFill>
                  <a:srgbClr val="FF0000"/>
                </a:solidFill>
                <a:latin typeface="Helvetica" panose="020B0604020202020204" pitchFamily="34" charset="0"/>
              </a:rPr>
              <a:t>128.2.194.242</a:t>
            </a:r>
            <a:r>
              <a:rPr lang="en-GB" altLang="en-US" sz="1600" b="1">
                <a:solidFill>
                  <a:srgbClr val="000066"/>
                </a:solidFill>
                <a:latin typeface="Helvetica" panose="020B0604020202020204" pitchFamily="34" charset="0"/>
              </a:rPr>
              <a:t> </a:t>
            </a:r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7895826" y="5986673"/>
            <a:ext cx="2153451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Helvetica" panose="020B0604020202020204" pitchFamily="34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Helvetica" panose="020B0604020202020204" pitchFamily="34" charset="0"/>
              </a:rPr>
              <a:t>Server host address</a:t>
            </a:r>
          </a:p>
          <a:p>
            <a:pPr algn="ctr">
              <a:buClr>
                <a:srgbClr val="9966FF"/>
              </a:buClr>
              <a:buFont typeface="Helvetica" panose="020B0604020202020204" pitchFamily="34" charset="0"/>
              <a:buNone/>
            </a:pPr>
            <a:r>
              <a:rPr lang="en-GB" altLang="en-US" sz="1600" b="1">
                <a:solidFill>
                  <a:srgbClr val="9966FF"/>
                </a:solidFill>
                <a:latin typeface="Helvetica" panose="020B0604020202020204" pitchFamily="34" charset="0"/>
              </a:rPr>
              <a:t>208.216.181.15</a:t>
            </a:r>
          </a:p>
        </p:txBody>
      </p: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8240713" y="4162426"/>
            <a:ext cx="1287462" cy="7969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Helvetica" panose="020B0604020202020204" pitchFamily="34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Helvetica" panose="020B0604020202020204" pitchFamily="34" charset="0"/>
              </a:rPr>
              <a:t>FTP Server</a:t>
            </a:r>
          </a:p>
          <a:p>
            <a:pPr algn="ctr">
              <a:buClr>
                <a:srgbClr val="000066"/>
              </a:buClr>
              <a:buFont typeface="Helvetica" panose="020B0604020202020204" pitchFamily="34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Helvetica" panose="020B0604020202020204" pitchFamily="34" charset="0"/>
              </a:rPr>
              <a:t>(port 21)</a:t>
            </a:r>
          </a:p>
        </p:txBody>
      </p:sp>
      <p:sp>
        <p:nvSpPr>
          <p:cNvPr id="10258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2362200"/>
          </a:xfrm>
        </p:spPr>
        <p:txBody>
          <a:bodyPr>
            <a:normAutofit lnSpcReduction="10000"/>
          </a:bodyPr>
          <a:lstStyle/>
          <a:p>
            <a:r>
              <a:rPr lang="en-US" altLang="en-US" sz="2800"/>
              <a:t>Addressing</a:t>
            </a:r>
          </a:p>
          <a:p>
            <a:pPr lvl="1"/>
            <a:r>
              <a:rPr lang="en-US" altLang="en-US" sz="2400"/>
              <a:t>IP address</a:t>
            </a:r>
          </a:p>
          <a:p>
            <a:pPr lvl="1"/>
            <a:r>
              <a:rPr lang="en-US" altLang="en-US" sz="2400"/>
              <a:t>hostname (resolve to IP address via DNS)</a:t>
            </a:r>
          </a:p>
          <a:p>
            <a:r>
              <a:rPr lang="en-US" altLang="en-US" sz="2800"/>
              <a:t>Multiplexing</a:t>
            </a:r>
          </a:p>
          <a:p>
            <a:pPr lvl="1"/>
            <a:r>
              <a:rPr lang="en-US" altLang="en-US" sz="2400"/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33282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Sockets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325189" y="1645920"/>
            <a:ext cx="9179423" cy="4265302"/>
          </a:xfrm>
        </p:spPr>
        <p:txBody>
          <a:bodyPr>
            <a:normAutofit fontScale="92500"/>
          </a:bodyPr>
          <a:lstStyle/>
          <a:p>
            <a:r>
              <a:rPr lang="en-US" altLang="en-US" sz="2400" dirty="0" smtClean="0"/>
              <a:t>How to use sockets</a:t>
            </a:r>
          </a:p>
          <a:p>
            <a:pPr lvl="1"/>
            <a:r>
              <a:rPr lang="en-US" altLang="en-US" sz="2400" dirty="0" smtClean="0"/>
              <a:t>Setup socket</a:t>
            </a:r>
          </a:p>
          <a:p>
            <a:pPr lvl="2"/>
            <a:r>
              <a:rPr lang="en-US" altLang="en-US" sz="2400" dirty="0" smtClean="0"/>
              <a:t>Where is the remote machine (IP address, hostname)</a:t>
            </a:r>
          </a:p>
          <a:p>
            <a:pPr lvl="2"/>
            <a:r>
              <a:rPr lang="en-US" altLang="en-US" sz="2400" dirty="0" smtClean="0"/>
              <a:t>What service gets the data (port)</a:t>
            </a:r>
          </a:p>
          <a:p>
            <a:pPr lvl="1"/>
            <a:r>
              <a:rPr lang="en-US" altLang="en-US" sz="2400" dirty="0" smtClean="0"/>
              <a:t>Send and Receive</a:t>
            </a:r>
          </a:p>
          <a:p>
            <a:pPr lvl="2"/>
            <a:r>
              <a:rPr lang="en-US" altLang="en-US" sz="2400" dirty="0" smtClean="0"/>
              <a:t>Designed just like any other I/O in </a:t>
            </a:r>
            <a:r>
              <a:rPr lang="en-US" altLang="en-US" sz="2400" dirty="0" err="1" smtClean="0"/>
              <a:t>unix</a:t>
            </a:r>
            <a:endParaRPr lang="en-US" altLang="en-US" sz="2400" dirty="0" smtClean="0"/>
          </a:p>
          <a:p>
            <a:pPr lvl="2"/>
            <a:r>
              <a:rPr lang="en-US" altLang="en-US" sz="2400" dirty="0" smtClean="0"/>
              <a:t>send -- write</a:t>
            </a:r>
          </a:p>
          <a:p>
            <a:pPr lvl="2"/>
            <a:r>
              <a:rPr lang="en-US" altLang="en-US" sz="2400" dirty="0" err="1" smtClean="0"/>
              <a:t>recv</a:t>
            </a:r>
            <a:r>
              <a:rPr lang="en-US" altLang="en-US" sz="2400" dirty="0" smtClean="0"/>
              <a:t> -- read</a:t>
            </a:r>
          </a:p>
          <a:p>
            <a:pPr lvl="1"/>
            <a:r>
              <a:rPr lang="en-US" altLang="en-US" sz="2400" dirty="0" smtClean="0"/>
              <a:t>Close the socket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95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2039939" y="4208463"/>
            <a:ext cx="6705599" cy="1371599"/>
            <a:chOff x="325" y="2592"/>
            <a:chExt cx="4224" cy="864"/>
          </a:xfrm>
        </p:grpSpPr>
        <p:sp>
          <p:nvSpPr>
            <p:cNvPr id="12333" name="Rectangle 3"/>
            <p:cNvSpPr>
              <a:spLocks noChangeArrowheads="1"/>
            </p:cNvSpPr>
            <p:nvPr/>
          </p:nvSpPr>
          <p:spPr bwMode="auto">
            <a:xfrm>
              <a:off x="997" y="2592"/>
              <a:ext cx="3552" cy="864"/>
            </a:xfrm>
            <a:prstGeom prst="rect">
              <a:avLst/>
            </a:prstGeom>
            <a:solidFill>
              <a:srgbClr val="FFFF99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334" name="Group 4"/>
            <p:cNvGrpSpPr>
              <a:grpSpLocks/>
            </p:cNvGrpSpPr>
            <p:nvPr/>
          </p:nvGrpSpPr>
          <p:grpSpPr bwMode="auto">
            <a:xfrm>
              <a:off x="4153" y="2820"/>
              <a:ext cx="264" cy="456"/>
              <a:chOff x="4153" y="2820"/>
              <a:chExt cx="264" cy="456"/>
            </a:xfrm>
          </p:grpSpPr>
          <p:sp>
            <p:nvSpPr>
              <p:cNvPr id="12340" name="Line 5"/>
              <p:cNvSpPr>
                <a:spLocks noChangeShapeType="1"/>
              </p:cNvSpPr>
              <p:nvPr/>
            </p:nvSpPr>
            <p:spPr bwMode="auto">
              <a:xfrm>
                <a:off x="4165" y="3264"/>
                <a:ext cx="240" cy="1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1" name="Line 6"/>
              <p:cNvSpPr>
                <a:spLocks noChangeShapeType="1"/>
              </p:cNvSpPr>
              <p:nvPr/>
            </p:nvSpPr>
            <p:spPr bwMode="auto">
              <a:xfrm flipV="1">
                <a:off x="4405" y="2820"/>
                <a:ext cx="1" cy="456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2" name="Line 7"/>
              <p:cNvSpPr>
                <a:spLocks noChangeShapeType="1"/>
              </p:cNvSpPr>
              <p:nvPr/>
            </p:nvSpPr>
            <p:spPr bwMode="auto">
              <a:xfrm flipH="1">
                <a:off x="4153" y="2832"/>
                <a:ext cx="264" cy="1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35" name="Group 8"/>
            <p:cNvGrpSpPr>
              <a:grpSpLocks/>
            </p:cNvGrpSpPr>
            <p:nvPr/>
          </p:nvGrpSpPr>
          <p:grpSpPr bwMode="auto">
            <a:xfrm>
              <a:off x="1225" y="2820"/>
              <a:ext cx="264" cy="456"/>
              <a:chOff x="1225" y="2820"/>
              <a:chExt cx="264" cy="456"/>
            </a:xfrm>
          </p:grpSpPr>
          <p:sp>
            <p:nvSpPr>
              <p:cNvPr id="12337" name="Line 9"/>
              <p:cNvSpPr>
                <a:spLocks noChangeShapeType="1"/>
              </p:cNvSpPr>
              <p:nvPr/>
            </p:nvSpPr>
            <p:spPr bwMode="auto">
              <a:xfrm flipH="1">
                <a:off x="1225" y="3264"/>
                <a:ext cx="264" cy="1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8" name="Line 10"/>
              <p:cNvSpPr>
                <a:spLocks noChangeShapeType="1"/>
              </p:cNvSpPr>
              <p:nvPr/>
            </p:nvSpPr>
            <p:spPr bwMode="auto">
              <a:xfrm flipV="1">
                <a:off x="1237" y="2820"/>
                <a:ext cx="1" cy="456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9" name="Line 11"/>
              <p:cNvSpPr>
                <a:spLocks noChangeShapeType="1"/>
              </p:cNvSpPr>
              <p:nvPr/>
            </p:nvSpPr>
            <p:spPr bwMode="auto">
              <a:xfrm>
                <a:off x="1237" y="2832"/>
                <a:ext cx="240" cy="1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36" name="Text Box 12"/>
            <p:cNvSpPr txBox="1">
              <a:spLocks noChangeArrowheads="1"/>
            </p:cNvSpPr>
            <p:nvPr/>
          </p:nvSpPr>
          <p:spPr bwMode="auto">
            <a:xfrm>
              <a:off x="325" y="2782"/>
              <a:ext cx="624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Clr>
                  <a:srgbClr val="000066"/>
                </a:buClr>
                <a:buFont typeface="Helvetica" panose="020B0604020202020204" pitchFamily="34" charset="0"/>
                <a:buNone/>
              </a:pPr>
              <a:r>
                <a:rPr lang="en-GB" altLang="en-US" sz="1600" b="1">
                  <a:solidFill>
                    <a:srgbClr val="000066"/>
                  </a:solidFill>
                  <a:latin typeface="Helvetica" panose="020B0604020202020204" pitchFamily="34" charset="0"/>
                </a:rPr>
                <a:t>Client / Server</a:t>
              </a:r>
            </a:p>
            <a:p>
              <a:pPr>
                <a:buClr>
                  <a:srgbClr val="000066"/>
                </a:buClr>
                <a:buFont typeface="Helvetica" panose="020B0604020202020204" pitchFamily="34" charset="0"/>
                <a:buNone/>
              </a:pPr>
              <a:r>
                <a:rPr lang="en-GB" altLang="en-US" sz="1600" b="1">
                  <a:solidFill>
                    <a:srgbClr val="000066"/>
                  </a:solidFill>
                  <a:latin typeface="Helvetica" panose="020B0604020202020204" pitchFamily="34" charset="0"/>
                </a:rPr>
                <a:t>Session</a:t>
              </a:r>
            </a:p>
          </p:txBody>
        </p:sp>
      </p:grpSp>
      <p:sp>
        <p:nvSpPr>
          <p:cNvPr id="12291" name="Text Box 13"/>
          <p:cNvSpPr txBox="1">
            <a:spLocks noChangeArrowheads="1"/>
          </p:cNvSpPr>
          <p:nvPr/>
        </p:nvSpPr>
        <p:spPr bwMode="auto">
          <a:xfrm>
            <a:off x="4264050" y="1108365"/>
            <a:ext cx="752427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Helvetica" panose="020B0604020202020204" pitchFamily="34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Helvetica" panose="020B0604020202020204" pitchFamily="34" charset="0"/>
              </a:rPr>
              <a:t>Client</a:t>
            </a:r>
          </a:p>
        </p:txBody>
      </p:sp>
      <p:sp>
        <p:nvSpPr>
          <p:cNvPr id="12292" name="Text Box 14"/>
          <p:cNvSpPr txBox="1">
            <a:spLocks noChangeArrowheads="1"/>
          </p:cNvSpPr>
          <p:nvPr/>
        </p:nvSpPr>
        <p:spPr bwMode="auto">
          <a:xfrm>
            <a:off x="7062486" y="1108365"/>
            <a:ext cx="81975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Helvetica" panose="020B0604020202020204" pitchFamily="34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Helvetica" panose="020B0604020202020204" pitchFamily="34" charset="0"/>
              </a:rPr>
              <a:t>Server</a:t>
            </a:r>
          </a:p>
        </p:txBody>
      </p:sp>
      <p:sp>
        <p:nvSpPr>
          <p:cNvPr id="12293" name="Line 15"/>
          <p:cNvSpPr>
            <a:spLocks noChangeShapeType="1"/>
          </p:cNvSpPr>
          <p:nvPr/>
        </p:nvSpPr>
        <p:spPr bwMode="auto">
          <a:xfrm>
            <a:off x="4630739" y="2074863"/>
            <a:ext cx="1587" cy="16764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16"/>
          <p:cNvSpPr>
            <a:spLocks noChangeShapeType="1"/>
          </p:cNvSpPr>
          <p:nvPr/>
        </p:nvSpPr>
        <p:spPr bwMode="auto">
          <a:xfrm>
            <a:off x="7450139" y="2014538"/>
            <a:ext cx="1587" cy="3048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17"/>
          <p:cNvSpPr>
            <a:spLocks noChangeShapeType="1"/>
          </p:cNvSpPr>
          <p:nvPr/>
        </p:nvSpPr>
        <p:spPr bwMode="auto">
          <a:xfrm>
            <a:off x="7450139" y="2700338"/>
            <a:ext cx="1587" cy="3048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18"/>
          <p:cNvSpPr>
            <a:spLocks noChangeShapeType="1"/>
          </p:cNvSpPr>
          <p:nvPr/>
        </p:nvSpPr>
        <p:spPr bwMode="auto">
          <a:xfrm>
            <a:off x="7450139" y="3386138"/>
            <a:ext cx="1587" cy="3048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19"/>
          <p:cNvSpPr>
            <a:spLocks noChangeShapeType="1"/>
          </p:cNvSpPr>
          <p:nvPr/>
        </p:nvSpPr>
        <p:spPr bwMode="auto">
          <a:xfrm>
            <a:off x="4859338" y="3903664"/>
            <a:ext cx="1828800" cy="1587"/>
          </a:xfrm>
          <a:prstGeom prst="line">
            <a:avLst/>
          </a:prstGeom>
          <a:noFill/>
          <a:ln w="1260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Rectangle 20"/>
          <p:cNvSpPr>
            <a:spLocks noChangeArrowheads="1"/>
          </p:cNvSpPr>
          <p:nvPr/>
        </p:nvSpPr>
        <p:spPr bwMode="auto">
          <a:xfrm>
            <a:off x="3868738" y="1676400"/>
            <a:ext cx="15240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socket</a:t>
            </a:r>
          </a:p>
        </p:txBody>
      </p:sp>
      <p:sp>
        <p:nvSpPr>
          <p:cNvPr id="12299" name="Rectangle 21"/>
          <p:cNvSpPr>
            <a:spLocks noChangeArrowheads="1"/>
          </p:cNvSpPr>
          <p:nvPr/>
        </p:nvSpPr>
        <p:spPr bwMode="auto">
          <a:xfrm>
            <a:off x="6688138" y="1676400"/>
            <a:ext cx="14478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socket</a:t>
            </a:r>
          </a:p>
        </p:txBody>
      </p:sp>
      <p:sp>
        <p:nvSpPr>
          <p:cNvPr id="12300" name="Rectangle 22"/>
          <p:cNvSpPr>
            <a:spLocks noChangeArrowheads="1"/>
          </p:cNvSpPr>
          <p:nvPr/>
        </p:nvSpPr>
        <p:spPr bwMode="auto">
          <a:xfrm>
            <a:off x="6688138" y="2351088"/>
            <a:ext cx="14478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bind</a:t>
            </a:r>
          </a:p>
        </p:txBody>
      </p:sp>
      <p:sp>
        <p:nvSpPr>
          <p:cNvPr id="12301" name="Rectangle 23"/>
          <p:cNvSpPr>
            <a:spLocks noChangeArrowheads="1"/>
          </p:cNvSpPr>
          <p:nvPr/>
        </p:nvSpPr>
        <p:spPr bwMode="auto">
          <a:xfrm>
            <a:off x="6688138" y="3025775"/>
            <a:ext cx="14478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listen</a:t>
            </a:r>
          </a:p>
        </p:txBody>
      </p:sp>
      <p:grpSp>
        <p:nvGrpSpPr>
          <p:cNvPr id="12302" name="Group 24"/>
          <p:cNvGrpSpPr>
            <a:grpSpLocks/>
          </p:cNvGrpSpPr>
          <p:nvPr/>
        </p:nvGrpSpPr>
        <p:grpSpPr bwMode="auto">
          <a:xfrm>
            <a:off x="3868738" y="4071938"/>
            <a:ext cx="4265612" cy="1390650"/>
            <a:chOff x="1477" y="2506"/>
            <a:chExt cx="2687" cy="876"/>
          </a:xfrm>
        </p:grpSpPr>
        <p:sp>
          <p:nvSpPr>
            <p:cNvPr id="12323" name="Line 25"/>
            <p:cNvSpPr>
              <a:spLocks noChangeShapeType="1"/>
            </p:cNvSpPr>
            <p:nvPr/>
          </p:nvSpPr>
          <p:spPr bwMode="auto">
            <a:xfrm>
              <a:off x="1957" y="2506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Line 26"/>
            <p:cNvSpPr>
              <a:spLocks noChangeShapeType="1"/>
            </p:cNvSpPr>
            <p:nvPr/>
          </p:nvSpPr>
          <p:spPr bwMode="auto">
            <a:xfrm>
              <a:off x="1957" y="2938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27"/>
            <p:cNvSpPr>
              <a:spLocks noChangeShapeType="1"/>
            </p:cNvSpPr>
            <p:nvPr/>
          </p:nvSpPr>
          <p:spPr bwMode="auto">
            <a:xfrm>
              <a:off x="3733" y="2506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Line 28"/>
            <p:cNvSpPr>
              <a:spLocks noChangeShapeType="1"/>
            </p:cNvSpPr>
            <p:nvPr/>
          </p:nvSpPr>
          <p:spPr bwMode="auto">
            <a:xfrm>
              <a:off x="3733" y="2938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Line 29"/>
            <p:cNvSpPr>
              <a:spLocks noChangeShapeType="1"/>
            </p:cNvSpPr>
            <p:nvPr/>
          </p:nvSpPr>
          <p:spPr bwMode="auto">
            <a:xfrm>
              <a:off x="2437" y="2832"/>
              <a:ext cx="816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Line 30"/>
            <p:cNvSpPr>
              <a:spLocks noChangeShapeType="1"/>
            </p:cNvSpPr>
            <p:nvPr/>
          </p:nvSpPr>
          <p:spPr bwMode="auto">
            <a:xfrm flipH="1">
              <a:off x="2425" y="3264"/>
              <a:ext cx="840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Rectangle 31"/>
            <p:cNvSpPr>
              <a:spLocks noChangeArrowheads="1"/>
            </p:cNvSpPr>
            <p:nvPr/>
          </p:nvSpPr>
          <p:spPr bwMode="auto">
            <a:xfrm>
              <a:off x="3253" y="2718"/>
              <a:ext cx="912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Courier New" panose="02070309020205020404" pitchFamily="49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Courier New" panose="02070309020205020404" pitchFamily="49" charset="0"/>
                </a:rPr>
                <a:t>read</a:t>
              </a:r>
            </a:p>
          </p:txBody>
        </p:sp>
        <p:sp>
          <p:nvSpPr>
            <p:cNvPr id="12330" name="Rectangle 32"/>
            <p:cNvSpPr>
              <a:spLocks noChangeArrowheads="1"/>
            </p:cNvSpPr>
            <p:nvPr/>
          </p:nvSpPr>
          <p:spPr bwMode="auto">
            <a:xfrm>
              <a:off x="3253" y="3143"/>
              <a:ext cx="912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Courier New" panose="02070309020205020404" pitchFamily="49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Courier New" panose="02070309020205020404" pitchFamily="49" charset="0"/>
                </a:rPr>
                <a:t>write</a:t>
              </a:r>
            </a:p>
          </p:txBody>
        </p:sp>
        <p:sp>
          <p:nvSpPr>
            <p:cNvPr id="12331" name="Rectangle 33"/>
            <p:cNvSpPr>
              <a:spLocks noChangeArrowheads="1"/>
            </p:cNvSpPr>
            <p:nvPr/>
          </p:nvSpPr>
          <p:spPr bwMode="auto">
            <a:xfrm>
              <a:off x="1477" y="3143"/>
              <a:ext cx="960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Courier New" panose="02070309020205020404" pitchFamily="49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Courier New" panose="02070309020205020404" pitchFamily="49" charset="0"/>
                </a:rPr>
                <a:t>read</a:t>
              </a:r>
            </a:p>
          </p:txBody>
        </p:sp>
        <p:sp>
          <p:nvSpPr>
            <p:cNvPr id="12332" name="Rectangle 34"/>
            <p:cNvSpPr>
              <a:spLocks noChangeArrowheads="1"/>
            </p:cNvSpPr>
            <p:nvPr/>
          </p:nvSpPr>
          <p:spPr bwMode="auto">
            <a:xfrm>
              <a:off x="1477" y="2718"/>
              <a:ext cx="960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Courier New" panose="02070309020205020404" pitchFamily="49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Courier New" panose="02070309020205020404" pitchFamily="49" charset="0"/>
                </a:rPr>
                <a:t>write</a:t>
              </a:r>
            </a:p>
          </p:txBody>
        </p:sp>
      </p:grpSp>
      <p:sp>
        <p:nvSpPr>
          <p:cNvPr id="12303" name="Text Box 35"/>
          <p:cNvSpPr txBox="1">
            <a:spLocks noChangeArrowheads="1"/>
          </p:cNvSpPr>
          <p:nvPr/>
        </p:nvSpPr>
        <p:spPr bwMode="auto">
          <a:xfrm>
            <a:off x="5322604" y="3383173"/>
            <a:ext cx="1308669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Helvetica" panose="020B0604020202020204" pitchFamily="34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Helvetica" panose="020B0604020202020204" pitchFamily="34" charset="0"/>
              </a:rPr>
              <a:t>Connection</a:t>
            </a:r>
          </a:p>
          <a:p>
            <a:pPr algn="ctr">
              <a:buClr>
                <a:srgbClr val="000066"/>
              </a:buClr>
              <a:buFont typeface="Helvetica" panose="020B0604020202020204" pitchFamily="34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Helvetica" panose="020B0604020202020204" pitchFamily="34" charset="0"/>
              </a:rPr>
              <a:t>request</a:t>
            </a:r>
          </a:p>
        </p:txBody>
      </p:sp>
      <p:grpSp>
        <p:nvGrpSpPr>
          <p:cNvPr id="12304" name="Group 36"/>
          <p:cNvGrpSpPr>
            <a:grpSpLocks/>
          </p:cNvGrpSpPr>
          <p:nvPr/>
        </p:nvGrpSpPr>
        <p:grpSpPr bwMode="auto">
          <a:xfrm>
            <a:off x="3868738" y="3884614"/>
            <a:ext cx="5124450" cy="2930525"/>
            <a:chOff x="1477" y="2388"/>
            <a:chExt cx="3228" cy="1846"/>
          </a:xfrm>
        </p:grpSpPr>
        <p:sp>
          <p:nvSpPr>
            <p:cNvPr id="12312" name="Line 37"/>
            <p:cNvSpPr>
              <a:spLocks noChangeShapeType="1"/>
            </p:cNvSpPr>
            <p:nvPr/>
          </p:nvSpPr>
          <p:spPr bwMode="auto">
            <a:xfrm>
              <a:off x="1957" y="3370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38"/>
            <p:cNvSpPr>
              <a:spLocks noChangeShapeType="1"/>
            </p:cNvSpPr>
            <p:nvPr/>
          </p:nvSpPr>
          <p:spPr bwMode="auto">
            <a:xfrm>
              <a:off x="3733" y="3370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39"/>
            <p:cNvSpPr>
              <a:spLocks noChangeShapeType="1"/>
            </p:cNvSpPr>
            <p:nvPr/>
          </p:nvSpPr>
          <p:spPr bwMode="auto">
            <a:xfrm>
              <a:off x="3733" y="3802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40"/>
            <p:cNvSpPr>
              <a:spLocks noChangeShapeType="1"/>
            </p:cNvSpPr>
            <p:nvPr/>
          </p:nvSpPr>
          <p:spPr bwMode="auto">
            <a:xfrm>
              <a:off x="2101" y="3696"/>
              <a:ext cx="1152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Rectangle 41"/>
            <p:cNvSpPr>
              <a:spLocks noChangeArrowheads="1"/>
            </p:cNvSpPr>
            <p:nvPr/>
          </p:nvSpPr>
          <p:spPr bwMode="auto">
            <a:xfrm>
              <a:off x="3253" y="3568"/>
              <a:ext cx="912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Courier New" panose="02070309020205020404" pitchFamily="49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Courier New" panose="02070309020205020404" pitchFamily="49" charset="0"/>
                </a:rPr>
                <a:t>read</a:t>
              </a:r>
            </a:p>
          </p:txBody>
        </p:sp>
        <p:sp>
          <p:nvSpPr>
            <p:cNvPr id="12317" name="Rectangle 42"/>
            <p:cNvSpPr>
              <a:spLocks noChangeArrowheads="1"/>
            </p:cNvSpPr>
            <p:nvPr/>
          </p:nvSpPr>
          <p:spPr bwMode="auto">
            <a:xfrm>
              <a:off x="3253" y="3994"/>
              <a:ext cx="912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Courier New" panose="02070309020205020404" pitchFamily="49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Courier New" panose="02070309020205020404" pitchFamily="49" charset="0"/>
                </a:rPr>
                <a:t>close</a:t>
              </a:r>
            </a:p>
          </p:txBody>
        </p:sp>
        <p:sp>
          <p:nvSpPr>
            <p:cNvPr id="12318" name="Rectangle 43"/>
            <p:cNvSpPr>
              <a:spLocks noChangeArrowheads="1"/>
            </p:cNvSpPr>
            <p:nvPr/>
          </p:nvSpPr>
          <p:spPr bwMode="auto">
            <a:xfrm>
              <a:off x="1477" y="3569"/>
              <a:ext cx="960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Courier New" panose="02070309020205020404" pitchFamily="49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Courier New" panose="02070309020205020404" pitchFamily="49" charset="0"/>
                </a:rPr>
                <a:t>close</a:t>
              </a:r>
            </a:p>
          </p:txBody>
        </p:sp>
        <p:sp>
          <p:nvSpPr>
            <p:cNvPr id="12319" name="Text Box 44"/>
            <p:cNvSpPr txBox="1">
              <a:spLocks noChangeArrowheads="1"/>
            </p:cNvSpPr>
            <p:nvPr/>
          </p:nvSpPr>
          <p:spPr bwMode="auto">
            <a:xfrm>
              <a:off x="2677" y="3523"/>
              <a:ext cx="34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Helvetica" panose="020B0604020202020204" pitchFamily="34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Helvetica" panose="020B0604020202020204" pitchFamily="34" charset="0"/>
                </a:rPr>
                <a:t>EOF</a:t>
              </a:r>
            </a:p>
          </p:txBody>
        </p:sp>
        <p:sp>
          <p:nvSpPr>
            <p:cNvPr id="12320" name="Line 45"/>
            <p:cNvSpPr>
              <a:spLocks noChangeShapeType="1"/>
            </p:cNvSpPr>
            <p:nvPr/>
          </p:nvSpPr>
          <p:spPr bwMode="auto">
            <a:xfrm>
              <a:off x="4165" y="4128"/>
              <a:ext cx="52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46"/>
            <p:cNvSpPr>
              <a:spLocks noChangeShapeType="1"/>
            </p:cNvSpPr>
            <p:nvPr/>
          </p:nvSpPr>
          <p:spPr bwMode="auto">
            <a:xfrm flipV="1">
              <a:off x="4693" y="2388"/>
              <a:ext cx="1" cy="175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Line 47"/>
            <p:cNvSpPr>
              <a:spLocks noChangeShapeType="1"/>
            </p:cNvSpPr>
            <p:nvPr/>
          </p:nvSpPr>
          <p:spPr bwMode="auto">
            <a:xfrm flipH="1">
              <a:off x="4153" y="2400"/>
              <a:ext cx="552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05" name="AutoShape 48"/>
          <p:cNvSpPr>
            <a:spLocks/>
          </p:cNvSpPr>
          <p:nvPr/>
        </p:nvSpPr>
        <p:spPr bwMode="auto">
          <a:xfrm>
            <a:off x="8288338" y="1693863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306" name="Text Box 49"/>
          <p:cNvSpPr txBox="1">
            <a:spLocks noChangeArrowheads="1"/>
          </p:cNvSpPr>
          <p:nvPr/>
        </p:nvSpPr>
        <p:spPr bwMode="auto">
          <a:xfrm>
            <a:off x="8435975" y="2379664"/>
            <a:ext cx="1790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open_listenfd</a:t>
            </a:r>
          </a:p>
        </p:txBody>
      </p:sp>
      <p:sp>
        <p:nvSpPr>
          <p:cNvPr id="12307" name="AutoShape 50"/>
          <p:cNvSpPr>
            <a:spLocks/>
          </p:cNvSpPr>
          <p:nvPr/>
        </p:nvSpPr>
        <p:spPr bwMode="auto">
          <a:xfrm>
            <a:off x="3563938" y="1693863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308" name="Rectangle 51"/>
          <p:cNvSpPr>
            <a:spLocks noChangeArrowheads="1"/>
          </p:cNvSpPr>
          <p:nvPr/>
        </p:nvSpPr>
        <p:spPr bwMode="auto">
          <a:xfrm>
            <a:off x="6688138" y="3733800"/>
            <a:ext cx="14478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accept</a:t>
            </a:r>
          </a:p>
        </p:txBody>
      </p:sp>
      <p:sp>
        <p:nvSpPr>
          <p:cNvPr id="12309" name="Rectangle 52"/>
          <p:cNvSpPr>
            <a:spLocks noChangeArrowheads="1"/>
          </p:cNvSpPr>
          <p:nvPr/>
        </p:nvSpPr>
        <p:spPr bwMode="auto">
          <a:xfrm>
            <a:off x="3868738" y="3733800"/>
            <a:ext cx="15240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connect</a:t>
            </a:r>
          </a:p>
        </p:txBody>
      </p:sp>
      <p:sp>
        <p:nvSpPr>
          <p:cNvPr id="12310" name="Text Box 53"/>
          <p:cNvSpPr txBox="1">
            <a:spLocks noChangeArrowheads="1"/>
          </p:cNvSpPr>
          <p:nvPr/>
        </p:nvSpPr>
        <p:spPr bwMode="auto">
          <a:xfrm>
            <a:off x="1806575" y="2728914"/>
            <a:ext cx="1790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open_clientfd</a:t>
            </a:r>
          </a:p>
        </p:txBody>
      </p:sp>
      <p:sp>
        <p:nvSpPr>
          <p:cNvPr id="12311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altLang="en-US" smtClean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8238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057348" y="336727"/>
            <a:ext cx="8911687" cy="1280890"/>
          </a:xfrm>
        </p:spPr>
        <p:txBody>
          <a:bodyPr/>
          <a:lstStyle/>
          <a:p>
            <a:r>
              <a:rPr lang="en-US" altLang="en-US" dirty="0" smtClean="0"/>
              <a:t>Step 1 – Setup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9760" y="1264555"/>
            <a:ext cx="8229600" cy="4648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400" b="1" dirty="0" smtClean="0"/>
              <a:t>Both client and server need to setup the socket</a:t>
            </a:r>
            <a:r>
              <a:rPr lang="en-US" sz="2400" dirty="0" smtClean="0"/>
              <a:t> </a:t>
            </a:r>
          </a:p>
          <a:p>
            <a:pPr lvl="1">
              <a:defRPr/>
            </a:pPr>
            <a:r>
              <a:rPr lang="en-GB" sz="2400" i="1" dirty="0" err="1" smtClean="0"/>
              <a:t>int</a:t>
            </a:r>
            <a:r>
              <a:rPr lang="en-GB" sz="2400" i="1" dirty="0" smtClean="0"/>
              <a:t> socket(</a:t>
            </a:r>
            <a:r>
              <a:rPr lang="en-GB" sz="2400" i="1" dirty="0" err="1" smtClean="0"/>
              <a:t>int</a:t>
            </a:r>
            <a:r>
              <a:rPr lang="en-GB" sz="2400" i="1" dirty="0" smtClean="0"/>
              <a:t> domain, </a:t>
            </a:r>
            <a:r>
              <a:rPr lang="en-GB" sz="2400" i="1" dirty="0" err="1" smtClean="0"/>
              <a:t>int</a:t>
            </a:r>
            <a:r>
              <a:rPr lang="en-GB" sz="2400" i="1" dirty="0" smtClean="0"/>
              <a:t> type, </a:t>
            </a:r>
            <a:r>
              <a:rPr lang="en-GB" sz="2400" i="1" dirty="0" err="1" smtClean="0"/>
              <a:t>int</a:t>
            </a:r>
            <a:r>
              <a:rPr lang="en-GB" sz="2400" i="1" dirty="0" smtClean="0"/>
              <a:t> protocol);</a:t>
            </a:r>
          </a:p>
          <a:p>
            <a:pPr>
              <a:defRPr/>
            </a:pPr>
            <a:r>
              <a:rPr lang="en-US" sz="2400" i="1" dirty="0" smtClean="0"/>
              <a:t>domain</a:t>
            </a:r>
          </a:p>
          <a:p>
            <a:pPr lvl="1">
              <a:defRPr/>
            </a:pPr>
            <a:r>
              <a:rPr lang="en-US" sz="2400" dirty="0" smtClean="0"/>
              <a:t>AF_INET -- IPv4 (AF_INET6 for IPv6)</a:t>
            </a:r>
          </a:p>
          <a:p>
            <a:pPr>
              <a:defRPr/>
            </a:pPr>
            <a:r>
              <a:rPr lang="en-US" sz="2400" i="1" dirty="0" smtClean="0"/>
              <a:t>type</a:t>
            </a:r>
          </a:p>
          <a:p>
            <a:pPr lvl="1">
              <a:defRPr/>
            </a:pPr>
            <a:r>
              <a:rPr lang="en-US" sz="2400" dirty="0" smtClean="0"/>
              <a:t>SOCK_STREAM -- TCP</a:t>
            </a:r>
          </a:p>
          <a:p>
            <a:pPr lvl="1">
              <a:defRPr/>
            </a:pPr>
            <a:r>
              <a:rPr lang="en-US" sz="2400" dirty="0" smtClean="0"/>
              <a:t>SOCK_DGRAM -- UDP</a:t>
            </a:r>
          </a:p>
          <a:p>
            <a:pPr>
              <a:defRPr/>
            </a:pPr>
            <a:r>
              <a:rPr lang="en-US" sz="2400" i="1" dirty="0" smtClean="0"/>
              <a:t>protocol</a:t>
            </a:r>
          </a:p>
          <a:p>
            <a:pPr lvl="1">
              <a:defRPr/>
            </a:pPr>
            <a:r>
              <a:rPr lang="en-US" sz="2400" dirty="0" smtClean="0"/>
              <a:t>0</a:t>
            </a:r>
          </a:p>
          <a:p>
            <a:pPr>
              <a:defRPr/>
            </a:pPr>
            <a:r>
              <a:rPr lang="en-US" sz="2400" dirty="0" smtClean="0"/>
              <a:t>For example,</a:t>
            </a:r>
          </a:p>
          <a:p>
            <a:pPr lvl="1">
              <a:defRPr/>
            </a:pPr>
            <a:r>
              <a:rPr lang="en-GB" sz="2400" i="1" dirty="0" err="1" smtClean="0"/>
              <a:t>int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sockfd</a:t>
            </a:r>
            <a:r>
              <a:rPr lang="en-GB" sz="2400" i="1" dirty="0" smtClean="0"/>
              <a:t> = socket(AF_INET, SOCK_STREAM, 0);</a:t>
            </a:r>
            <a:endParaRPr lang="en-US" sz="2400" dirty="0" smtClean="0"/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06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148788" y="0"/>
            <a:ext cx="8911687" cy="1280890"/>
          </a:xfrm>
        </p:spPr>
        <p:txBody>
          <a:bodyPr/>
          <a:lstStyle/>
          <a:p>
            <a:r>
              <a:rPr lang="en-US" altLang="en-US" dirty="0" smtClean="0"/>
              <a:t>Step 2 (Server) - Binding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389" y="908600"/>
            <a:ext cx="8229600" cy="3429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2000" b="1" dirty="0" smtClean="0"/>
              <a:t>Only server need to bind</a:t>
            </a:r>
          </a:p>
          <a:p>
            <a:pPr lvl="1">
              <a:defRPr/>
            </a:pPr>
            <a:r>
              <a:rPr lang="en-GB" sz="2000" i="1" dirty="0" err="1" smtClean="0"/>
              <a:t>int</a:t>
            </a:r>
            <a:r>
              <a:rPr lang="en-GB" sz="2000" i="1" dirty="0" smtClean="0"/>
              <a:t> bind(</a:t>
            </a:r>
            <a:r>
              <a:rPr lang="en-GB" sz="2000" i="1" dirty="0" err="1" smtClean="0"/>
              <a:t>int</a:t>
            </a:r>
            <a:r>
              <a:rPr lang="en-GB" sz="2000" i="1" dirty="0" smtClean="0"/>
              <a:t> </a:t>
            </a:r>
            <a:r>
              <a:rPr lang="en-GB" sz="2000" i="1" dirty="0" err="1" smtClean="0"/>
              <a:t>sockfd</a:t>
            </a:r>
            <a:r>
              <a:rPr lang="en-GB" sz="2000" i="1" dirty="0" smtClean="0"/>
              <a:t>, const </a:t>
            </a:r>
            <a:r>
              <a:rPr lang="en-GB" sz="2000" i="1" dirty="0" err="1" smtClean="0"/>
              <a:t>struct</a:t>
            </a:r>
            <a:r>
              <a:rPr lang="en-GB" sz="2000" i="1" dirty="0" smtClean="0"/>
              <a:t> </a:t>
            </a:r>
            <a:r>
              <a:rPr lang="en-GB" sz="2000" i="1" dirty="0" err="1" smtClean="0"/>
              <a:t>sockaddr</a:t>
            </a:r>
            <a:r>
              <a:rPr lang="en-GB" sz="2000" i="1" dirty="0" smtClean="0"/>
              <a:t> *</a:t>
            </a:r>
            <a:r>
              <a:rPr lang="en-GB" sz="2000" i="1" dirty="0" err="1" smtClean="0"/>
              <a:t>my_addr</a:t>
            </a:r>
            <a:r>
              <a:rPr lang="en-GB" sz="2000" i="1" dirty="0" smtClean="0"/>
              <a:t>, </a:t>
            </a:r>
            <a:r>
              <a:rPr lang="en-GB" sz="2000" i="1" dirty="0" err="1" smtClean="0"/>
              <a:t>socklen_t</a:t>
            </a:r>
            <a:r>
              <a:rPr lang="en-GB" sz="2000" i="1" dirty="0" smtClean="0"/>
              <a:t> </a:t>
            </a:r>
            <a:r>
              <a:rPr lang="en-GB" sz="2000" i="1" dirty="0" err="1" smtClean="0"/>
              <a:t>addrlen</a:t>
            </a:r>
            <a:r>
              <a:rPr lang="en-GB" sz="2000" i="1" dirty="0" smtClean="0"/>
              <a:t>);</a:t>
            </a:r>
          </a:p>
          <a:p>
            <a:pPr>
              <a:defRPr/>
            </a:pPr>
            <a:r>
              <a:rPr lang="en-GB" sz="2000" i="1" dirty="0" err="1" smtClean="0"/>
              <a:t>sockfd</a:t>
            </a:r>
            <a:endParaRPr lang="en-GB" sz="2000" i="1" dirty="0" smtClean="0"/>
          </a:p>
          <a:p>
            <a:pPr lvl="1">
              <a:defRPr/>
            </a:pPr>
            <a:r>
              <a:rPr lang="en-GB" sz="2000" dirty="0" smtClean="0"/>
              <a:t>file descriptor socket() returned</a:t>
            </a:r>
          </a:p>
          <a:p>
            <a:pPr>
              <a:defRPr/>
            </a:pPr>
            <a:r>
              <a:rPr lang="en-GB" sz="2000" i="1" dirty="0" err="1" smtClean="0"/>
              <a:t>my_addr</a:t>
            </a:r>
            <a:endParaRPr lang="en-GB" sz="2000" i="1" dirty="0" smtClean="0"/>
          </a:p>
          <a:p>
            <a:pPr lvl="1">
              <a:defRPr/>
            </a:pPr>
            <a:r>
              <a:rPr lang="en-GB" sz="2000" dirty="0" err="1" smtClean="0"/>
              <a:t>struct</a:t>
            </a:r>
            <a:r>
              <a:rPr lang="en-GB" sz="2000" dirty="0" smtClean="0"/>
              <a:t> </a:t>
            </a:r>
            <a:r>
              <a:rPr lang="en-GB" sz="2000" dirty="0" err="1" smtClean="0"/>
              <a:t>sockaddr_in</a:t>
            </a:r>
            <a:r>
              <a:rPr lang="en-GB" sz="2000" dirty="0" smtClean="0"/>
              <a:t> for IPv4</a:t>
            </a:r>
          </a:p>
          <a:p>
            <a:pPr lvl="1">
              <a:defRPr/>
            </a:pPr>
            <a:r>
              <a:rPr lang="en-GB" sz="2000" dirty="0" smtClean="0"/>
              <a:t>cast (</a:t>
            </a:r>
            <a:r>
              <a:rPr lang="en-GB" sz="2000" dirty="0" err="1" smtClean="0"/>
              <a:t>struct</a:t>
            </a:r>
            <a:r>
              <a:rPr lang="en-GB" sz="2000" dirty="0" smtClean="0"/>
              <a:t> </a:t>
            </a:r>
            <a:r>
              <a:rPr lang="en-GB" sz="2000" dirty="0" err="1" smtClean="0"/>
              <a:t>sockaddr_in</a:t>
            </a:r>
            <a:r>
              <a:rPr lang="en-GB" sz="2000" dirty="0" smtClean="0"/>
              <a:t>*) to (</a:t>
            </a:r>
            <a:r>
              <a:rPr lang="en-GB" sz="2000" dirty="0" err="1" smtClean="0"/>
              <a:t>struct</a:t>
            </a:r>
            <a:r>
              <a:rPr lang="en-GB" sz="2000" dirty="0" smtClean="0"/>
              <a:t> </a:t>
            </a:r>
            <a:r>
              <a:rPr lang="en-GB" sz="2000" dirty="0" err="1" smtClean="0"/>
              <a:t>sockaddr</a:t>
            </a:r>
            <a:r>
              <a:rPr lang="en-GB" sz="2000" dirty="0" smtClean="0"/>
              <a:t>*)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880089" y="4428310"/>
            <a:ext cx="6890928" cy="207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struct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sockaddr_in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 {</a:t>
            </a:r>
          </a:p>
          <a:p>
            <a:pPr>
              <a:lnSpc>
                <a:spcPct val="88000"/>
              </a:lnSpc>
            </a:pP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    short            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sin_family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;   // e.g. AF_INET</a:t>
            </a:r>
          </a:p>
          <a:p>
            <a:pPr>
              <a:lnSpc>
                <a:spcPct val="88000"/>
              </a:lnSpc>
            </a:pP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    unsigned short   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sin_port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;     // e.g. 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htons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(3490)</a:t>
            </a:r>
          </a:p>
          <a:p>
            <a:pPr>
              <a:lnSpc>
                <a:spcPct val="88000"/>
              </a:lnSpc>
            </a:pP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    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struct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in_addr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   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sin_addr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;     // see 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struct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in_addr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, below</a:t>
            </a:r>
          </a:p>
          <a:p>
            <a:pPr>
              <a:lnSpc>
                <a:spcPct val="88000"/>
              </a:lnSpc>
            </a:pP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    char             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sin_zero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[8];  // zero this if you want to</a:t>
            </a:r>
          </a:p>
          <a:p>
            <a:pPr>
              <a:lnSpc>
                <a:spcPct val="88000"/>
              </a:lnSpc>
            </a:pP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};</a:t>
            </a:r>
          </a:p>
          <a:p>
            <a:pPr>
              <a:lnSpc>
                <a:spcPct val="88000"/>
              </a:lnSpc>
            </a:pP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struct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in_addr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 {</a:t>
            </a:r>
          </a:p>
          <a:p>
            <a:pPr>
              <a:lnSpc>
                <a:spcPct val="88000"/>
              </a:lnSpc>
            </a:pP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    unsigned long 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s_addr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;  // load with 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inet_aton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()</a:t>
            </a:r>
          </a:p>
          <a:p>
            <a:pPr>
              <a:lnSpc>
                <a:spcPct val="88000"/>
              </a:lnSpc>
            </a:pP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432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63FFAB-E749-4352-A3CE-35C189388FBF}" type="slidenum">
              <a:rPr lang="en-US" altLang="en-US"/>
              <a:pPr/>
              <a:t>4</a:t>
            </a:fld>
            <a:endParaRPr lang="en-US" altLang="en-US"/>
          </a:p>
        </p:txBody>
      </p:sp>
      <p:pic>
        <p:nvPicPr>
          <p:cNvPr id="239620" name="Picture 4" descr="Fig02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051" y="1036637"/>
            <a:ext cx="8995452" cy="528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1905000" y="1524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What is an operating system (OS)?</a:t>
            </a:r>
          </a:p>
        </p:txBody>
      </p:sp>
    </p:spTree>
    <p:extLst>
      <p:ext uri="{BB962C8B-B14F-4D97-AF65-F5344CB8AC3E}">
        <p14:creationId xmlns:p14="http://schemas.microsoft.com/office/powerpoint/2010/main" val="593341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462297" y="271055"/>
            <a:ext cx="8911687" cy="1280890"/>
          </a:xfrm>
        </p:spPr>
        <p:txBody>
          <a:bodyPr/>
          <a:lstStyle/>
          <a:p>
            <a:r>
              <a:rPr lang="en-US" altLang="en-US" dirty="0" smtClean="0"/>
              <a:t>Step 2 (Server) - Binding contd.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485900" y="911500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en-US" sz="2400" i="1" dirty="0" err="1" smtClean="0"/>
              <a:t>addrlen</a:t>
            </a:r>
            <a:endParaRPr lang="en-US" altLang="en-US" sz="2400" i="1" dirty="0" smtClean="0"/>
          </a:p>
          <a:p>
            <a:pPr lvl="1"/>
            <a:r>
              <a:rPr lang="en-US" altLang="en-US" sz="2400" dirty="0" smtClean="0"/>
              <a:t>size of the </a:t>
            </a:r>
            <a:r>
              <a:rPr lang="en-US" altLang="en-US" sz="2400" dirty="0" err="1" smtClean="0"/>
              <a:t>sockaddr_in</a:t>
            </a:r>
            <a:r>
              <a:rPr lang="en-US" altLang="en-US" sz="2400" dirty="0" smtClean="0"/>
              <a:t> 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1828800" y="2050869"/>
            <a:ext cx="8229600" cy="36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struct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sockaddr_in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saddr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;</a:t>
            </a:r>
          </a:p>
          <a:p>
            <a:pPr>
              <a:lnSpc>
                <a:spcPct val="88000"/>
              </a:lnSpc>
            </a:pP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int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sockfd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;</a:t>
            </a:r>
          </a:p>
          <a:p>
            <a:pPr>
              <a:lnSpc>
                <a:spcPct val="88000"/>
              </a:lnSpc>
            </a:pP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unsigned short port = 80;</a:t>
            </a:r>
          </a:p>
          <a:p>
            <a:pPr>
              <a:lnSpc>
                <a:spcPct val="88000"/>
              </a:lnSpc>
            </a:pPr>
            <a:endParaRPr lang="en-GB" altLang="en-US" dirty="0">
              <a:solidFill>
                <a:srgbClr val="000000"/>
              </a:solidFill>
              <a:latin typeface="Cumberland;Courier New;DejaVu S"/>
            </a:endParaRPr>
          </a:p>
          <a:p>
            <a:pPr>
              <a:lnSpc>
                <a:spcPct val="88000"/>
              </a:lnSpc>
            </a:pP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if((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sockfd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=socket(AF_INET, SOCK_STREAM, 0) &lt; 0) {	// from back a couple slides</a:t>
            </a:r>
          </a:p>
          <a:p>
            <a:pPr>
              <a:lnSpc>
                <a:spcPct val="88000"/>
              </a:lnSpc>
            </a:pP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	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printf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(“Error creating socket\n”);</a:t>
            </a:r>
          </a:p>
          <a:p>
            <a:pPr>
              <a:lnSpc>
                <a:spcPct val="88000"/>
              </a:lnSpc>
            </a:pP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	...</a:t>
            </a:r>
          </a:p>
          <a:p>
            <a:pPr>
              <a:lnSpc>
                <a:spcPct val="88000"/>
              </a:lnSpc>
            </a:pP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}</a:t>
            </a:r>
          </a:p>
          <a:p>
            <a:pPr>
              <a:lnSpc>
                <a:spcPct val="88000"/>
              </a:lnSpc>
            </a:pPr>
            <a:endParaRPr lang="en-GB" altLang="en-US" dirty="0">
              <a:solidFill>
                <a:srgbClr val="000000"/>
              </a:solidFill>
              <a:latin typeface="Cumberland;Courier New;DejaVu S"/>
            </a:endParaRPr>
          </a:p>
          <a:p>
            <a:pPr>
              <a:lnSpc>
                <a:spcPct val="88000"/>
              </a:lnSpc>
            </a:pPr>
            <a:r>
              <a:rPr lang="en-GB" altLang="en-US" b="1" dirty="0" err="1">
                <a:solidFill>
                  <a:srgbClr val="000000"/>
                </a:solidFill>
                <a:latin typeface="Cumberland;Courier New;DejaVu S"/>
              </a:rPr>
              <a:t>memset</a:t>
            </a:r>
            <a:r>
              <a:rPr lang="en-GB" altLang="en-US" b="1" dirty="0">
                <a:solidFill>
                  <a:srgbClr val="000000"/>
                </a:solidFill>
                <a:latin typeface="Cumberland;Courier New;DejaVu S"/>
              </a:rPr>
              <a:t>(&amp;</a:t>
            </a:r>
            <a:r>
              <a:rPr lang="en-GB" altLang="en-US" b="1" dirty="0" err="1">
                <a:solidFill>
                  <a:srgbClr val="000000"/>
                </a:solidFill>
                <a:latin typeface="Cumberland;Courier New;DejaVu S"/>
              </a:rPr>
              <a:t>saddr</a:t>
            </a:r>
            <a:r>
              <a:rPr lang="en-GB" altLang="en-US" b="1" dirty="0">
                <a:solidFill>
                  <a:srgbClr val="000000"/>
                </a:solidFill>
                <a:latin typeface="Cumberland;Courier New;DejaVu S"/>
              </a:rPr>
              <a:t>, '\0', </a:t>
            </a:r>
            <a:r>
              <a:rPr lang="en-GB" altLang="en-US" b="1" dirty="0" err="1">
                <a:solidFill>
                  <a:srgbClr val="000000"/>
                </a:solidFill>
                <a:latin typeface="Cumberland;Courier New;DejaVu S"/>
              </a:rPr>
              <a:t>sizeof</a:t>
            </a:r>
            <a:r>
              <a:rPr lang="en-GB" altLang="en-US" b="1" dirty="0">
                <a:solidFill>
                  <a:srgbClr val="000000"/>
                </a:solidFill>
                <a:latin typeface="Cumberland;Courier New;DejaVu S"/>
              </a:rPr>
              <a:t>(</a:t>
            </a:r>
            <a:r>
              <a:rPr lang="en-GB" altLang="en-US" b="1" dirty="0" err="1">
                <a:solidFill>
                  <a:srgbClr val="000000"/>
                </a:solidFill>
                <a:latin typeface="Cumberland;Courier New;DejaVu S"/>
              </a:rPr>
              <a:t>saddr</a:t>
            </a:r>
            <a:r>
              <a:rPr lang="en-GB" altLang="en-US" b="1" dirty="0">
                <a:solidFill>
                  <a:srgbClr val="000000"/>
                </a:solidFill>
                <a:latin typeface="Cumberland;Courier New;DejaVu S"/>
              </a:rPr>
              <a:t>));  		// zero structure out</a:t>
            </a:r>
          </a:p>
          <a:p>
            <a:pPr>
              <a:lnSpc>
                <a:spcPct val="88000"/>
              </a:lnSpc>
            </a:pPr>
            <a:r>
              <a:rPr lang="en-GB" altLang="en-US" b="1" dirty="0" err="1">
                <a:solidFill>
                  <a:srgbClr val="000000"/>
                </a:solidFill>
                <a:latin typeface="Cumberland;Courier New;DejaVu S"/>
              </a:rPr>
              <a:t>saddr.sin_family</a:t>
            </a:r>
            <a:r>
              <a:rPr lang="en-GB" altLang="en-US" b="1" dirty="0">
                <a:solidFill>
                  <a:srgbClr val="000000"/>
                </a:solidFill>
                <a:latin typeface="Cumberland;Courier New;DejaVu S"/>
              </a:rPr>
              <a:t> = AF_INET;		   		// match the socket() call</a:t>
            </a:r>
          </a:p>
          <a:p>
            <a:pPr>
              <a:lnSpc>
                <a:spcPct val="88000"/>
              </a:lnSpc>
            </a:pPr>
            <a:r>
              <a:rPr lang="en-GB" altLang="en-US" b="1" dirty="0" err="1">
                <a:solidFill>
                  <a:srgbClr val="000000"/>
                </a:solidFill>
                <a:latin typeface="Cumberland;Courier New;DejaVu S"/>
              </a:rPr>
              <a:t>saddr.sin_addr.s_addr</a:t>
            </a:r>
            <a:r>
              <a:rPr lang="en-GB" altLang="en-US" b="1" dirty="0">
                <a:solidFill>
                  <a:srgbClr val="000000"/>
                </a:solidFill>
                <a:latin typeface="Cumberland;Courier New;DejaVu S"/>
              </a:rPr>
              <a:t> = </a:t>
            </a:r>
            <a:r>
              <a:rPr lang="en-GB" altLang="en-US" b="1" dirty="0" err="1">
                <a:solidFill>
                  <a:srgbClr val="000000"/>
                </a:solidFill>
                <a:latin typeface="Cumberland;Courier New;DejaVu S"/>
              </a:rPr>
              <a:t>htonl</a:t>
            </a:r>
            <a:r>
              <a:rPr lang="en-GB" altLang="en-US" b="1" dirty="0">
                <a:solidFill>
                  <a:srgbClr val="000000"/>
                </a:solidFill>
                <a:latin typeface="Cumberland;Courier New;DejaVu S"/>
              </a:rPr>
              <a:t>(INADDR_ANY);	// bind to any local address</a:t>
            </a:r>
          </a:p>
          <a:p>
            <a:pPr>
              <a:lnSpc>
                <a:spcPct val="88000"/>
              </a:lnSpc>
            </a:pPr>
            <a:r>
              <a:rPr lang="en-GB" altLang="en-US" b="1" dirty="0" err="1">
                <a:solidFill>
                  <a:srgbClr val="000000"/>
                </a:solidFill>
                <a:latin typeface="Cumberland;Courier New;DejaVu S"/>
              </a:rPr>
              <a:t>saddr.sin_port</a:t>
            </a:r>
            <a:r>
              <a:rPr lang="en-GB" altLang="en-US" b="1" dirty="0">
                <a:solidFill>
                  <a:srgbClr val="000000"/>
                </a:solidFill>
                <a:latin typeface="Cumberland;Courier New;DejaVu S"/>
              </a:rPr>
              <a:t> = </a:t>
            </a:r>
            <a:r>
              <a:rPr lang="en-GB" altLang="en-US" b="1" dirty="0" err="1">
                <a:solidFill>
                  <a:srgbClr val="000000"/>
                </a:solidFill>
                <a:latin typeface="Cumberland;Courier New;DejaVu S"/>
              </a:rPr>
              <a:t>htons</a:t>
            </a:r>
            <a:r>
              <a:rPr lang="en-GB" altLang="en-US" b="1" dirty="0">
                <a:solidFill>
                  <a:srgbClr val="000000"/>
                </a:solidFill>
                <a:latin typeface="Cumberland;Courier New;DejaVu S"/>
              </a:rPr>
              <a:t>(port);				// specify port to listen on</a:t>
            </a:r>
          </a:p>
          <a:p>
            <a:pPr>
              <a:lnSpc>
                <a:spcPct val="88000"/>
              </a:lnSpc>
            </a:pPr>
            <a:endParaRPr lang="en-GB" altLang="en-US" b="1" dirty="0">
              <a:solidFill>
                <a:srgbClr val="000000"/>
              </a:solidFill>
              <a:latin typeface="Cumberland;Courier New;DejaVu S"/>
            </a:endParaRPr>
          </a:p>
          <a:p>
            <a:pPr>
              <a:lnSpc>
                <a:spcPct val="88000"/>
              </a:lnSpc>
            </a:pPr>
            <a:r>
              <a:rPr lang="en-GB" altLang="en-US" b="1" dirty="0">
                <a:solidFill>
                  <a:srgbClr val="000000"/>
                </a:solidFill>
                <a:latin typeface="Cumberland;Courier New;DejaVu S"/>
              </a:rPr>
              <a:t>if((bind(</a:t>
            </a:r>
            <a:r>
              <a:rPr lang="en-GB" altLang="en-US" b="1" dirty="0" err="1">
                <a:solidFill>
                  <a:srgbClr val="000000"/>
                </a:solidFill>
                <a:latin typeface="Cumberland;Courier New;DejaVu S"/>
              </a:rPr>
              <a:t>sockfd</a:t>
            </a:r>
            <a:r>
              <a:rPr lang="en-GB" altLang="en-US" b="1" dirty="0">
                <a:solidFill>
                  <a:srgbClr val="000000"/>
                </a:solidFill>
                <a:latin typeface="Cumberland;Courier New;DejaVu S"/>
              </a:rPr>
              <a:t>, (</a:t>
            </a:r>
            <a:r>
              <a:rPr lang="en-GB" altLang="en-US" b="1" dirty="0" err="1">
                <a:solidFill>
                  <a:srgbClr val="000000"/>
                </a:solidFill>
                <a:latin typeface="Cumberland;Courier New;DejaVu S"/>
              </a:rPr>
              <a:t>struct</a:t>
            </a:r>
            <a:r>
              <a:rPr lang="en-GB" altLang="en-US" b="1" dirty="0">
                <a:solidFill>
                  <a:srgbClr val="000000"/>
                </a:solidFill>
                <a:latin typeface="Cumberland;Courier New;DejaVu S"/>
              </a:rPr>
              <a:t> </a:t>
            </a:r>
            <a:r>
              <a:rPr lang="en-GB" altLang="en-US" b="1" dirty="0" err="1">
                <a:solidFill>
                  <a:srgbClr val="000000"/>
                </a:solidFill>
                <a:latin typeface="Cumberland;Courier New;DejaVu S"/>
              </a:rPr>
              <a:t>sockaddr</a:t>
            </a:r>
            <a:r>
              <a:rPr lang="en-GB" altLang="en-US" b="1" dirty="0">
                <a:solidFill>
                  <a:srgbClr val="000000"/>
                </a:solidFill>
                <a:latin typeface="Cumberland;Courier New;DejaVu S"/>
              </a:rPr>
              <a:t> *) &amp;</a:t>
            </a:r>
            <a:r>
              <a:rPr lang="en-GB" altLang="en-US" b="1" dirty="0" err="1">
                <a:solidFill>
                  <a:srgbClr val="000000"/>
                </a:solidFill>
                <a:latin typeface="Cumberland;Courier New;DejaVu S"/>
              </a:rPr>
              <a:t>saddr</a:t>
            </a:r>
            <a:r>
              <a:rPr lang="en-GB" altLang="en-US" b="1" dirty="0">
                <a:solidFill>
                  <a:srgbClr val="000000"/>
                </a:solidFill>
                <a:latin typeface="Cumberland;Courier New;DejaVu S"/>
              </a:rPr>
              <a:t>, </a:t>
            </a:r>
            <a:r>
              <a:rPr lang="en-GB" altLang="en-US" b="1" dirty="0" err="1">
                <a:solidFill>
                  <a:srgbClr val="000000"/>
                </a:solidFill>
                <a:latin typeface="Cumberland;Courier New;DejaVu S"/>
              </a:rPr>
              <a:t>sizeof</a:t>
            </a:r>
            <a:r>
              <a:rPr lang="en-GB" altLang="en-US" b="1" dirty="0">
                <a:solidFill>
                  <a:srgbClr val="000000"/>
                </a:solidFill>
                <a:latin typeface="Cumberland;Courier New;DejaVu S"/>
              </a:rPr>
              <a:t>(</a:t>
            </a:r>
            <a:r>
              <a:rPr lang="en-GB" altLang="en-US" b="1" dirty="0" err="1">
                <a:solidFill>
                  <a:srgbClr val="000000"/>
                </a:solidFill>
                <a:latin typeface="Cumberland;Courier New;DejaVu S"/>
              </a:rPr>
              <a:t>saddr</a:t>
            </a:r>
            <a:r>
              <a:rPr lang="en-GB" altLang="en-US" b="1" dirty="0">
                <a:solidFill>
                  <a:srgbClr val="000000"/>
                </a:solidFill>
                <a:latin typeface="Cumberland;Courier New;DejaVu S"/>
              </a:rPr>
              <a:t>)) &lt; 0) { // bind!</a:t>
            </a:r>
          </a:p>
          <a:p>
            <a:pPr>
              <a:lnSpc>
                <a:spcPct val="88000"/>
              </a:lnSpc>
            </a:pP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	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printf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(“Error binding\n”);</a:t>
            </a:r>
          </a:p>
          <a:p>
            <a:pPr>
              <a:lnSpc>
                <a:spcPct val="88000"/>
              </a:lnSpc>
            </a:pP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	...</a:t>
            </a:r>
          </a:p>
          <a:p>
            <a:pPr>
              <a:lnSpc>
                <a:spcPct val="88000"/>
              </a:lnSpc>
            </a:pP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}</a:t>
            </a:r>
          </a:p>
          <a:p>
            <a:pPr>
              <a:lnSpc>
                <a:spcPct val="88000"/>
              </a:lnSpc>
            </a:pPr>
            <a:endParaRPr lang="en-GB" altLang="en-US" dirty="0">
              <a:solidFill>
                <a:srgbClr val="000000"/>
              </a:solidFill>
              <a:latin typeface="Cumberland;Courier New;DejaVu S"/>
            </a:endParaRPr>
          </a:p>
        </p:txBody>
      </p:sp>
    </p:spTree>
    <p:extLst>
      <p:ext uri="{BB962C8B-B14F-4D97-AF65-F5344CB8AC3E}">
        <p14:creationId xmlns:p14="http://schemas.microsoft.com/office/powerpoint/2010/main" val="184903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Step 3 (Server) - Listen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262640" y="1741714"/>
            <a:ext cx="8915400" cy="3777622"/>
          </a:xfrm>
        </p:spPr>
        <p:txBody>
          <a:bodyPr>
            <a:noAutofit/>
          </a:bodyPr>
          <a:lstStyle/>
          <a:p>
            <a:r>
              <a:rPr lang="en-US" altLang="en-US" sz="2400" b="1" dirty="0" smtClean="0"/>
              <a:t>Now we can listen</a:t>
            </a:r>
          </a:p>
          <a:p>
            <a:pPr lvl="1"/>
            <a:r>
              <a:rPr lang="en-GB" altLang="en-US" sz="2400" i="1" dirty="0" err="1" smtClean="0"/>
              <a:t>int</a:t>
            </a:r>
            <a:r>
              <a:rPr lang="en-GB" altLang="en-US" sz="2400" i="1" dirty="0" smtClean="0"/>
              <a:t> listen(</a:t>
            </a:r>
            <a:r>
              <a:rPr lang="en-GB" altLang="en-US" sz="2400" i="1" dirty="0" err="1" smtClean="0"/>
              <a:t>int</a:t>
            </a:r>
            <a:r>
              <a:rPr lang="en-GB" altLang="en-US" sz="2400" i="1" dirty="0" smtClean="0"/>
              <a:t> </a:t>
            </a:r>
            <a:r>
              <a:rPr lang="en-GB" altLang="en-US" sz="2400" i="1" dirty="0" err="1" smtClean="0"/>
              <a:t>sockfd</a:t>
            </a:r>
            <a:r>
              <a:rPr lang="en-GB" altLang="en-US" sz="2400" i="1" dirty="0" smtClean="0"/>
              <a:t>, </a:t>
            </a:r>
            <a:r>
              <a:rPr lang="en-GB" altLang="en-US" sz="2400" i="1" dirty="0" err="1" smtClean="0"/>
              <a:t>int</a:t>
            </a:r>
            <a:r>
              <a:rPr lang="en-GB" altLang="en-US" sz="2400" i="1" dirty="0" smtClean="0"/>
              <a:t> backlog);</a:t>
            </a:r>
          </a:p>
          <a:p>
            <a:r>
              <a:rPr lang="en-GB" altLang="en-US" sz="2400" i="1" dirty="0" err="1" smtClean="0"/>
              <a:t>sockfd</a:t>
            </a:r>
            <a:endParaRPr lang="en-GB" altLang="en-US" sz="2400" i="1" dirty="0" smtClean="0"/>
          </a:p>
          <a:p>
            <a:pPr lvl="1"/>
            <a:r>
              <a:rPr lang="en-GB" altLang="en-US" sz="2400" dirty="0" smtClean="0"/>
              <a:t>again,</a:t>
            </a:r>
            <a:r>
              <a:rPr lang="en-GB" altLang="en-US" sz="2400" i="1" dirty="0" smtClean="0"/>
              <a:t> </a:t>
            </a:r>
            <a:r>
              <a:rPr lang="en-GB" altLang="en-US" sz="2400" dirty="0" smtClean="0"/>
              <a:t>file descriptor socket() returned</a:t>
            </a:r>
            <a:endParaRPr lang="en-GB" altLang="en-US" sz="2400" i="1" dirty="0" smtClean="0"/>
          </a:p>
          <a:p>
            <a:r>
              <a:rPr lang="en-GB" altLang="en-US" sz="2400" i="1" dirty="0" smtClean="0"/>
              <a:t>backlog</a:t>
            </a:r>
          </a:p>
          <a:p>
            <a:pPr lvl="1"/>
            <a:r>
              <a:rPr lang="en-GB" altLang="en-US" sz="2400" dirty="0" smtClean="0"/>
              <a:t>number of pending connections to queue</a:t>
            </a:r>
          </a:p>
          <a:p>
            <a:r>
              <a:rPr lang="en-GB" altLang="en-US" sz="2400" dirty="0" smtClean="0"/>
              <a:t>For example,</a:t>
            </a:r>
          </a:p>
          <a:p>
            <a:pPr lvl="1"/>
            <a:r>
              <a:rPr lang="en-GB" altLang="en-US" sz="2400" i="1" dirty="0" smtClean="0"/>
              <a:t>listen(</a:t>
            </a:r>
            <a:r>
              <a:rPr lang="en-GB" altLang="en-US" sz="2400" i="1" dirty="0" err="1" smtClean="0"/>
              <a:t>sockfd</a:t>
            </a:r>
            <a:r>
              <a:rPr lang="en-GB" altLang="en-US" sz="2400" i="1" dirty="0" smtClean="0"/>
              <a:t>, 5);</a:t>
            </a:r>
          </a:p>
        </p:txBody>
      </p:sp>
    </p:spTree>
    <p:extLst>
      <p:ext uri="{BB962C8B-B14F-4D97-AF65-F5344CB8AC3E}">
        <p14:creationId xmlns:p14="http://schemas.microsoft.com/office/powerpoint/2010/main" val="35671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462296" y="219161"/>
            <a:ext cx="8911687" cy="1280890"/>
          </a:xfrm>
        </p:spPr>
        <p:txBody>
          <a:bodyPr/>
          <a:lstStyle/>
          <a:p>
            <a:r>
              <a:rPr lang="en-US" altLang="en-US" dirty="0" smtClean="0"/>
              <a:t>Step 4 (Server) - Accept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4263" y="859606"/>
            <a:ext cx="9148354" cy="48768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400" b="1" dirty="0" smtClean="0"/>
              <a:t>Server must explicitly accept incoming connections</a:t>
            </a:r>
          </a:p>
          <a:p>
            <a:pPr lvl="1">
              <a:defRPr/>
            </a:pPr>
            <a:r>
              <a:rPr lang="en-GB" sz="2000" i="1" dirty="0" err="1" smtClean="0"/>
              <a:t>int</a:t>
            </a:r>
            <a:r>
              <a:rPr lang="en-GB" sz="2000" i="1" dirty="0" smtClean="0"/>
              <a:t> accept(</a:t>
            </a:r>
            <a:r>
              <a:rPr lang="en-GB" sz="2000" i="1" dirty="0" err="1" smtClean="0"/>
              <a:t>int</a:t>
            </a:r>
            <a:r>
              <a:rPr lang="en-GB" sz="2000" i="1" dirty="0" smtClean="0"/>
              <a:t> </a:t>
            </a:r>
            <a:r>
              <a:rPr lang="en-GB" sz="2000" i="1" dirty="0" err="1" smtClean="0"/>
              <a:t>sockfd</a:t>
            </a:r>
            <a:r>
              <a:rPr lang="en-GB" sz="2000" i="1" dirty="0" smtClean="0"/>
              <a:t>, </a:t>
            </a:r>
            <a:r>
              <a:rPr lang="en-GB" sz="2000" i="1" dirty="0" err="1" smtClean="0"/>
              <a:t>struct</a:t>
            </a:r>
            <a:r>
              <a:rPr lang="en-GB" sz="2000" i="1" dirty="0" smtClean="0"/>
              <a:t> </a:t>
            </a:r>
            <a:r>
              <a:rPr lang="en-GB" sz="2000" i="1" dirty="0" err="1" smtClean="0"/>
              <a:t>sockaddr</a:t>
            </a:r>
            <a:r>
              <a:rPr lang="en-GB" sz="2000" i="1" dirty="0" smtClean="0"/>
              <a:t> *</a:t>
            </a:r>
            <a:r>
              <a:rPr lang="en-GB" sz="2000" i="1" dirty="0" err="1" smtClean="0"/>
              <a:t>addr</a:t>
            </a:r>
            <a:r>
              <a:rPr lang="en-GB" sz="2000" i="1" dirty="0" smtClean="0"/>
              <a:t>, </a:t>
            </a:r>
            <a:r>
              <a:rPr lang="en-GB" sz="2000" i="1" dirty="0" err="1" smtClean="0"/>
              <a:t>socklen_t</a:t>
            </a:r>
            <a:r>
              <a:rPr lang="en-GB" sz="2000" i="1" dirty="0" smtClean="0"/>
              <a:t> *</a:t>
            </a:r>
            <a:r>
              <a:rPr lang="en-GB" sz="2000" i="1" dirty="0" err="1" smtClean="0"/>
              <a:t>addrlen</a:t>
            </a:r>
            <a:r>
              <a:rPr lang="en-GB" sz="2000" i="1" dirty="0" smtClean="0"/>
              <a:t>)</a:t>
            </a:r>
          </a:p>
          <a:p>
            <a:pPr>
              <a:defRPr/>
            </a:pPr>
            <a:r>
              <a:rPr lang="en-GB" sz="2400" i="1" dirty="0" err="1" smtClean="0"/>
              <a:t>sockfd</a:t>
            </a:r>
            <a:endParaRPr lang="en-GB" sz="2400" i="1" dirty="0" smtClean="0"/>
          </a:p>
          <a:p>
            <a:pPr lvl="1">
              <a:defRPr/>
            </a:pPr>
            <a:r>
              <a:rPr lang="en-GB" sz="2000" dirty="0" smtClean="0"/>
              <a:t>again...</a:t>
            </a:r>
            <a:r>
              <a:rPr lang="en-GB" sz="2000" i="1" dirty="0" smtClean="0"/>
              <a:t> </a:t>
            </a:r>
            <a:r>
              <a:rPr lang="en-GB" sz="2000" dirty="0" smtClean="0"/>
              <a:t>file descriptor socket() returned</a:t>
            </a:r>
            <a:endParaRPr lang="en-GB" sz="2000" i="1" dirty="0" smtClean="0"/>
          </a:p>
          <a:p>
            <a:pPr>
              <a:defRPr/>
            </a:pPr>
            <a:r>
              <a:rPr lang="en-GB" sz="2400" i="1" dirty="0" err="1" smtClean="0"/>
              <a:t>addr</a:t>
            </a:r>
            <a:endParaRPr lang="en-GB" sz="2400" i="1" dirty="0" smtClean="0"/>
          </a:p>
          <a:p>
            <a:pPr lvl="1">
              <a:defRPr/>
            </a:pPr>
            <a:r>
              <a:rPr lang="en-GB" sz="2000" dirty="0" smtClean="0"/>
              <a:t>pointer to store client address, (</a:t>
            </a:r>
            <a:r>
              <a:rPr lang="en-GB" sz="2000" dirty="0" err="1" smtClean="0"/>
              <a:t>struct</a:t>
            </a:r>
            <a:r>
              <a:rPr lang="en-GB" sz="2000" dirty="0" smtClean="0"/>
              <a:t> </a:t>
            </a:r>
            <a:r>
              <a:rPr lang="en-GB" sz="2000" dirty="0" err="1" smtClean="0"/>
              <a:t>sockaddr_in</a:t>
            </a:r>
            <a:r>
              <a:rPr lang="en-GB" sz="2000" dirty="0" smtClean="0"/>
              <a:t> *) cast to (</a:t>
            </a:r>
            <a:r>
              <a:rPr lang="en-GB" sz="2000" dirty="0" err="1" smtClean="0"/>
              <a:t>struct</a:t>
            </a:r>
            <a:r>
              <a:rPr lang="en-GB" sz="2000" dirty="0" smtClean="0"/>
              <a:t> </a:t>
            </a:r>
            <a:r>
              <a:rPr lang="en-GB" sz="2000" dirty="0" err="1" smtClean="0"/>
              <a:t>sockaddr</a:t>
            </a:r>
            <a:r>
              <a:rPr lang="en-GB" sz="2000" dirty="0" smtClean="0"/>
              <a:t> *)</a:t>
            </a:r>
          </a:p>
          <a:p>
            <a:pPr>
              <a:defRPr/>
            </a:pPr>
            <a:r>
              <a:rPr lang="en-GB" sz="2400" i="1" dirty="0" err="1" smtClean="0"/>
              <a:t>addrlen</a:t>
            </a:r>
            <a:endParaRPr lang="en-GB" sz="2400" i="1" dirty="0" smtClean="0"/>
          </a:p>
          <a:p>
            <a:pPr lvl="1">
              <a:defRPr/>
            </a:pPr>
            <a:r>
              <a:rPr lang="en-GB" sz="2000" dirty="0" smtClean="0"/>
              <a:t>pointer to store the returned size of </a:t>
            </a:r>
            <a:r>
              <a:rPr lang="en-GB" sz="2000" dirty="0" err="1" smtClean="0"/>
              <a:t>addr</a:t>
            </a:r>
            <a:r>
              <a:rPr lang="en-GB" sz="2000" dirty="0" smtClean="0"/>
              <a:t>, should be </a:t>
            </a:r>
            <a:r>
              <a:rPr lang="en-GB" sz="2000" dirty="0" err="1" smtClean="0"/>
              <a:t>sizeof</a:t>
            </a:r>
            <a:r>
              <a:rPr lang="en-GB" sz="2000" dirty="0" smtClean="0"/>
              <a:t>(*</a:t>
            </a:r>
            <a:r>
              <a:rPr lang="en-GB" sz="2000" dirty="0" err="1" smtClean="0"/>
              <a:t>addr</a:t>
            </a:r>
            <a:r>
              <a:rPr lang="en-GB" sz="2000" dirty="0" smtClean="0"/>
              <a:t>)</a:t>
            </a:r>
            <a:endParaRPr lang="en-GB" sz="2000" i="1" dirty="0" smtClean="0"/>
          </a:p>
          <a:p>
            <a:pPr>
              <a:defRPr/>
            </a:pPr>
            <a:r>
              <a:rPr lang="en-GB" sz="2400" dirty="0" smtClean="0"/>
              <a:t>For example</a:t>
            </a:r>
          </a:p>
          <a:p>
            <a:pPr lvl="1">
              <a:defRPr/>
            </a:pPr>
            <a:r>
              <a:rPr lang="en-GB" sz="2000" i="1" dirty="0" err="1" smtClean="0"/>
              <a:t>int</a:t>
            </a:r>
            <a:r>
              <a:rPr lang="en-GB" sz="2000" i="1" dirty="0" smtClean="0"/>
              <a:t> </a:t>
            </a:r>
            <a:r>
              <a:rPr lang="en-GB" sz="2000" i="1" dirty="0" err="1" smtClean="0"/>
              <a:t>isock</a:t>
            </a:r>
            <a:r>
              <a:rPr lang="en-GB" sz="2000" i="1" dirty="0" smtClean="0"/>
              <a:t>=accept(</a:t>
            </a:r>
            <a:r>
              <a:rPr lang="en-GB" sz="2000" i="1" dirty="0" err="1" smtClean="0"/>
              <a:t>sockfd</a:t>
            </a:r>
            <a:r>
              <a:rPr lang="en-GB" sz="2000" i="1" dirty="0" smtClean="0"/>
              <a:t>, (</a:t>
            </a:r>
            <a:r>
              <a:rPr lang="en-GB" sz="2000" i="1" dirty="0" err="1" smtClean="0"/>
              <a:t>struct</a:t>
            </a:r>
            <a:r>
              <a:rPr lang="en-GB" sz="2000" i="1" dirty="0" smtClean="0"/>
              <a:t> </a:t>
            </a:r>
            <a:r>
              <a:rPr lang="en-GB" sz="2000" i="1" dirty="0" err="1" smtClean="0"/>
              <a:t>sockaddr_in</a:t>
            </a:r>
            <a:r>
              <a:rPr lang="en-GB" sz="2000" i="1" dirty="0" smtClean="0"/>
              <a:t> *) &amp;</a:t>
            </a:r>
            <a:r>
              <a:rPr lang="en-GB" sz="2000" i="1" dirty="0" err="1" smtClean="0"/>
              <a:t>caddr</a:t>
            </a:r>
            <a:r>
              <a:rPr lang="en-GB" sz="2000" i="1" dirty="0" smtClean="0"/>
              <a:t>, &amp;</a:t>
            </a:r>
            <a:r>
              <a:rPr lang="en-GB" sz="2000" i="1" dirty="0" err="1" smtClean="0"/>
              <a:t>clen</a:t>
            </a:r>
            <a:r>
              <a:rPr lang="en-GB" sz="2000" i="1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773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365016" y="0"/>
            <a:ext cx="8911687" cy="1280890"/>
          </a:xfrm>
        </p:spPr>
        <p:txBody>
          <a:bodyPr/>
          <a:lstStyle/>
          <a:p>
            <a:r>
              <a:rPr lang="en-US" altLang="en-US" dirty="0" smtClean="0"/>
              <a:t>Put Server Together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idx="1"/>
          </p:nvPr>
        </p:nvSpPr>
        <p:spPr>
          <a:xfrm>
            <a:off x="1645920" y="640445"/>
            <a:ext cx="9806440" cy="3777622"/>
          </a:xfrm>
          <a:ln>
            <a:round/>
            <a:headEnd/>
            <a:tailEnd/>
          </a:ln>
        </p:spPr>
        <p:txBody>
          <a:bodyPr vert="horz" lIns="90000" tIns="45000" rIns="90000" bIns="45000" rtlCol="0">
            <a:noAutofit/>
          </a:bodyPr>
          <a:lstStyle/>
          <a:p>
            <a:pPr>
              <a:lnSpc>
                <a:spcPct val="88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struct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sockaddr_in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saddr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caddr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;</a:t>
            </a:r>
          </a:p>
          <a:p>
            <a:pPr>
              <a:lnSpc>
                <a:spcPct val="88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sockfd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clen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isock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;</a:t>
            </a:r>
          </a:p>
          <a:p>
            <a:pPr>
              <a:lnSpc>
                <a:spcPct val="88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unsigned short port = 80;</a:t>
            </a:r>
          </a:p>
          <a:p>
            <a:pPr>
              <a:lnSpc>
                <a:spcPct val="88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 smtClean="0">
                <a:solidFill>
                  <a:srgbClr val="000000"/>
                </a:solidFill>
                <a:latin typeface="Cumberland;Courier New;DejaVu S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((</a:t>
            </a: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sockfd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=socket(AF_INET, SOCK_STREAM, 0) &lt; 0) {	// from back a couple slides</a:t>
            </a:r>
          </a:p>
          <a:p>
            <a:pPr>
              <a:lnSpc>
                <a:spcPct val="88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	</a:t>
            </a: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(“Error creating socket\n”);</a:t>
            </a:r>
          </a:p>
          <a:p>
            <a:pPr>
              <a:lnSpc>
                <a:spcPct val="88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	</a:t>
            </a:r>
            <a:r>
              <a:rPr lang="en-GB" sz="1200" dirty="0" smtClean="0">
                <a:solidFill>
                  <a:srgbClr val="000000"/>
                </a:solidFill>
                <a:latin typeface="Cumberland;Courier New;DejaVu S" pitchFamily="49" charset="0"/>
              </a:rPr>
              <a:t>... }</a:t>
            </a:r>
            <a:endParaRPr lang="en-GB" sz="1200" dirty="0">
              <a:solidFill>
                <a:srgbClr val="000000"/>
              </a:solidFill>
              <a:latin typeface="Cumberland;Courier New;DejaVu S" pitchFamily="49" charset="0"/>
            </a:endParaRPr>
          </a:p>
          <a:p>
            <a:pPr>
              <a:lnSpc>
                <a:spcPct val="88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 err="1" smtClean="0">
                <a:solidFill>
                  <a:srgbClr val="000000"/>
                </a:solidFill>
                <a:latin typeface="Cumberland;Courier New;DejaVu S" pitchFamily="49" charset="0"/>
              </a:rPr>
              <a:t>memset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(&amp;</a:t>
            </a: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saddr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, '\0', </a:t>
            </a: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sizeof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saddr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));  		// zero structure out</a:t>
            </a:r>
          </a:p>
          <a:p>
            <a:pPr>
              <a:lnSpc>
                <a:spcPct val="88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saddr.sin_family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 = AF_INET;		   		// match the socket() call</a:t>
            </a:r>
          </a:p>
          <a:p>
            <a:pPr>
              <a:lnSpc>
                <a:spcPct val="88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saddr.sin_addr.s_addr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htonl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(INADDR_ANY);	// bind to any local address</a:t>
            </a:r>
          </a:p>
          <a:p>
            <a:pPr>
              <a:lnSpc>
                <a:spcPct val="88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saddr.sin_port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htons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(port);				// specify port to listen on</a:t>
            </a:r>
          </a:p>
          <a:p>
            <a:pPr>
              <a:lnSpc>
                <a:spcPct val="88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 smtClean="0">
                <a:solidFill>
                  <a:srgbClr val="000000"/>
                </a:solidFill>
                <a:latin typeface="Cumberland;Courier New;DejaVu S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((bind(</a:t>
            </a: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sockfd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, (</a:t>
            </a: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struct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sockaddr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 *) &amp;</a:t>
            </a: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saddr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sizeof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saddr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)) &lt; 0) { // bind!</a:t>
            </a:r>
          </a:p>
          <a:p>
            <a:pPr>
              <a:lnSpc>
                <a:spcPct val="88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	</a:t>
            </a: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(“Error binding\n”);</a:t>
            </a:r>
          </a:p>
          <a:p>
            <a:pPr>
              <a:lnSpc>
                <a:spcPct val="88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	</a:t>
            </a:r>
            <a:r>
              <a:rPr lang="en-GB" sz="1200" dirty="0" smtClean="0">
                <a:solidFill>
                  <a:srgbClr val="000000"/>
                </a:solidFill>
                <a:latin typeface="Cumberland;Courier New;DejaVu S" pitchFamily="49" charset="0"/>
              </a:rPr>
              <a:t>... }</a:t>
            </a:r>
            <a:endParaRPr lang="en-GB" sz="1200" dirty="0">
              <a:solidFill>
                <a:srgbClr val="000000"/>
              </a:solidFill>
              <a:latin typeface="Cumberland;Courier New;DejaVu S" pitchFamily="49" charset="0"/>
            </a:endParaRPr>
          </a:p>
          <a:p>
            <a:pPr>
              <a:lnSpc>
                <a:spcPct val="88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b="1" dirty="0" smtClean="0">
                <a:solidFill>
                  <a:srgbClr val="000000"/>
                </a:solidFill>
                <a:latin typeface="Cumberland;Courier New;DejaVu S" pitchFamily="49" charset="0"/>
              </a:rPr>
              <a:t>if(listen(</a:t>
            </a:r>
            <a:r>
              <a:rPr lang="en-GB" sz="1200" b="1" dirty="0" err="1" smtClean="0">
                <a:solidFill>
                  <a:srgbClr val="000000"/>
                </a:solidFill>
                <a:latin typeface="Cumberland;Courier New;DejaVu S" pitchFamily="49" charset="0"/>
              </a:rPr>
              <a:t>sockfd</a:t>
            </a:r>
            <a:r>
              <a:rPr lang="en-GB" sz="1200" b="1" dirty="0">
                <a:solidFill>
                  <a:srgbClr val="000000"/>
                </a:solidFill>
                <a:latin typeface="Cumberland;Courier New;DejaVu S" pitchFamily="49" charset="0"/>
              </a:rPr>
              <a:t>, 5) &lt; 0) {		// listen for incoming connections</a:t>
            </a:r>
          </a:p>
          <a:p>
            <a:pPr>
              <a:lnSpc>
                <a:spcPct val="88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	</a:t>
            </a: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(“Error listening\n”);</a:t>
            </a:r>
          </a:p>
          <a:p>
            <a:pPr>
              <a:lnSpc>
                <a:spcPct val="88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	</a:t>
            </a:r>
            <a:r>
              <a:rPr lang="en-GB" sz="1200" dirty="0" smtClean="0">
                <a:solidFill>
                  <a:srgbClr val="000000"/>
                </a:solidFill>
                <a:latin typeface="Cumberland;Courier New;DejaVu S" pitchFamily="49" charset="0"/>
              </a:rPr>
              <a:t>... }</a:t>
            </a:r>
            <a:endParaRPr lang="en-GB" sz="1200" dirty="0">
              <a:solidFill>
                <a:srgbClr val="000000"/>
              </a:solidFill>
              <a:latin typeface="Cumberland;Courier New;DejaVu S" pitchFamily="49" charset="0"/>
            </a:endParaRPr>
          </a:p>
          <a:p>
            <a:pPr>
              <a:lnSpc>
                <a:spcPct val="88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b="1" dirty="0" err="1" smtClean="0">
                <a:solidFill>
                  <a:srgbClr val="000000"/>
                </a:solidFill>
                <a:latin typeface="Cumberland;Courier New;DejaVu S" pitchFamily="49" charset="0"/>
              </a:rPr>
              <a:t>clen</a:t>
            </a:r>
            <a:r>
              <a:rPr lang="en-GB" sz="1200" b="1" dirty="0" smtClean="0">
                <a:solidFill>
                  <a:srgbClr val="000000"/>
                </a:solidFill>
                <a:latin typeface="Cumberland;Courier New;DejaVu S" pitchFamily="49" charset="0"/>
              </a:rPr>
              <a:t>=</a:t>
            </a:r>
            <a:r>
              <a:rPr lang="en-GB" sz="1200" b="1" dirty="0" err="1" smtClean="0">
                <a:solidFill>
                  <a:srgbClr val="000000"/>
                </a:solidFill>
                <a:latin typeface="Cumberland;Courier New;DejaVu S" pitchFamily="49" charset="0"/>
              </a:rPr>
              <a:t>sizeof</a:t>
            </a:r>
            <a:r>
              <a:rPr lang="en-GB" sz="1200" b="1" dirty="0" smtClean="0">
                <a:solidFill>
                  <a:srgbClr val="000000"/>
                </a:solidFill>
                <a:latin typeface="Cumberland;Courier New;DejaVu S" pitchFamily="49" charset="0"/>
              </a:rPr>
              <a:t>(</a:t>
            </a:r>
            <a:r>
              <a:rPr lang="en-GB" sz="1200" b="1" dirty="0" err="1" smtClean="0">
                <a:solidFill>
                  <a:srgbClr val="000000"/>
                </a:solidFill>
                <a:latin typeface="Cumberland;Courier New;DejaVu S" pitchFamily="49" charset="0"/>
              </a:rPr>
              <a:t>caddr</a:t>
            </a:r>
            <a:r>
              <a:rPr lang="en-GB" sz="1200" b="1" dirty="0">
                <a:solidFill>
                  <a:srgbClr val="000000"/>
                </a:solidFill>
                <a:latin typeface="Cumberland;Courier New;DejaVu S" pitchFamily="49" charset="0"/>
              </a:rPr>
              <a:t>)</a:t>
            </a:r>
          </a:p>
          <a:p>
            <a:pPr>
              <a:lnSpc>
                <a:spcPct val="88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b="1" dirty="0">
                <a:solidFill>
                  <a:srgbClr val="000000"/>
                </a:solidFill>
                <a:latin typeface="Cumberland;Courier New;DejaVu S" pitchFamily="49" charset="0"/>
              </a:rPr>
              <a:t>if((</a:t>
            </a:r>
            <a:r>
              <a:rPr lang="en-GB" sz="1200" b="1" dirty="0" err="1">
                <a:solidFill>
                  <a:srgbClr val="000000"/>
                </a:solidFill>
                <a:latin typeface="Cumberland;Courier New;DejaVu S" pitchFamily="49" charset="0"/>
              </a:rPr>
              <a:t>isock</a:t>
            </a:r>
            <a:r>
              <a:rPr lang="en-GB" sz="1200" b="1" dirty="0">
                <a:solidFill>
                  <a:srgbClr val="000000"/>
                </a:solidFill>
                <a:latin typeface="Cumberland;Courier New;DejaVu S" pitchFamily="49" charset="0"/>
              </a:rPr>
              <a:t>=accept(</a:t>
            </a:r>
            <a:r>
              <a:rPr lang="en-GB" sz="1200" b="1" dirty="0" err="1">
                <a:solidFill>
                  <a:srgbClr val="000000"/>
                </a:solidFill>
                <a:latin typeface="Cumberland;Courier New;DejaVu S" pitchFamily="49" charset="0"/>
              </a:rPr>
              <a:t>sockfd</a:t>
            </a:r>
            <a:r>
              <a:rPr lang="en-GB" sz="1200" b="1" dirty="0">
                <a:solidFill>
                  <a:srgbClr val="000000"/>
                </a:solidFill>
                <a:latin typeface="Cumberland;Courier New;DejaVu S" pitchFamily="49" charset="0"/>
              </a:rPr>
              <a:t>, (</a:t>
            </a:r>
            <a:r>
              <a:rPr lang="en-GB" sz="1200" b="1" dirty="0" err="1">
                <a:solidFill>
                  <a:srgbClr val="000000"/>
                </a:solidFill>
                <a:latin typeface="Cumberland;Courier New;DejaVu S" pitchFamily="49" charset="0"/>
              </a:rPr>
              <a:t>struct</a:t>
            </a:r>
            <a:r>
              <a:rPr lang="en-GB" sz="1200" b="1" dirty="0">
                <a:solidFill>
                  <a:srgbClr val="000000"/>
                </a:solidFill>
                <a:latin typeface="Cumberland;Courier New;DejaVu S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umberland;Courier New;DejaVu S" pitchFamily="49" charset="0"/>
              </a:rPr>
              <a:t>sockaddr</a:t>
            </a:r>
            <a:r>
              <a:rPr lang="en-GB" sz="1200" b="1" dirty="0">
                <a:solidFill>
                  <a:srgbClr val="000000"/>
                </a:solidFill>
                <a:latin typeface="Cumberland;Courier New;DejaVu S" pitchFamily="49" charset="0"/>
              </a:rPr>
              <a:t> *) &amp;</a:t>
            </a:r>
            <a:r>
              <a:rPr lang="en-GB" sz="1200" b="1" dirty="0" err="1">
                <a:solidFill>
                  <a:srgbClr val="000000"/>
                </a:solidFill>
                <a:latin typeface="Cumberland;Courier New;DejaVu S" pitchFamily="49" charset="0"/>
              </a:rPr>
              <a:t>caddr</a:t>
            </a:r>
            <a:r>
              <a:rPr lang="en-GB" sz="1200" b="1" dirty="0">
                <a:solidFill>
                  <a:srgbClr val="000000"/>
                </a:solidFill>
                <a:latin typeface="Cumberland;Courier New;DejaVu S" pitchFamily="49" charset="0"/>
              </a:rPr>
              <a:t>, &amp;</a:t>
            </a:r>
            <a:r>
              <a:rPr lang="en-GB" sz="1200" b="1" dirty="0" err="1">
                <a:solidFill>
                  <a:srgbClr val="000000"/>
                </a:solidFill>
                <a:latin typeface="Cumberland;Courier New;DejaVu S" pitchFamily="49" charset="0"/>
              </a:rPr>
              <a:t>clen</a:t>
            </a:r>
            <a:r>
              <a:rPr lang="en-GB" sz="1200" b="1" dirty="0">
                <a:solidFill>
                  <a:srgbClr val="000000"/>
                </a:solidFill>
                <a:latin typeface="Cumberland;Courier New;DejaVu S" pitchFamily="49" charset="0"/>
              </a:rPr>
              <a:t>)) &lt; 0) {	// accept one</a:t>
            </a:r>
          </a:p>
          <a:p>
            <a:pPr>
              <a:lnSpc>
                <a:spcPct val="88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	</a:t>
            </a:r>
            <a:r>
              <a:rPr lang="en-GB" sz="1200" dirty="0" err="1">
                <a:solidFill>
                  <a:srgbClr val="000000"/>
                </a:solidFill>
                <a:latin typeface="Cumberland;Courier New;DejaVu S" pitchFamily="49" charset="0"/>
              </a:rPr>
              <a:t>printf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(“Error accepting\n”);</a:t>
            </a:r>
          </a:p>
          <a:p>
            <a:pPr>
              <a:lnSpc>
                <a:spcPct val="88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>	</a:t>
            </a:r>
            <a:r>
              <a:rPr lang="en-GB" sz="1200" dirty="0" smtClean="0">
                <a:solidFill>
                  <a:srgbClr val="000000"/>
                </a:solidFill>
                <a:latin typeface="Cumberland;Courier New;DejaVu S" pitchFamily="49" charset="0"/>
              </a:rPr>
              <a:t>... }</a:t>
            </a:r>
            <a: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  <a:t/>
            </a:r>
            <a:br>
              <a:rPr lang="en-GB" sz="1200" dirty="0">
                <a:solidFill>
                  <a:srgbClr val="000000"/>
                </a:solidFill>
                <a:latin typeface="Cumberland;Courier New;DejaVu S" pitchFamily="49" charset="0"/>
              </a:rPr>
            </a:br>
            <a:endParaRPr lang="en-GB" sz="1200" dirty="0">
              <a:solidFill>
                <a:srgbClr val="000000"/>
              </a:solidFill>
              <a:latin typeface="Cumberland;Courier New;DejaVu S" pitchFamily="49" charset="0"/>
            </a:endParaRPr>
          </a:p>
          <a:p>
            <a:pPr>
              <a:lnSpc>
                <a:spcPct val="88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1200" dirty="0">
              <a:solidFill>
                <a:srgbClr val="000000"/>
              </a:solidFill>
              <a:latin typeface="Cumberland;Courier New;DejaVu S" pitchFamily="49" charset="0"/>
            </a:endParaRPr>
          </a:p>
          <a:p>
            <a:pPr>
              <a:lnSpc>
                <a:spcPct val="88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1200" dirty="0">
              <a:solidFill>
                <a:srgbClr val="000000"/>
              </a:solidFill>
              <a:latin typeface="Cumberland;Courier New;DejaVu 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1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about client?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Client need not bind, listen, and accept</a:t>
            </a:r>
          </a:p>
          <a:p>
            <a:r>
              <a:rPr lang="en-US" altLang="en-US" sz="2400" b="1" dirty="0" smtClean="0"/>
              <a:t>All client need to do is to connect</a:t>
            </a:r>
          </a:p>
          <a:p>
            <a:pPr lvl="1"/>
            <a:r>
              <a:rPr lang="en-GB" altLang="en-US" sz="2400" i="1" dirty="0" err="1" smtClean="0"/>
              <a:t>int</a:t>
            </a:r>
            <a:r>
              <a:rPr lang="en-GB" altLang="en-US" sz="2400" i="1" dirty="0" smtClean="0"/>
              <a:t> connect(</a:t>
            </a:r>
            <a:r>
              <a:rPr lang="en-GB" altLang="en-US" sz="2400" i="1" dirty="0" err="1" smtClean="0"/>
              <a:t>int</a:t>
            </a:r>
            <a:r>
              <a:rPr lang="en-GB" altLang="en-US" sz="2400" i="1" dirty="0" smtClean="0"/>
              <a:t> </a:t>
            </a:r>
            <a:r>
              <a:rPr lang="en-GB" altLang="en-US" sz="2400" i="1" dirty="0" err="1" smtClean="0"/>
              <a:t>sockfd</a:t>
            </a:r>
            <a:r>
              <a:rPr lang="en-GB" altLang="en-US" sz="2400" i="1" dirty="0" smtClean="0"/>
              <a:t>, </a:t>
            </a:r>
            <a:r>
              <a:rPr lang="en-GB" altLang="en-US" sz="2400" i="1" dirty="0" err="1" smtClean="0"/>
              <a:t>const</a:t>
            </a:r>
            <a:r>
              <a:rPr lang="en-GB" altLang="en-US" sz="2400" i="1" dirty="0" smtClean="0"/>
              <a:t> </a:t>
            </a:r>
            <a:r>
              <a:rPr lang="en-GB" altLang="en-US" sz="2400" i="1" dirty="0" err="1" smtClean="0"/>
              <a:t>struct</a:t>
            </a:r>
            <a:r>
              <a:rPr lang="en-GB" altLang="en-US" sz="2400" i="1" dirty="0" smtClean="0"/>
              <a:t> </a:t>
            </a:r>
            <a:r>
              <a:rPr lang="en-GB" altLang="en-US" sz="2400" i="1" dirty="0" err="1" smtClean="0"/>
              <a:t>sockaddr</a:t>
            </a:r>
            <a:r>
              <a:rPr lang="en-GB" altLang="en-US" sz="2400" i="1" dirty="0" smtClean="0"/>
              <a:t> *</a:t>
            </a:r>
            <a:r>
              <a:rPr lang="en-GB" altLang="en-US" sz="2400" i="1" dirty="0" err="1" smtClean="0"/>
              <a:t>saddr</a:t>
            </a:r>
            <a:r>
              <a:rPr lang="en-GB" altLang="en-US" sz="2400" i="1" dirty="0" smtClean="0"/>
              <a:t>, </a:t>
            </a:r>
            <a:r>
              <a:rPr lang="en-GB" altLang="en-US" sz="2400" i="1" dirty="0" err="1" smtClean="0"/>
              <a:t>socklen_t</a:t>
            </a:r>
            <a:r>
              <a:rPr lang="en-GB" altLang="en-US" sz="2400" i="1" dirty="0" smtClean="0"/>
              <a:t> </a:t>
            </a:r>
            <a:r>
              <a:rPr lang="en-GB" altLang="en-US" sz="2400" i="1" dirty="0" err="1" smtClean="0"/>
              <a:t>addrlen</a:t>
            </a:r>
            <a:r>
              <a:rPr lang="en-GB" altLang="en-US" sz="2400" i="1" dirty="0" smtClean="0"/>
              <a:t>);</a:t>
            </a:r>
          </a:p>
          <a:p>
            <a:r>
              <a:rPr lang="en-GB" altLang="en-US" sz="2400" dirty="0" smtClean="0"/>
              <a:t>For example,</a:t>
            </a:r>
          </a:p>
          <a:p>
            <a:pPr lvl="1"/>
            <a:r>
              <a:rPr lang="en-GB" altLang="en-US" sz="2400" i="1" dirty="0" smtClean="0"/>
              <a:t>connect(</a:t>
            </a:r>
            <a:r>
              <a:rPr lang="en-GB" altLang="en-US" sz="2400" i="1" dirty="0" err="1" smtClean="0"/>
              <a:t>sockfd</a:t>
            </a:r>
            <a:r>
              <a:rPr lang="en-GB" altLang="en-US" sz="2400" i="1" dirty="0" smtClean="0"/>
              <a:t>, (</a:t>
            </a:r>
            <a:r>
              <a:rPr lang="en-GB" altLang="en-US" sz="2400" i="1" dirty="0" err="1" smtClean="0"/>
              <a:t>struct</a:t>
            </a:r>
            <a:r>
              <a:rPr lang="en-GB" altLang="en-US" sz="2400" i="1" dirty="0" smtClean="0"/>
              <a:t> </a:t>
            </a:r>
            <a:r>
              <a:rPr lang="en-GB" altLang="en-US" sz="2400" i="1" dirty="0" err="1" smtClean="0"/>
              <a:t>sockaddr</a:t>
            </a:r>
            <a:r>
              <a:rPr lang="en-GB" altLang="en-US" sz="2400" i="1" dirty="0" smtClean="0"/>
              <a:t> *) &amp;</a:t>
            </a:r>
            <a:r>
              <a:rPr lang="en-GB" altLang="en-US" sz="2400" i="1" dirty="0" err="1" smtClean="0"/>
              <a:t>saddr</a:t>
            </a:r>
            <a:r>
              <a:rPr lang="en-GB" altLang="en-US" sz="2400" i="1" dirty="0" smtClean="0"/>
              <a:t>, </a:t>
            </a:r>
            <a:r>
              <a:rPr lang="en-GB" altLang="en-US" sz="2400" i="1" dirty="0" err="1" smtClean="0"/>
              <a:t>sizeof</a:t>
            </a:r>
            <a:r>
              <a:rPr lang="en-GB" altLang="en-US" sz="2400" i="1" dirty="0" smtClean="0"/>
              <a:t>(</a:t>
            </a:r>
            <a:r>
              <a:rPr lang="en-GB" altLang="en-US" sz="2400" i="1" dirty="0" err="1" smtClean="0"/>
              <a:t>saddr</a:t>
            </a:r>
            <a:r>
              <a:rPr lang="en-GB" altLang="en-US" sz="2400" i="1" dirty="0" smtClean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034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391142" y="0"/>
            <a:ext cx="8911687" cy="1280890"/>
          </a:xfrm>
        </p:spPr>
        <p:txBody>
          <a:bodyPr/>
          <a:lstStyle/>
          <a:p>
            <a:r>
              <a:rPr lang="en-US" altLang="en-US" dirty="0" smtClean="0"/>
              <a:t>Domain Name System (DNS)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9" y="1186543"/>
            <a:ext cx="8913223" cy="51054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000" dirty="0" smtClean="0"/>
              <a:t>What if I want to send data to “www.slashdot.org”?</a:t>
            </a:r>
          </a:p>
          <a:p>
            <a:pPr lvl="1">
              <a:defRPr/>
            </a:pPr>
            <a:r>
              <a:rPr lang="en-US" sz="2000" dirty="0" smtClean="0"/>
              <a:t>DNS: Conceptually, DNS is a database collection of host entries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 smtClean="0"/>
              <a:t>hostname -&gt; IP address</a:t>
            </a:r>
          </a:p>
          <a:p>
            <a:pPr lvl="1">
              <a:defRPr/>
            </a:pPr>
            <a:r>
              <a:rPr lang="en-US" sz="2000" i="1" dirty="0" err="1" smtClean="0"/>
              <a:t>struct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hostent</a:t>
            </a:r>
            <a:r>
              <a:rPr lang="en-US" sz="2000" i="1" dirty="0" smtClean="0"/>
              <a:t> *</a:t>
            </a:r>
            <a:r>
              <a:rPr lang="en-US" sz="2000" i="1" dirty="0" err="1" smtClean="0"/>
              <a:t>gethostbyname</a:t>
            </a:r>
            <a:r>
              <a:rPr lang="en-US" sz="2000" i="1" dirty="0" smtClean="0"/>
              <a:t>(const char *name);</a:t>
            </a:r>
          </a:p>
          <a:p>
            <a:pPr>
              <a:defRPr/>
            </a:pPr>
            <a:r>
              <a:rPr lang="en-US" sz="2000" dirty="0" smtClean="0"/>
              <a:t>IP address -&gt; hostname</a:t>
            </a:r>
          </a:p>
          <a:p>
            <a:pPr lvl="1">
              <a:defRPr/>
            </a:pPr>
            <a:r>
              <a:rPr lang="en-US" sz="2000" i="1" dirty="0" err="1" smtClean="0"/>
              <a:t>struct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hostent</a:t>
            </a:r>
            <a:r>
              <a:rPr lang="en-US" sz="2000" i="1" dirty="0" smtClean="0"/>
              <a:t> *</a:t>
            </a:r>
            <a:r>
              <a:rPr lang="en-US" sz="2000" i="1" dirty="0" err="1" smtClean="0"/>
              <a:t>gethostbyaddr</a:t>
            </a:r>
            <a:r>
              <a:rPr lang="en-US" sz="2000" i="1" dirty="0" smtClean="0"/>
              <a:t>(const char *</a:t>
            </a:r>
            <a:r>
              <a:rPr lang="en-US" sz="2000" i="1" dirty="0" err="1" smtClean="0"/>
              <a:t>addr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len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type);</a:t>
            </a:r>
            <a:endParaRPr lang="en-US" sz="2000" dirty="0" smtClean="0"/>
          </a:p>
          <a:p>
            <a:pPr>
              <a:defRPr/>
            </a:pPr>
            <a:endParaRPr lang="en-US" sz="2000" dirty="0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2514600" y="2367643"/>
            <a:ext cx="716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8000"/>
              </a:lnSpc>
            </a:pP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struct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hostent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 {</a:t>
            </a:r>
          </a:p>
          <a:p>
            <a:pPr>
              <a:lnSpc>
                <a:spcPct val="88000"/>
              </a:lnSpc>
            </a:pP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    char	*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h_name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;   	// official hostname</a:t>
            </a:r>
          </a:p>
          <a:p>
            <a:pPr>
              <a:lnSpc>
                <a:spcPct val="88000"/>
              </a:lnSpc>
            </a:pP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    char	**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h_aliases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;   // vector of alternative hostnames</a:t>
            </a:r>
          </a:p>
          <a:p>
            <a:pPr>
              <a:lnSpc>
                <a:spcPct val="88000"/>
              </a:lnSpc>
            </a:pP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	    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int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	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h_addrtype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;    // address type, e.g. AF_INET</a:t>
            </a:r>
          </a:p>
          <a:p>
            <a:pPr>
              <a:lnSpc>
                <a:spcPct val="88000"/>
              </a:lnSpc>
            </a:pP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    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int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	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h_length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;  	// length of address in bytes, e.g. 4 for IPv4</a:t>
            </a:r>
          </a:p>
          <a:p>
            <a:pPr>
              <a:lnSpc>
                <a:spcPct val="88000"/>
              </a:lnSpc>
            </a:pP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	    char	**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h_addr_list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;	// vector of addresses</a:t>
            </a:r>
          </a:p>
          <a:p>
            <a:pPr>
              <a:lnSpc>
                <a:spcPct val="88000"/>
              </a:lnSpc>
            </a:pP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	    char	*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h_addr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;		// first host address, synonym for </a:t>
            </a:r>
            <a:r>
              <a:rPr lang="en-GB" altLang="en-US" dirty="0" err="1">
                <a:solidFill>
                  <a:srgbClr val="000000"/>
                </a:solidFill>
                <a:latin typeface="Cumberland;Courier New;DejaVu S"/>
              </a:rPr>
              <a:t>h_addr_list</a:t>
            </a: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[0]</a:t>
            </a:r>
          </a:p>
          <a:p>
            <a:pPr>
              <a:lnSpc>
                <a:spcPct val="88000"/>
              </a:lnSpc>
            </a:pPr>
            <a:r>
              <a:rPr lang="en-GB" altLang="en-US" dirty="0">
                <a:solidFill>
                  <a:srgbClr val="000000"/>
                </a:solidFill>
                <a:latin typeface="Cumberland;Courier New;DejaVu 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147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We Are Connected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Server accepting connections and client connecting to servers</a:t>
            </a:r>
          </a:p>
          <a:p>
            <a:r>
              <a:rPr lang="en-US" altLang="en-US" sz="2400" dirty="0" smtClean="0"/>
              <a:t>Send and receive data</a:t>
            </a:r>
          </a:p>
          <a:p>
            <a:pPr lvl="1">
              <a:lnSpc>
                <a:spcPct val="77000"/>
              </a:lnSpc>
            </a:pPr>
            <a:r>
              <a:rPr lang="en-GB" altLang="en-US" sz="2400" i="1" dirty="0" err="1" smtClean="0"/>
              <a:t>ssize_t</a:t>
            </a:r>
            <a:r>
              <a:rPr lang="en-GB" altLang="en-US" sz="2400" i="1" dirty="0" smtClean="0"/>
              <a:t> read(</a:t>
            </a:r>
            <a:r>
              <a:rPr lang="en-GB" altLang="en-US" sz="2400" i="1" dirty="0" err="1" smtClean="0"/>
              <a:t>int</a:t>
            </a:r>
            <a:r>
              <a:rPr lang="en-GB" altLang="en-US" sz="2400" i="1" dirty="0" smtClean="0"/>
              <a:t> </a:t>
            </a:r>
            <a:r>
              <a:rPr lang="en-GB" altLang="en-US" sz="2400" i="1" dirty="0" err="1" smtClean="0"/>
              <a:t>fd</a:t>
            </a:r>
            <a:r>
              <a:rPr lang="en-GB" altLang="en-US" sz="2400" i="1" dirty="0" smtClean="0"/>
              <a:t>, void *</a:t>
            </a:r>
            <a:r>
              <a:rPr lang="en-GB" altLang="en-US" sz="2400" i="1" dirty="0" err="1" smtClean="0"/>
              <a:t>buf</a:t>
            </a:r>
            <a:r>
              <a:rPr lang="en-GB" altLang="en-US" sz="2400" i="1" dirty="0" smtClean="0"/>
              <a:t>, </a:t>
            </a:r>
            <a:r>
              <a:rPr lang="en-GB" altLang="en-US" sz="2400" i="1" dirty="0" err="1" smtClean="0"/>
              <a:t>size_t</a:t>
            </a:r>
            <a:r>
              <a:rPr lang="en-GB" altLang="en-US" sz="2400" i="1" dirty="0" smtClean="0"/>
              <a:t> </a:t>
            </a:r>
            <a:r>
              <a:rPr lang="en-GB" altLang="en-US" sz="2400" i="1" dirty="0" err="1" smtClean="0"/>
              <a:t>len</a:t>
            </a:r>
            <a:r>
              <a:rPr lang="en-GB" altLang="en-US" sz="2400" i="1" dirty="0" smtClean="0"/>
              <a:t>);</a:t>
            </a:r>
          </a:p>
          <a:p>
            <a:pPr lvl="1"/>
            <a:r>
              <a:rPr lang="en-GB" altLang="en-US" sz="2400" i="1" dirty="0" err="1" smtClean="0"/>
              <a:t>ssize_t</a:t>
            </a:r>
            <a:r>
              <a:rPr lang="en-GB" altLang="en-US" sz="2400" i="1" dirty="0" smtClean="0"/>
              <a:t> write(</a:t>
            </a:r>
            <a:r>
              <a:rPr lang="en-GB" altLang="en-US" sz="2400" i="1" dirty="0" err="1" smtClean="0"/>
              <a:t>int</a:t>
            </a:r>
            <a:r>
              <a:rPr lang="en-GB" altLang="en-US" sz="2400" i="1" dirty="0" smtClean="0"/>
              <a:t> </a:t>
            </a:r>
            <a:r>
              <a:rPr lang="en-GB" altLang="en-US" sz="2400" i="1" dirty="0" err="1" smtClean="0"/>
              <a:t>fd</a:t>
            </a:r>
            <a:r>
              <a:rPr lang="en-GB" altLang="en-US" sz="2400" i="1" dirty="0" smtClean="0"/>
              <a:t>, </a:t>
            </a:r>
            <a:r>
              <a:rPr lang="en-GB" altLang="en-US" sz="2400" i="1" dirty="0" err="1" smtClean="0"/>
              <a:t>const</a:t>
            </a:r>
            <a:r>
              <a:rPr lang="en-GB" altLang="en-US" sz="2400" i="1" dirty="0" smtClean="0"/>
              <a:t> void *</a:t>
            </a:r>
            <a:r>
              <a:rPr lang="en-GB" altLang="en-US" sz="2400" i="1" dirty="0" err="1" smtClean="0"/>
              <a:t>buf</a:t>
            </a:r>
            <a:r>
              <a:rPr lang="en-GB" altLang="en-US" sz="2400" i="1" dirty="0" smtClean="0"/>
              <a:t>, </a:t>
            </a:r>
            <a:r>
              <a:rPr lang="en-GB" altLang="en-US" sz="2400" i="1" dirty="0" err="1" smtClean="0"/>
              <a:t>size_t</a:t>
            </a:r>
            <a:r>
              <a:rPr lang="en-GB" altLang="en-US" sz="2400" i="1" dirty="0" smtClean="0"/>
              <a:t> </a:t>
            </a:r>
            <a:r>
              <a:rPr lang="en-GB" altLang="en-US" sz="2400" i="1" dirty="0" err="1" smtClean="0"/>
              <a:t>len</a:t>
            </a:r>
            <a:r>
              <a:rPr lang="en-GB" altLang="en-US" sz="2400" i="1" dirty="0" smtClean="0"/>
              <a:t>);</a:t>
            </a:r>
          </a:p>
          <a:p>
            <a:r>
              <a:rPr lang="en-GB" altLang="en-US" sz="2400" dirty="0" smtClean="0"/>
              <a:t>For example,</a:t>
            </a:r>
          </a:p>
          <a:p>
            <a:pPr lvl="1">
              <a:lnSpc>
                <a:spcPct val="77000"/>
              </a:lnSpc>
            </a:pPr>
            <a:r>
              <a:rPr lang="en-GB" altLang="en-US" sz="2400" i="1" dirty="0" smtClean="0"/>
              <a:t>read(</a:t>
            </a:r>
            <a:r>
              <a:rPr lang="en-GB" altLang="en-US" sz="2400" i="1" dirty="0" err="1" smtClean="0"/>
              <a:t>sockfd</a:t>
            </a:r>
            <a:r>
              <a:rPr lang="en-GB" altLang="en-US" sz="2400" i="1" dirty="0" smtClean="0"/>
              <a:t>, buffer, </a:t>
            </a:r>
            <a:r>
              <a:rPr lang="en-GB" altLang="en-US" sz="2400" i="1" dirty="0" err="1" smtClean="0"/>
              <a:t>sizeof</a:t>
            </a:r>
            <a:r>
              <a:rPr lang="en-GB" altLang="en-US" sz="2400" i="1" dirty="0" smtClean="0"/>
              <a:t>(buffer));</a:t>
            </a:r>
          </a:p>
          <a:p>
            <a:pPr lvl="1">
              <a:lnSpc>
                <a:spcPct val="77000"/>
              </a:lnSpc>
            </a:pPr>
            <a:r>
              <a:rPr lang="en-GB" altLang="en-US" sz="2400" i="1" dirty="0" smtClean="0"/>
              <a:t>write(</a:t>
            </a:r>
            <a:r>
              <a:rPr lang="en-GB" altLang="en-US" sz="2400" i="1" dirty="0" err="1" smtClean="0"/>
              <a:t>sockfd</a:t>
            </a:r>
            <a:r>
              <a:rPr lang="en-GB" altLang="en-US" sz="2400" i="1" dirty="0" smtClean="0"/>
              <a:t>, “hey\n”, </a:t>
            </a:r>
            <a:r>
              <a:rPr lang="en-GB" altLang="en-US" sz="2400" i="1" dirty="0" err="1" smtClean="0"/>
              <a:t>strlen</a:t>
            </a:r>
            <a:r>
              <a:rPr lang="en-GB" altLang="en-US" sz="2400" i="1" dirty="0" smtClean="0"/>
              <a:t>(“hey\n”));</a:t>
            </a:r>
            <a:endParaRPr lang="en-US" alt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8807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Close the Socket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Don’t forget to close the socket descriptor, like a file</a:t>
            </a:r>
          </a:p>
          <a:p>
            <a:pPr lvl="1"/>
            <a:r>
              <a:rPr lang="en-GB" altLang="en-US" sz="2800" i="1" dirty="0" err="1" smtClean="0"/>
              <a:t>int</a:t>
            </a:r>
            <a:r>
              <a:rPr lang="en-GB" altLang="en-US" sz="2800" i="1" dirty="0" smtClean="0"/>
              <a:t> close(</a:t>
            </a:r>
            <a:r>
              <a:rPr lang="en-GB" altLang="en-US" sz="2800" i="1" dirty="0" err="1" smtClean="0"/>
              <a:t>int</a:t>
            </a:r>
            <a:r>
              <a:rPr lang="en-GB" altLang="en-US" sz="2800" i="1" dirty="0" smtClean="0"/>
              <a:t> </a:t>
            </a:r>
            <a:r>
              <a:rPr lang="en-GB" altLang="en-US" sz="2800" i="1" dirty="0" err="1" smtClean="0"/>
              <a:t>sockfd</a:t>
            </a:r>
            <a:r>
              <a:rPr lang="en-GB" altLang="en-US" sz="2800" i="1" dirty="0" smtClean="0"/>
              <a:t>);</a:t>
            </a:r>
          </a:p>
          <a:p>
            <a:pPr lvl="1"/>
            <a:endParaRPr lang="en-GB" altLang="en-US" sz="2800" dirty="0" smtClean="0"/>
          </a:p>
          <a:p>
            <a:r>
              <a:rPr lang="en-GB" altLang="en-US" sz="3200" dirty="0" smtClean="0"/>
              <a:t>Now server can loop around and accept a new connection when the old one finishes</a:t>
            </a:r>
          </a:p>
        </p:txBody>
      </p:sp>
    </p:spTree>
    <p:extLst>
      <p:ext uri="{BB962C8B-B14F-4D97-AF65-F5344CB8AC3E}">
        <p14:creationId xmlns:p14="http://schemas.microsoft.com/office/powerpoint/2010/main" val="28345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1C7E9F97-27D0-41A4-AAA1-EBA833954EE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10" name="Picture 5" descr="C:\Users\Sanket1\Downloads\nmi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24" y="1026887"/>
            <a:ext cx="5072641" cy="4213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69777" y="5240091"/>
            <a:ext cx="6318068" cy="10895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6480" b="1" spc="6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0648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B2FED5-1C01-4ACB-8677-24F96EC08853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241668" name="Picture 4" descr="Fig02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83058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1905000" y="1524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What is an operating system (OS)?</a:t>
            </a:r>
          </a:p>
        </p:txBody>
      </p:sp>
    </p:spTree>
    <p:extLst>
      <p:ext uri="{BB962C8B-B14F-4D97-AF65-F5344CB8AC3E}">
        <p14:creationId xmlns:p14="http://schemas.microsoft.com/office/powerpoint/2010/main" val="257547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An operating system is an intermediary between a computer user and the hardware.</a:t>
            </a:r>
          </a:p>
          <a:p>
            <a:r>
              <a:rPr lang="en-US" altLang="en-US" sz="2800" dirty="0"/>
              <a:t>Make the hardware convenient to use.</a:t>
            </a:r>
          </a:p>
          <a:p>
            <a:r>
              <a:rPr lang="en-US" altLang="en-US" sz="2800" dirty="0"/>
              <a:t>Manages system resources.</a:t>
            </a:r>
          </a:p>
          <a:p>
            <a:r>
              <a:rPr lang="en-US" altLang="en-US" sz="2800" dirty="0"/>
              <a:t>Use the hardware in an efficient manner.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303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274" y="436602"/>
            <a:ext cx="7432766" cy="60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1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18" y="519381"/>
            <a:ext cx="11005388" cy="577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1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IoT</a:t>
            </a:r>
            <a:r>
              <a:rPr lang="en-US" cap="small" dirty="0"/>
              <a:t>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use of operating systems for </a:t>
            </a:r>
            <a:r>
              <a:rPr lang="en-US" sz="2400" dirty="0" err="1"/>
              <a:t>IoT</a:t>
            </a:r>
            <a:r>
              <a:rPr lang="en-US" sz="2400" dirty="0"/>
              <a:t> hardware is often categorized into two groups: </a:t>
            </a:r>
            <a:endParaRPr lang="en-US" sz="2400" dirty="0" smtClean="0"/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nd </a:t>
            </a:r>
            <a:r>
              <a:rPr lang="en-US" sz="2400" dirty="0"/>
              <a:t>devices </a:t>
            </a:r>
            <a:endParaRPr lang="en-US" sz="2400" dirty="0" smtClean="0"/>
          </a:p>
          <a:p>
            <a:pPr lvl="1"/>
            <a:r>
              <a:rPr lang="en-US" sz="2400" dirty="0"/>
              <a:t>G</a:t>
            </a:r>
            <a:r>
              <a:rPr lang="en-US" sz="2400" dirty="0" smtClean="0"/>
              <a:t>ateways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End </a:t>
            </a:r>
            <a:r>
              <a:rPr lang="en-US" sz="2400" dirty="0"/>
              <a:t>devices or </a:t>
            </a:r>
            <a:r>
              <a:rPr lang="en-US" sz="2400" dirty="0" smtClean="0"/>
              <a:t>nodes are </a:t>
            </a:r>
            <a:r>
              <a:rPr lang="en-US" sz="2400" dirty="0"/>
              <a:t>often </a:t>
            </a:r>
            <a:r>
              <a:rPr lang="en-US" sz="2400" dirty="0" smtClean="0"/>
              <a:t>smaller </a:t>
            </a:r>
            <a:r>
              <a:rPr lang="en-US" sz="2400" dirty="0"/>
              <a:t>in capability as compared to </a:t>
            </a:r>
            <a:r>
              <a:rPr lang="en-US" sz="2400" dirty="0" smtClean="0"/>
              <a:t>Gateways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/>
              <a:t>M</a:t>
            </a:r>
            <a:r>
              <a:rPr lang="en-US" sz="2400" dirty="0" smtClean="0"/>
              <a:t>ore </a:t>
            </a:r>
            <a:r>
              <a:rPr lang="en-US" sz="2400" dirty="0"/>
              <a:t>and more processing is pushed to the network edges (to gateways and nodes),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399061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499</TotalTime>
  <Words>1148</Words>
  <Application>Microsoft Office PowerPoint</Application>
  <PresentationFormat>Widescreen</PresentationFormat>
  <Paragraphs>294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Century Gothic</vt:lpstr>
      <vt:lpstr>Courier New</vt:lpstr>
      <vt:lpstr>Cumberland;Courier New;DejaVu S</vt:lpstr>
      <vt:lpstr>Helvetica</vt:lpstr>
      <vt:lpstr>Tahoma</vt:lpstr>
      <vt:lpstr>Times New Roman</vt:lpstr>
      <vt:lpstr>Wingdings 3</vt:lpstr>
      <vt:lpstr>Wisp</vt:lpstr>
      <vt:lpstr>Role of Operating System, APIs &amp; Sockets - IoT</vt:lpstr>
      <vt:lpstr>Agenda</vt:lpstr>
      <vt:lpstr>PowerPoint Presentation</vt:lpstr>
      <vt:lpstr>PowerPoint Presentation</vt:lpstr>
      <vt:lpstr>PowerPoint Presentation</vt:lpstr>
      <vt:lpstr>Definition</vt:lpstr>
      <vt:lpstr>PowerPoint Presentation</vt:lpstr>
      <vt:lpstr>PowerPoint Presentation</vt:lpstr>
      <vt:lpstr>IoT Operating Systems</vt:lpstr>
      <vt:lpstr>PowerPoint Presentation</vt:lpstr>
      <vt:lpstr>IoT Operating Systems </vt:lpstr>
      <vt:lpstr>PowerPoint Presentation</vt:lpstr>
      <vt:lpstr>User Defined Function</vt:lpstr>
      <vt:lpstr>System Calls</vt:lpstr>
      <vt:lpstr>Application Programming Interface (API)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Popular API  </vt:lpstr>
      <vt:lpstr>Client- Server Application</vt:lpstr>
      <vt:lpstr>Client- Server Application</vt:lpstr>
      <vt:lpstr>IOT Application</vt:lpstr>
      <vt:lpstr>Example Networks</vt:lpstr>
      <vt:lpstr>PowerPoint Presentation</vt:lpstr>
      <vt:lpstr>TCP/IP Model</vt:lpstr>
      <vt:lpstr>UDP vs TCP</vt:lpstr>
      <vt:lpstr>Connection-Oriented Service</vt:lpstr>
      <vt:lpstr>PowerPoint Presentation</vt:lpstr>
      <vt:lpstr>Connectionless Service</vt:lpstr>
      <vt:lpstr>PowerPoint Presentation</vt:lpstr>
      <vt:lpstr>Why Socket?</vt:lpstr>
      <vt:lpstr>PowerPoint Presentation</vt:lpstr>
      <vt:lpstr>Identify the Destination</vt:lpstr>
      <vt:lpstr>Sockets</vt:lpstr>
      <vt:lpstr>Overview</vt:lpstr>
      <vt:lpstr>Step 1 – Setup Socket</vt:lpstr>
      <vt:lpstr>Step 2 (Server) - Binding </vt:lpstr>
      <vt:lpstr>Step 2 (Server) - Binding contd.</vt:lpstr>
      <vt:lpstr>Step 3 (Server) - Listen</vt:lpstr>
      <vt:lpstr>Step 4 (Server) - Accept</vt:lpstr>
      <vt:lpstr>Put Server Together</vt:lpstr>
      <vt:lpstr>What about client?</vt:lpstr>
      <vt:lpstr>Domain Name System (DNS)</vt:lpstr>
      <vt:lpstr>We Are Connected</vt:lpstr>
      <vt:lpstr>Close the Socket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of Operating System, APIs &amp; Sockets - IoT</dc:title>
  <dc:creator>Sanjay H A</dc:creator>
  <cp:lastModifiedBy>Sanjay H A</cp:lastModifiedBy>
  <cp:revision>35</cp:revision>
  <dcterms:created xsi:type="dcterms:W3CDTF">2019-10-20T11:37:35Z</dcterms:created>
  <dcterms:modified xsi:type="dcterms:W3CDTF">2019-10-21T07:58:43Z</dcterms:modified>
</cp:coreProperties>
</file>