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Source Code Pr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SourceCodeProMedium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SourceCodeProMedium-italic.fntdata"/><Relationship Id="rId23" Type="http://schemas.openxmlformats.org/officeDocument/2006/relationships/font" Target="fonts/SourceCodePr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9aa5e83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b9aa5e83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b4adaed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b4adaed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4adaeda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4adaeda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9aa5e83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9aa5e83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9aa5e83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9aa5e83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9aa5e83e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b9aa5e83e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4adaed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4adaed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9aa5e83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9aa5e83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b9aa5e83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b9aa5e83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39600"/>
            <a:ext cx="8520600" cy="8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Seminário</a:t>
            </a:r>
            <a:r>
              <a:rPr lang="pt-BR"/>
              <a:t> de boas </a:t>
            </a:r>
            <a:r>
              <a:rPr lang="pt-BR"/>
              <a:t>práticas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867550" y="3704825"/>
            <a:ext cx="31533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Alunos:</a:t>
            </a:r>
            <a:endParaRPr b="0"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João Coelho, Henrick Araujo, </a:t>
            </a:r>
            <a:r>
              <a:rPr b="0" lang="pt-BR" sz="1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Otávio</a:t>
            </a:r>
            <a:r>
              <a:rPr b="0" lang="pt-BR" sz="1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de farias e Felipe Kamke.</a:t>
            </a:r>
            <a:endParaRPr b="0"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Turma: 2931</a:t>
            </a:r>
            <a:endParaRPr b="0"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Professora: Karen andressa de carvalho</a:t>
            </a:r>
            <a:endParaRPr b="0"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36453" l="-4298" r="-5074" t="35903"/>
          <a:stretch/>
        </p:blipFill>
        <p:spPr>
          <a:xfrm>
            <a:off x="0" y="0"/>
            <a:ext cx="1768850" cy="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4625" y="-122250"/>
            <a:ext cx="8663100" cy="4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/**Classe para objetos do tipo Funcionários, onde serão contidos, valores e métodos para o mesmo.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@author Fulano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@version 1.05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@since Release 02 da aplicação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Funcionarios {…}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/** Método para retorno do salário do funcionário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  @return Double  - Valor do Salário */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getSalario(){…}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/**Método para calculo da diária com base no salário do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funcionário dividido pelo mês comercial de 30 dias para efeito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de cálculo de ajuda de custo para viagem.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@author Ciclano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@param  diasViagem int - Valor total das vendas do mês.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@param  valorDeslocamento Double - Valor pago em cada diária.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@return Double - Valor da diária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public Double calculaAjudaCusto(int diasViagem, Double valorDeslocamento) throws ArithmeticException {...}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/**Método para calculo do valor da bonificação baseada na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seguinte faixa de valores: Para vendas menores de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25.000,00, o percentual de comissão aplicado será de 5%, e * para valores iguais ou maiores de 25.000,00, o percentual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será de 10%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@author Beltrano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@param  valorVendas - Valor total das vendas do mês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@return Double - Valor do resultado do cálculo conforme a faixa de comissões.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@throws IllegalArgumentException Se valorVendas é null.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calculaBonificacao(Double valorVendas) throws IllegalArgumentException{...}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Tenta adicionar um cliente e retorna se esse cliente foi adicionado com sucesso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@param cliente o cliente a ser adicionado&lt;/em&gt;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 @return se o cliente foi corretamente adicionado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6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adicionar(Cliente cliente){...}</a:t>
            </a:r>
            <a:endParaRPr sz="36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2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80"/>
              <a:t>Quais são as boas </a:t>
            </a:r>
            <a:r>
              <a:rPr lang="pt-BR" sz="3280"/>
              <a:t>práticas</a:t>
            </a:r>
            <a:r>
              <a:rPr lang="pt-BR" sz="3280"/>
              <a:t> que devemos ter para ter um </a:t>
            </a:r>
            <a:r>
              <a:rPr lang="pt-BR" sz="3280"/>
              <a:t>código</a:t>
            </a:r>
            <a:r>
              <a:rPr lang="pt-BR" sz="3280"/>
              <a:t> limpo?</a:t>
            </a:r>
            <a:endParaRPr sz="328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24575"/>
            <a:ext cx="550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rgbClr val="292929"/>
                </a:solidFill>
                <a:highlight>
                  <a:srgbClr val="FFFFFF"/>
                </a:highlight>
              </a:rPr>
              <a:t>Dar nomes: 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Normalmente 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recebem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 apelidos por nossas 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características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 mais comuns sendo pelo 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o que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 fazemos ou por como somos. Para termos um código limpo, devemos fazer isso com ele. Nomear variáveis, funções, parâmetros, classes ou métodos de acordo com suas funcionalidades. Isso é essencial para um bom entendimento do código.</a:t>
            </a:r>
            <a:endParaRPr sz="461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Na hora de definir um nome, precisamos ter em mente alguns pontos principais:</a:t>
            </a:r>
            <a:endParaRPr sz="461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615">
                <a:solidFill>
                  <a:srgbClr val="292929"/>
                </a:solidFill>
                <a:highlight>
                  <a:srgbClr val="FFFFFF"/>
                </a:highlight>
              </a:rPr>
              <a:t>É preciso: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 precisamos passar a ideia central da nossa variável ou método, sem dar voltas, sendo conciso e direto.</a:t>
            </a:r>
            <a:endParaRPr sz="461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615">
                <a:solidFill>
                  <a:srgbClr val="292929"/>
                </a:solidFill>
                <a:highlight>
                  <a:srgbClr val="FFFFFF"/>
                </a:highlight>
              </a:rPr>
              <a:t>Não ter medo de nomes grandes: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 um nome bem descritivo, mesmo que seja grande, irá possibilitar uma melhor compreensão e posterior manutenção do código.</a:t>
            </a:r>
            <a:endParaRPr sz="461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615">
                <a:solidFill>
                  <a:srgbClr val="292929"/>
                </a:solidFill>
                <a:highlight>
                  <a:srgbClr val="FFFFFF"/>
                </a:highlight>
              </a:rPr>
              <a:t>Métodos ou Funções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: devem ter nome de verbos, para assim, expressar quais são suas finalidades.</a:t>
            </a:r>
            <a:endParaRPr sz="461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615">
                <a:solidFill>
                  <a:srgbClr val="292929"/>
                </a:solidFill>
                <a:highlight>
                  <a:srgbClr val="FFFFFF"/>
                </a:highlight>
              </a:rPr>
              <a:t>Classes e Objetos:</a:t>
            </a:r>
            <a:r>
              <a:rPr lang="pt-BR" sz="4615">
                <a:solidFill>
                  <a:srgbClr val="292929"/>
                </a:solidFill>
                <a:highlight>
                  <a:srgbClr val="FFFFFF"/>
                </a:highlight>
              </a:rPr>
              <a:t> deve ser utilizado substantivos.</a:t>
            </a:r>
            <a:endParaRPr sz="4615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375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92929"/>
                </a:solidFill>
              </a:rPr>
              <a:t>Comente somente o necessário</a:t>
            </a:r>
            <a:r>
              <a:rPr lang="pt-BR" sz="1200">
                <a:solidFill>
                  <a:srgbClr val="292929"/>
                </a:solidFill>
              </a:rPr>
              <a:t>: códigos são constantemente modificados, enquanto comentários, raramente. Assim, é comum um comentário deixar de ter significado, ou pior ainda, passar um significado falso depois de algum tempo.</a:t>
            </a:r>
            <a:endParaRPr sz="12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pt-BR" sz="1200">
                <a:solidFill>
                  <a:srgbClr val="292929"/>
                </a:solidFill>
              </a:rPr>
              <a:t>Uma dica é tentar </a:t>
            </a:r>
            <a:r>
              <a:rPr b="1" lang="pt-BR" sz="1200">
                <a:solidFill>
                  <a:srgbClr val="292929"/>
                </a:solidFill>
              </a:rPr>
              <a:t>evitar o famoso “blocão de comentário”</a:t>
            </a:r>
            <a:r>
              <a:rPr lang="pt-BR" sz="1200">
                <a:solidFill>
                  <a:srgbClr val="292929"/>
                </a:solidFill>
              </a:rPr>
              <a:t> no início do código. Mais atrapalha do que ajuda, já que contém material que deveria estar presente na documentação do projeto e não no próprio código.</a:t>
            </a:r>
            <a:endParaRPr sz="1200">
              <a:solidFill>
                <a:srgbClr val="292929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197" y="1379125"/>
            <a:ext cx="4771551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50" y="2378775"/>
            <a:ext cx="43818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soluções personalizadas e simplifique seu código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92929"/>
                </a:solidFill>
              </a:rPr>
              <a:t>Quando enfrentamos uma tarefa criativa, muitas vezes tentamos construir uma funcionalidade específica do zero.</a:t>
            </a:r>
            <a:endParaRPr sz="115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92929"/>
                </a:solidFill>
              </a:rPr>
              <a:t>A</a:t>
            </a:r>
            <a:r>
              <a:rPr lang="pt-BR" sz="1150">
                <a:solidFill>
                  <a:srgbClr val="292929"/>
                </a:solidFill>
              </a:rPr>
              <a:t>ntes de entrar no movimento da solução personalizada, vale a pena parar e refletir se realmente precisamos disso. </a:t>
            </a:r>
            <a:endParaRPr sz="115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92929"/>
                </a:solidFill>
              </a:rPr>
              <a:t>Então </a:t>
            </a:r>
            <a:r>
              <a:rPr lang="pt-BR" sz="1150">
                <a:solidFill>
                  <a:srgbClr val="292929"/>
                </a:solidFill>
              </a:rPr>
              <a:t>se você deseja fornecer aos usuários uma funcionalidade específica, considere seu orçamento atual e planos futuros para o desenvolvimento de seu produto antes de ir para uma solução personalizada.</a:t>
            </a:r>
            <a:endParaRPr sz="115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292929"/>
                </a:solidFill>
              </a:rPr>
              <a:t>E p</a:t>
            </a:r>
            <a:r>
              <a:rPr lang="pt-BR" sz="1150">
                <a:solidFill>
                  <a:srgbClr val="292929"/>
                </a:solidFill>
              </a:rPr>
              <a:t>ara simplificar e tornar o código mais limpo precisamos criar funções pequenas e claras, onde elas devem ter apenas uma tarefa e, assim, saber cumpri-las da maneira mais simples possível. Isso possibilita que um método seja reutilizado diversas vezes em seu código, facilitando sua manutenção a longo prazo.</a:t>
            </a:r>
            <a:endParaRPr sz="115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REfatore e melhore o seu código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</a:rPr>
              <a:t>Quando você estiver trabalhando em algum código, se encontrou algo que pode ser melhorado, melhore! Não deixe pra depois, porque o depois na verdade quer dizer nunca.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</a:rPr>
              <a:t>Você não precisa refatorar a classe inteira, são ações pequenas como mudar o nome de um método que não estava muito claro ou quebrar um método que estava muito grande em outros menores.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00"/>
                </a:solidFill>
              </a:rPr>
              <a:t>Refatorar o código deve ser um hábito. É uma atividade essencial para a modernização do software e deve ser feita com muito cuidado para não impactar as funcionalidades existentes. 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TESTES LIMPOS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87050" y="1144025"/>
            <a:ext cx="816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Um código só está realmente limpo se ele for validado. como é possível manter um teste limpo? A resposta é simples, da mesma maneira que mantemos o nosso código limpo, com clareza, simplicidade e consistência de expressão.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Testes limpos seguem as regras do anacrônico FIRST (Fast, Indepedent, Repeatable, Self-validation, Timely).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237">
                <a:solidFill>
                  <a:srgbClr val="292929"/>
                </a:solidFill>
                <a:highlight>
                  <a:srgbClr val="FFFFFF"/>
                </a:highlight>
              </a:rPr>
              <a:t>Rapidez</a:t>
            </a: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: os testes devem ser rápidos para que possam ser executados diversas vezes;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237">
                <a:solidFill>
                  <a:srgbClr val="292929"/>
                </a:solidFill>
                <a:highlight>
                  <a:srgbClr val="FFFFFF"/>
                </a:highlight>
              </a:rPr>
              <a:t>Independência</a:t>
            </a: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: quando testes são dependentes, uma falha pode causar um efeito dominó dificultando a análise individual;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237">
                <a:solidFill>
                  <a:srgbClr val="292929"/>
                </a:solidFill>
                <a:highlight>
                  <a:srgbClr val="FFFFFF"/>
                </a:highlight>
              </a:rPr>
              <a:t>Repetitividade</a:t>
            </a: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: deve ser possível repetir o teste em qualquer ambiente;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237">
                <a:solidFill>
                  <a:srgbClr val="292929"/>
                </a:solidFill>
                <a:highlight>
                  <a:srgbClr val="FFFFFF"/>
                </a:highlight>
              </a:rPr>
              <a:t>Auto validação:</a:t>
            </a: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 bons testes possuem como resultado respostas do tipo “verdadeiro” ou “falso”. Caso contrário, a falha pode se tornar subjetiva;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pt-BR" sz="1237">
                <a:solidFill>
                  <a:srgbClr val="292929"/>
                </a:solidFill>
                <a:highlight>
                  <a:srgbClr val="FFFFFF"/>
                </a:highlight>
              </a:rPr>
              <a:t>Pontualidade:</a:t>
            </a:r>
            <a:r>
              <a:rPr lang="pt-BR" sz="1237">
                <a:solidFill>
                  <a:srgbClr val="292929"/>
                </a:solidFill>
                <a:highlight>
                  <a:srgbClr val="FFFFFF"/>
                </a:highlight>
              </a:rPr>
              <a:t> os testes precisam ser escritos antes do código de produção, onde os testes serão aplicados. Caso contrário, o código pode ficar complexo demais para ser testado ou até pode ser que o código não possa ser testado.</a:t>
            </a:r>
            <a:endParaRPr sz="1237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formatar e deixar o seu </a:t>
            </a:r>
            <a:r>
              <a:rPr lang="pt-BR"/>
              <a:t>código</a:t>
            </a:r>
            <a:r>
              <a:rPr lang="pt-BR"/>
              <a:t> mais profissional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80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150">
                <a:solidFill>
                  <a:srgbClr val="000000"/>
                </a:solidFill>
              </a:rPr>
              <a:t>Toda empresa de desenvolvimento de softwares precisa manter o código legível, que seja entendido de forma fácil e que seja devidamente documentado pelos desenvolvedores. O principal objetivo da documentação de código fonte é aumentar a capacidade de manutenção do produto, independentemente de quem possa estar trabalhando no projeto.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150">
                <a:solidFill>
                  <a:srgbClr val="000000"/>
                </a:solidFill>
              </a:rPr>
              <a:t>Dentro do código, ou inline, como dizem alguns, é recomendável descrever funções de forma sucinta e variáveis importantes, sem exageros.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150">
                <a:solidFill>
                  <a:srgbClr val="000000"/>
                </a:solidFill>
              </a:rPr>
              <a:t>Deixe o código mais limpo do que estava antes de você mexer nele. É uma regra importante, que quando você estiver trabalhando em algum código, se encontrar algo que pode ser melhorado, melhore! Não deixe pra depois. Você não precisa refatorar a classe inteira, são ações pequenas como mudar o nome de um método que não estava muito claro ou quebrar um método que estava muito grande em outros menores.</a:t>
            </a:r>
            <a:endParaRPr sz="11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76225" y="48350"/>
            <a:ext cx="8416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utilizar o javadoc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888613"/>
            <a:ext cx="85915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5" y="2412488"/>
            <a:ext cx="8620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099354" y="3544375"/>
            <a:ext cx="400546" cy="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63" y="2936375"/>
            <a:ext cx="86010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000" y="3184025"/>
            <a:ext cx="86010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58225" y="882238"/>
            <a:ext cx="79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D515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Javadoc é um gerador de documentação criado pela Sun Microsystems para documentar a API dos programas em Java, a partir do código-fonte. O resultado é expresso em HTML. É constituído, basicamente, por algumas marcações muitos simples inseridas nos comentários do programa.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utilização javadoc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t/>
            </a:r>
            <a:endParaRPr sz="1200">
              <a:solidFill>
                <a:srgbClr val="606060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1228675"/>
            <a:ext cx="8446774" cy="25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