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aleway"/>
      <p:regular r:id="rId27"/>
      <p:bold r:id="rId28"/>
      <p:italic r:id="rId29"/>
      <p:boldItalic r:id="rId30"/>
    </p:embeddedFont>
    <p:embeddedFont>
      <p:font typeface="Roboto"/>
      <p:regular r:id="rId31"/>
      <p:bold r:id="rId32"/>
      <p:italic r:id="rId33"/>
      <p:boldItalic r:id="rId34"/>
    </p:embeddedFont>
    <p:embeddedFont>
      <p:font typeface="Roboto Medium"/>
      <p:regular r:id="rId35"/>
      <p:bold r:id="rId36"/>
      <p:italic r:id="rId37"/>
      <p:boldItalic r:id="rId38"/>
    </p:embeddedFont>
    <p:embeddedFont>
      <p:font typeface="Lato"/>
      <p:regular r:id="rId39"/>
      <p:bold r:id="rId40"/>
      <p:italic r:id="rId41"/>
      <p:boldItalic r:id="rId42"/>
    </p:embeddedFont>
    <p:embeddedFont>
      <p:font typeface="Roboto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RobotoLight-bold.fntdata"/><Relationship Id="rId21" Type="http://schemas.openxmlformats.org/officeDocument/2006/relationships/slide" Target="slides/slide16.xml"/><Relationship Id="rId43" Type="http://schemas.openxmlformats.org/officeDocument/2006/relationships/font" Target="fonts/RobotoLight-regular.fntdata"/><Relationship Id="rId24" Type="http://schemas.openxmlformats.org/officeDocument/2006/relationships/slide" Target="slides/slide19.xml"/><Relationship Id="rId46" Type="http://schemas.openxmlformats.org/officeDocument/2006/relationships/font" Target="fonts/RobotoLight-boldItalic.fntdata"/><Relationship Id="rId23" Type="http://schemas.openxmlformats.org/officeDocument/2006/relationships/slide" Target="slides/slide18.xml"/><Relationship Id="rId45"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RobotoMedium-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RobotoMedium-italic.fntdata"/><Relationship Id="rId14" Type="http://schemas.openxmlformats.org/officeDocument/2006/relationships/slide" Target="slides/slide9.xml"/><Relationship Id="rId36" Type="http://schemas.openxmlformats.org/officeDocument/2006/relationships/font" Target="fonts/RobotoMedium-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oboto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Corrado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939fa064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939fa064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Ennio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939fa064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939fa064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Ennio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cab79b287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cab79b287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939fa0642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939fa0642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Ennio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cab79b287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cab79b287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cab79b287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cab79b287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cab79b287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cab79b287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cab79b287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cab79b287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cab79b287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cab79b287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99b53b6f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99b53b6f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983c2f80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983c2f80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939fa06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939fa06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Corrado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99b53b6f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9b53b6f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9b53b6f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9b53b6f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9b53b6f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9b53b6f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939fa064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939fa064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Corrado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939fa064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939fa064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Corrado</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939fa064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939fa064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Corrado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3"/>
          <p:cNvCxnSpPr/>
          <p:nvPr/>
        </p:nvCxnSpPr>
        <p:spPr>
          <a:xfrm>
            <a:off x="356325" y="4823300"/>
            <a:ext cx="2942400" cy="0"/>
          </a:xfrm>
          <a:prstGeom prst="straightConnector1">
            <a:avLst/>
          </a:prstGeom>
          <a:noFill/>
          <a:ln cap="flat" cmpd="sng" w="9525">
            <a:solidFill>
              <a:srgbClr val="E0E0E0"/>
            </a:solidFill>
            <a:prstDash val="solid"/>
            <a:round/>
            <a:headEnd len="sm" w="sm" type="none"/>
            <a:tailEnd len="sm" w="sm" type="none"/>
          </a:ln>
        </p:spPr>
      </p:cxnSp>
      <p:cxnSp>
        <p:nvCxnSpPr>
          <p:cNvPr id="62" name="Google Shape;62;p13"/>
          <p:cNvCxnSpPr/>
          <p:nvPr/>
        </p:nvCxnSpPr>
        <p:spPr>
          <a:xfrm>
            <a:off x="4614775" y="373547"/>
            <a:ext cx="4206600" cy="0"/>
          </a:xfrm>
          <a:prstGeom prst="straightConnector1">
            <a:avLst/>
          </a:prstGeom>
          <a:noFill/>
          <a:ln cap="flat" cmpd="sng" w="9525">
            <a:solidFill>
              <a:srgbClr val="E0E0E0"/>
            </a:solidFill>
            <a:prstDash val="solid"/>
            <a:round/>
            <a:headEnd len="sm" w="sm" type="none"/>
            <a:tailEnd len="sm" w="sm" type="none"/>
          </a:ln>
        </p:spPr>
      </p:cxnSp>
      <p:sp>
        <p:nvSpPr>
          <p:cNvPr id="63" name="Google Shape;63;p13"/>
          <p:cNvSpPr/>
          <p:nvPr/>
        </p:nvSpPr>
        <p:spPr>
          <a:xfrm>
            <a:off x="4428475" y="316847"/>
            <a:ext cx="110100" cy="113400"/>
          </a:xfrm>
          <a:prstGeom prst="rect">
            <a:avLst/>
          </a:prstGeom>
          <a:solidFill>
            <a:srgbClr val="BAA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56325" y="316850"/>
            <a:ext cx="2942400" cy="113400"/>
          </a:xfrm>
          <a:prstGeom prst="rect">
            <a:avLst/>
          </a:prstGeom>
          <a:solidFill>
            <a:srgbClr val="BAA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title"/>
          </p:nvPr>
        </p:nvSpPr>
        <p:spPr>
          <a:xfrm>
            <a:off x="305450" y="525950"/>
            <a:ext cx="3142800" cy="15870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434343"/>
              </a:buClr>
              <a:buSzPts val="2400"/>
              <a:buNone/>
              <a:defRPr b="1" sz="2400">
                <a:solidFill>
                  <a:srgbClr val="434343"/>
                </a:solidFill>
              </a:defRPr>
            </a:lvl1pPr>
            <a:lvl2pPr lvl="1" rtl="0" algn="l">
              <a:lnSpc>
                <a:spcPct val="100000"/>
              </a:lnSpc>
              <a:spcBef>
                <a:spcPts val="0"/>
              </a:spcBef>
              <a:spcAft>
                <a:spcPts val="0"/>
              </a:spcAft>
              <a:buClr>
                <a:srgbClr val="434343"/>
              </a:buClr>
              <a:buSzPts val="2400"/>
              <a:buNone/>
              <a:defRPr b="1" sz="2400">
                <a:solidFill>
                  <a:srgbClr val="434343"/>
                </a:solidFill>
              </a:defRPr>
            </a:lvl2pPr>
            <a:lvl3pPr lvl="2" rtl="0" algn="l">
              <a:lnSpc>
                <a:spcPct val="100000"/>
              </a:lnSpc>
              <a:spcBef>
                <a:spcPts val="0"/>
              </a:spcBef>
              <a:spcAft>
                <a:spcPts val="0"/>
              </a:spcAft>
              <a:buClr>
                <a:srgbClr val="434343"/>
              </a:buClr>
              <a:buSzPts val="2400"/>
              <a:buNone/>
              <a:defRPr b="1" sz="2400">
                <a:solidFill>
                  <a:srgbClr val="434343"/>
                </a:solidFill>
              </a:defRPr>
            </a:lvl3pPr>
            <a:lvl4pPr lvl="3" rtl="0" algn="l">
              <a:lnSpc>
                <a:spcPct val="100000"/>
              </a:lnSpc>
              <a:spcBef>
                <a:spcPts val="0"/>
              </a:spcBef>
              <a:spcAft>
                <a:spcPts val="0"/>
              </a:spcAft>
              <a:buClr>
                <a:srgbClr val="434343"/>
              </a:buClr>
              <a:buSzPts val="2400"/>
              <a:buNone/>
              <a:defRPr b="1" sz="2400">
                <a:solidFill>
                  <a:srgbClr val="434343"/>
                </a:solidFill>
              </a:defRPr>
            </a:lvl4pPr>
            <a:lvl5pPr lvl="4" rtl="0" algn="l">
              <a:lnSpc>
                <a:spcPct val="100000"/>
              </a:lnSpc>
              <a:spcBef>
                <a:spcPts val="0"/>
              </a:spcBef>
              <a:spcAft>
                <a:spcPts val="0"/>
              </a:spcAft>
              <a:buClr>
                <a:srgbClr val="434343"/>
              </a:buClr>
              <a:buSzPts val="2400"/>
              <a:buNone/>
              <a:defRPr b="1" sz="2400">
                <a:solidFill>
                  <a:srgbClr val="434343"/>
                </a:solidFill>
              </a:defRPr>
            </a:lvl5pPr>
            <a:lvl6pPr lvl="5" rtl="0" algn="l">
              <a:lnSpc>
                <a:spcPct val="100000"/>
              </a:lnSpc>
              <a:spcBef>
                <a:spcPts val="0"/>
              </a:spcBef>
              <a:spcAft>
                <a:spcPts val="0"/>
              </a:spcAft>
              <a:buClr>
                <a:srgbClr val="434343"/>
              </a:buClr>
              <a:buSzPts val="2400"/>
              <a:buNone/>
              <a:defRPr b="1" sz="2400">
                <a:solidFill>
                  <a:srgbClr val="434343"/>
                </a:solidFill>
              </a:defRPr>
            </a:lvl6pPr>
            <a:lvl7pPr lvl="6" rtl="0" algn="l">
              <a:lnSpc>
                <a:spcPct val="100000"/>
              </a:lnSpc>
              <a:spcBef>
                <a:spcPts val="0"/>
              </a:spcBef>
              <a:spcAft>
                <a:spcPts val="0"/>
              </a:spcAft>
              <a:buClr>
                <a:srgbClr val="434343"/>
              </a:buClr>
              <a:buSzPts val="2400"/>
              <a:buNone/>
              <a:defRPr b="1" sz="2400">
                <a:solidFill>
                  <a:srgbClr val="434343"/>
                </a:solidFill>
              </a:defRPr>
            </a:lvl7pPr>
            <a:lvl8pPr lvl="7" rtl="0" algn="l">
              <a:lnSpc>
                <a:spcPct val="100000"/>
              </a:lnSpc>
              <a:spcBef>
                <a:spcPts val="0"/>
              </a:spcBef>
              <a:spcAft>
                <a:spcPts val="0"/>
              </a:spcAft>
              <a:buClr>
                <a:srgbClr val="434343"/>
              </a:buClr>
              <a:buSzPts val="2400"/>
              <a:buNone/>
              <a:defRPr b="1" sz="2400">
                <a:solidFill>
                  <a:srgbClr val="434343"/>
                </a:solidFill>
              </a:defRPr>
            </a:lvl8pPr>
            <a:lvl9pPr lvl="8" rtl="0" algn="l">
              <a:lnSpc>
                <a:spcPct val="100000"/>
              </a:lnSpc>
              <a:spcBef>
                <a:spcPts val="0"/>
              </a:spcBef>
              <a:spcAft>
                <a:spcPts val="0"/>
              </a:spcAft>
              <a:buClr>
                <a:srgbClr val="434343"/>
              </a:buClr>
              <a:buSzPts val="2400"/>
              <a:buNone/>
              <a:defRPr b="1" sz="2400">
                <a:solidFill>
                  <a:srgbClr val="434343"/>
                </a:solidFill>
              </a:defRPr>
            </a:lvl9pPr>
          </a:lstStyle>
          <a:p/>
        </p:txBody>
      </p:sp>
      <p:sp>
        <p:nvSpPr>
          <p:cNvPr id="66" name="Google Shape;66;p13"/>
          <p:cNvSpPr txBox="1"/>
          <p:nvPr>
            <p:ph idx="1" type="body"/>
          </p:nvPr>
        </p:nvSpPr>
        <p:spPr>
          <a:xfrm>
            <a:off x="4610700" y="525950"/>
            <a:ext cx="4206600" cy="40182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0"/>
              </a:spcBef>
              <a:spcAft>
                <a:spcPts val="0"/>
              </a:spcAft>
              <a:buClr>
                <a:srgbClr val="666666"/>
              </a:buClr>
              <a:buSzPts val="1200"/>
              <a:buChar char="○"/>
              <a:defRPr sz="1200">
                <a:solidFill>
                  <a:srgbClr val="666666"/>
                </a:solidFill>
              </a:defRPr>
            </a:lvl2pPr>
            <a:lvl3pPr indent="-304800" lvl="2" marL="1371600" rtl="0" algn="l">
              <a:lnSpc>
                <a:spcPct val="115000"/>
              </a:lnSpc>
              <a:spcBef>
                <a:spcPts val="0"/>
              </a:spcBef>
              <a:spcAft>
                <a:spcPts val="0"/>
              </a:spcAft>
              <a:buClr>
                <a:srgbClr val="666666"/>
              </a:buClr>
              <a:buSzPts val="1200"/>
              <a:buChar char="■"/>
              <a:defRPr sz="1200">
                <a:solidFill>
                  <a:srgbClr val="666666"/>
                </a:solidFill>
              </a:defRPr>
            </a:lvl3pPr>
            <a:lvl4pPr indent="-304800" lvl="3" marL="1828800" rtl="0" algn="l">
              <a:lnSpc>
                <a:spcPct val="115000"/>
              </a:lnSpc>
              <a:spcBef>
                <a:spcPts val="0"/>
              </a:spcBef>
              <a:spcAft>
                <a:spcPts val="0"/>
              </a:spcAft>
              <a:buClr>
                <a:srgbClr val="666666"/>
              </a:buClr>
              <a:buSzPts val="1200"/>
              <a:buChar char="●"/>
              <a:defRPr sz="1200">
                <a:solidFill>
                  <a:srgbClr val="666666"/>
                </a:solidFill>
              </a:defRPr>
            </a:lvl4pPr>
            <a:lvl5pPr indent="-304800" lvl="4" marL="2286000" rtl="0" algn="l">
              <a:lnSpc>
                <a:spcPct val="115000"/>
              </a:lnSpc>
              <a:spcBef>
                <a:spcPts val="0"/>
              </a:spcBef>
              <a:spcAft>
                <a:spcPts val="0"/>
              </a:spcAft>
              <a:buClr>
                <a:srgbClr val="666666"/>
              </a:buClr>
              <a:buSzPts val="1200"/>
              <a:buChar char="○"/>
              <a:defRPr sz="1200">
                <a:solidFill>
                  <a:srgbClr val="666666"/>
                </a:solidFill>
              </a:defRPr>
            </a:lvl5pPr>
            <a:lvl6pPr indent="-304800" lvl="5" marL="2743200" rtl="0" algn="l">
              <a:lnSpc>
                <a:spcPct val="115000"/>
              </a:lnSpc>
              <a:spcBef>
                <a:spcPts val="0"/>
              </a:spcBef>
              <a:spcAft>
                <a:spcPts val="0"/>
              </a:spcAft>
              <a:buClr>
                <a:srgbClr val="666666"/>
              </a:buClr>
              <a:buSzPts val="1200"/>
              <a:buChar char="■"/>
              <a:defRPr sz="1200">
                <a:solidFill>
                  <a:srgbClr val="666666"/>
                </a:solidFill>
              </a:defRPr>
            </a:lvl6pPr>
            <a:lvl7pPr indent="-304800" lvl="6" marL="3200400" rtl="0" algn="l">
              <a:lnSpc>
                <a:spcPct val="115000"/>
              </a:lnSpc>
              <a:spcBef>
                <a:spcPts val="0"/>
              </a:spcBef>
              <a:spcAft>
                <a:spcPts val="0"/>
              </a:spcAft>
              <a:buClr>
                <a:srgbClr val="666666"/>
              </a:buClr>
              <a:buSzPts val="1200"/>
              <a:buChar char="●"/>
              <a:defRPr sz="1200">
                <a:solidFill>
                  <a:srgbClr val="666666"/>
                </a:solidFill>
              </a:defRPr>
            </a:lvl7pPr>
            <a:lvl8pPr indent="-304800" lvl="7" marL="3657600" rtl="0" algn="l">
              <a:lnSpc>
                <a:spcPct val="115000"/>
              </a:lnSpc>
              <a:spcBef>
                <a:spcPts val="0"/>
              </a:spcBef>
              <a:spcAft>
                <a:spcPts val="0"/>
              </a:spcAft>
              <a:buClr>
                <a:srgbClr val="666666"/>
              </a:buClr>
              <a:buSzPts val="1200"/>
              <a:buChar char="○"/>
              <a:defRPr sz="1200">
                <a:solidFill>
                  <a:srgbClr val="666666"/>
                </a:solidFill>
              </a:defRPr>
            </a:lvl8pPr>
            <a:lvl9pPr indent="-304800" lvl="8" marL="4114800" rtl="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67" name="Google Shape;6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4"/>
          <p:cNvSpPr txBox="1"/>
          <p:nvPr>
            <p:ph type="ctrTitle"/>
          </p:nvPr>
        </p:nvSpPr>
        <p:spPr>
          <a:xfrm>
            <a:off x="2212175" y="869625"/>
            <a:ext cx="4361400" cy="132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t/>
            </a:r>
            <a:endParaRPr b="1" sz="3920"/>
          </a:p>
          <a:p>
            <a:pPr indent="0" lvl="0" marL="0" rtl="0" algn="ctr">
              <a:spcBef>
                <a:spcPts val="0"/>
              </a:spcBef>
              <a:spcAft>
                <a:spcPts val="0"/>
              </a:spcAft>
              <a:buClr>
                <a:schemeClr val="dk1"/>
              </a:buClr>
              <a:buSzPts val="990"/>
              <a:buFont typeface="Arial"/>
              <a:buNone/>
            </a:pPr>
            <a:r>
              <a:rPr b="1" lang="it" sz="3920"/>
              <a:t>Customer</a:t>
            </a:r>
            <a:endParaRPr b="1" sz="3920"/>
          </a:p>
          <a:p>
            <a:pPr indent="0" lvl="0" marL="0" rtl="0" algn="ctr">
              <a:spcBef>
                <a:spcPts val="0"/>
              </a:spcBef>
              <a:spcAft>
                <a:spcPts val="0"/>
              </a:spcAft>
              <a:buClr>
                <a:schemeClr val="dk1"/>
              </a:buClr>
              <a:buSzPts val="990"/>
              <a:buFont typeface="Arial"/>
              <a:buNone/>
            </a:pPr>
            <a:r>
              <a:rPr b="1" lang="it" sz="3920"/>
              <a:t>Segmentation</a:t>
            </a:r>
            <a:endParaRPr b="1" sz="3700"/>
          </a:p>
        </p:txBody>
      </p:sp>
      <p:sp>
        <p:nvSpPr>
          <p:cNvPr id="73" name="Google Shape;73;p14"/>
          <p:cNvSpPr txBox="1"/>
          <p:nvPr>
            <p:ph idx="1" type="subTitle"/>
          </p:nvPr>
        </p:nvSpPr>
        <p:spPr>
          <a:xfrm>
            <a:off x="625500" y="3248725"/>
            <a:ext cx="7893000" cy="132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3000">
                <a:solidFill>
                  <a:srgbClr val="FFFFFF"/>
                </a:solidFill>
              </a:rPr>
              <a:t>Corrado Montoro - 841489</a:t>
            </a:r>
            <a:endParaRPr sz="3000">
              <a:solidFill>
                <a:srgbClr val="FFFFFF"/>
              </a:solidFill>
            </a:endParaRPr>
          </a:p>
          <a:p>
            <a:pPr indent="0" lvl="0" marL="0" rtl="0" algn="ctr">
              <a:spcBef>
                <a:spcPts val="0"/>
              </a:spcBef>
              <a:spcAft>
                <a:spcPts val="0"/>
              </a:spcAft>
              <a:buNone/>
            </a:pPr>
            <a:r>
              <a:rPr lang="it" sz="3000">
                <a:solidFill>
                  <a:srgbClr val="FFFFFF"/>
                </a:solidFill>
              </a:rPr>
              <a:t>Ennio Guzmán - 848334</a:t>
            </a:r>
            <a:endParaRPr sz="3000">
              <a:solidFill>
                <a:srgbClr val="FFFFFF"/>
              </a:solidFill>
            </a:endParaRPr>
          </a:p>
        </p:txBody>
      </p:sp>
      <p:sp>
        <p:nvSpPr>
          <p:cNvPr id="74" name="Google Shape;74;p14"/>
          <p:cNvSpPr txBox="1"/>
          <p:nvPr/>
        </p:nvSpPr>
        <p:spPr>
          <a:xfrm>
            <a:off x="2354100" y="2150550"/>
            <a:ext cx="61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000">
                <a:solidFill>
                  <a:schemeClr val="dk1"/>
                </a:solidFill>
                <a:latin typeface="Lato"/>
                <a:ea typeface="Lato"/>
                <a:cs typeface="Lato"/>
                <a:sym typeface="Lato"/>
              </a:rPr>
              <a:t>Data Science Lab Project- Jan 2021</a:t>
            </a:r>
            <a:endParaRPr b="1" sz="2000">
              <a:solidFill>
                <a:schemeClr val="dk1"/>
              </a:solidFill>
              <a:latin typeface="Lato"/>
              <a:ea typeface="Lato"/>
              <a:cs typeface="Lato"/>
              <a:sym typeface="Lato"/>
            </a:endParaRPr>
          </a:p>
        </p:txBody>
      </p:sp>
      <p:pic>
        <p:nvPicPr>
          <p:cNvPr id="75" name="Google Shape;75;p14"/>
          <p:cNvPicPr preferRelativeResize="0"/>
          <p:nvPr/>
        </p:nvPicPr>
        <p:blipFill>
          <a:blip r:embed="rId4">
            <a:alphaModFix/>
          </a:blip>
          <a:stretch>
            <a:fillRect/>
          </a:stretch>
        </p:blipFill>
        <p:spPr>
          <a:xfrm>
            <a:off x="6759800" y="242675"/>
            <a:ext cx="2206051" cy="1907875"/>
          </a:xfrm>
          <a:prstGeom prst="rect">
            <a:avLst/>
          </a:prstGeom>
          <a:noFill/>
          <a:ln>
            <a:noFill/>
          </a:ln>
        </p:spPr>
      </p:pic>
      <p:sp>
        <p:nvSpPr>
          <p:cNvPr id="76" name="Google Shape;76;p14"/>
          <p:cNvSpPr txBox="1"/>
          <p:nvPr/>
        </p:nvSpPr>
        <p:spPr>
          <a:xfrm>
            <a:off x="5005800" y="2812975"/>
            <a:ext cx="1461600" cy="1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064500" y="155000"/>
            <a:ext cx="3015000" cy="615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it" sz="2777"/>
              <a:t>K-mean clustering</a:t>
            </a:r>
            <a:endParaRPr sz="2777"/>
          </a:p>
        </p:txBody>
      </p:sp>
      <p:pic>
        <p:nvPicPr>
          <p:cNvPr id="139" name="Google Shape;139;p23"/>
          <p:cNvPicPr preferRelativeResize="0"/>
          <p:nvPr/>
        </p:nvPicPr>
        <p:blipFill>
          <a:blip r:embed="rId3">
            <a:alphaModFix/>
          </a:blip>
          <a:stretch>
            <a:fillRect/>
          </a:stretch>
        </p:blipFill>
        <p:spPr>
          <a:xfrm>
            <a:off x="1482825" y="1215875"/>
            <a:ext cx="6178350" cy="302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646950" y="271150"/>
            <a:ext cx="2110200" cy="47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891"/>
              <a:buNone/>
            </a:pPr>
            <a:r>
              <a:rPr lang="it" sz="2508"/>
              <a:t>Dendogram</a:t>
            </a:r>
            <a:endParaRPr sz="2508"/>
          </a:p>
        </p:txBody>
      </p:sp>
      <p:pic>
        <p:nvPicPr>
          <p:cNvPr id="145" name="Google Shape;145;p24"/>
          <p:cNvPicPr preferRelativeResize="0"/>
          <p:nvPr/>
        </p:nvPicPr>
        <p:blipFill>
          <a:blip r:embed="rId3">
            <a:alphaModFix/>
          </a:blip>
          <a:stretch>
            <a:fillRect/>
          </a:stretch>
        </p:blipFill>
        <p:spPr>
          <a:xfrm>
            <a:off x="2058600" y="1184150"/>
            <a:ext cx="5286900" cy="341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361900" y="374150"/>
            <a:ext cx="4420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Dendogram clustering</a:t>
            </a:r>
            <a:endParaRPr/>
          </a:p>
        </p:txBody>
      </p:sp>
      <p:pic>
        <p:nvPicPr>
          <p:cNvPr id="151" name="Google Shape;151;p25"/>
          <p:cNvPicPr preferRelativeResize="0"/>
          <p:nvPr/>
        </p:nvPicPr>
        <p:blipFill>
          <a:blip r:embed="rId3">
            <a:alphaModFix/>
          </a:blip>
          <a:stretch>
            <a:fillRect/>
          </a:stretch>
        </p:blipFill>
        <p:spPr>
          <a:xfrm>
            <a:off x="1076075" y="1356812"/>
            <a:ext cx="6991850" cy="325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sz="2800"/>
              <a:t>Evaluation of clustering methods</a:t>
            </a:r>
            <a:endParaRPr sz="2800"/>
          </a:p>
        </p:txBody>
      </p:sp>
      <p:sp>
        <p:nvSpPr>
          <p:cNvPr id="157" name="Google Shape;157;p26"/>
          <p:cNvSpPr txBox="1"/>
          <p:nvPr>
            <p:ph idx="1" type="body"/>
          </p:nvPr>
        </p:nvSpPr>
        <p:spPr>
          <a:xfrm>
            <a:off x="4907450" y="1532925"/>
            <a:ext cx="3464700" cy="2827800"/>
          </a:xfrm>
          <a:prstGeom prst="rect">
            <a:avLst/>
          </a:prstGeom>
          <a:solidFill>
            <a:srgbClr val="B6D7A8"/>
          </a:solidFill>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it" sz="5200">
                <a:solidFill>
                  <a:srgbClr val="000000"/>
                </a:solidFill>
                <a:latin typeface="Roboto Medium"/>
                <a:ea typeface="Roboto Medium"/>
                <a:cs typeface="Roboto Medium"/>
                <a:sym typeface="Roboto Medium"/>
              </a:rPr>
              <a:t>Hierarchical clustering:</a:t>
            </a:r>
            <a:endParaRPr sz="5200">
              <a:solidFill>
                <a:srgbClr val="000000"/>
              </a:solidFill>
              <a:latin typeface="Roboto Medium"/>
              <a:ea typeface="Roboto Medium"/>
              <a:cs typeface="Roboto Medium"/>
              <a:sym typeface="Roboto Medium"/>
            </a:endParaRPr>
          </a:p>
          <a:p>
            <a:pPr indent="0" lvl="0" marL="0" rtl="0" algn="l">
              <a:spcBef>
                <a:spcPts val="1200"/>
              </a:spcBef>
              <a:spcAft>
                <a:spcPts val="0"/>
              </a:spcAft>
              <a:buNone/>
            </a:pPr>
            <a:r>
              <a:rPr lang="it" sz="5200">
                <a:solidFill>
                  <a:srgbClr val="000000"/>
                </a:solidFill>
                <a:latin typeface="Roboto Medium"/>
                <a:ea typeface="Roboto Medium"/>
                <a:cs typeface="Roboto Medium"/>
                <a:sym typeface="Roboto Medium"/>
              </a:rPr>
              <a:t>Davies-Bouldin: 0.92</a:t>
            </a:r>
            <a:endParaRPr sz="5200">
              <a:solidFill>
                <a:srgbClr val="000000"/>
              </a:solidFill>
              <a:latin typeface="Roboto Medium"/>
              <a:ea typeface="Roboto Medium"/>
              <a:cs typeface="Roboto Medium"/>
              <a:sym typeface="Roboto Medium"/>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58" name="Google Shape;158;p26"/>
          <p:cNvSpPr txBox="1"/>
          <p:nvPr/>
        </p:nvSpPr>
        <p:spPr>
          <a:xfrm>
            <a:off x="639500" y="1538475"/>
            <a:ext cx="3464700" cy="28167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850">
                <a:latin typeface="Roboto Medium"/>
                <a:ea typeface="Roboto Medium"/>
                <a:cs typeface="Roboto Medium"/>
                <a:sym typeface="Roboto Medium"/>
              </a:rPr>
              <a:t>K-means:</a:t>
            </a:r>
            <a:endParaRPr sz="2850">
              <a:latin typeface="Roboto Medium"/>
              <a:ea typeface="Roboto Medium"/>
              <a:cs typeface="Roboto Medium"/>
              <a:sym typeface="Roboto Medium"/>
            </a:endParaRPr>
          </a:p>
          <a:p>
            <a:pPr indent="0" lvl="0" marL="0" rtl="0" algn="l">
              <a:spcBef>
                <a:spcPts val="0"/>
              </a:spcBef>
              <a:spcAft>
                <a:spcPts val="0"/>
              </a:spcAft>
              <a:buNone/>
            </a:pPr>
            <a:r>
              <a:t/>
            </a:r>
            <a:endParaRPr sz="2850">
              <a:latin typeface="Roboto Medium"/>
              <a:ea typeface="Roboto Medium"/>
              <a:cs typeface="Roboto Medium"/>
              <a:sym typeface="Roboto Medium"/>
            </a:endParaRPr>
          </a:p>
          <a:p>
            <a:pPr indent="0" lvl="0" marL="0" rtl="0" algn="l">
              <a:spcBef>
                <a:spcPts val="0"/>
              </a:spcBef>
              <a:spcAft>
                <a:spcPts val="0"/>
              </a:spcAft>
              <a:buNone/>
            </a:pPr>
            <a:r>
              <a:rPr lang="it" sz="2850">
                <a:latin typeface="Roboto Medium"/>
                <a:ea typeface="Roboto Medium"/>
                <a:cs typeface="Roboto Medium"/>
                <a:sym typeface="Roboto Medium"/>
              </a:rPr>
              <a:t>Davies-Bouldin: 0.94</a:t>
            </a:r>
            <a:endParaRPr sz="2850">
              <a:latin typeface="Roboto Medium"/>
              <a:ea typeface="Roboto Medium"/>
              <a:cs typeface="Roboto Medium"/>
              <a:sym typeface="Roboto Medium"/>
            </a:endParaRPr>
          </a:p>
          <a:p>
            <a:pPr indent="0" lvl="0" marL="0" rtl="0" algn="l">
              <a:spcBef>
                <a:spcPts val="0"/>
              </a:spcBef>
              <a:spcAft>
                <a:spcPts val="0"/>
              </a:spcAft>
              <a:buNone/>
            </a:pPr>
            <a:r>
              <a:t/>
            </a:r>
            <a:endParaRPr sz="2850">
              <a:latin typeface="Roboto Medium"/>
              <a:ea typeface="Roboto Medium"/>
              <a:cs typeface="Roboto Medium"/>
              <a:sym typeface="Roboto Medium"/>
            </a:endParaRPr>
          </a:p>
          <a:p>
            <a:pPr indent="0" lvl="0" marL="0" rtl="0" algn="l">
              <a:spcBef>
                <a:spcPts val="0"/>
              </a:spcBef>
              <a:spcAft>
                <a:spcPts val="0"/>
              </a:spcAft>
              <a:buNone/>
            </a:pPr>
            <a:r>
              <a:t/>
            </a:r>
            <a:endParaRPr sz="2850">
              <a:latin typeface="Roboto Medium"/>
              <a:ea typeface="Roboto Medium"/>
              <a:cs typeface="Roboto Medium"/>
              <a:sym typeface="Robot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Financial Products and customer profiles</a:t>
            </a:r>
            <a:endParaRPr/>
          </a:p>
        </p:txBody>
      </p:sp>
      <p:sp>
        <p:nvSpPr>
          <p:cNvPr id="164" name="Google Shape;164;p27"/>
          <p:cNvSpPr txBox="1"/>
          <p:nvPr>
            <p:ph idx="1" type="body"/>
          </p:nvPr>
        </p:nvSpPr>
        <p:spPr>
          <a:xfrm>
            <a:off x="387900" y="1433900"/>
            <a:ext cx="8368200" cy="230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7"/>
          <p:cNvPicPr preferRelativeResize="0"/>
          <p:nvPr/>
        </p:nvPicPr>
        <p:blipFill>
          <a:blip r:embed="rId3">
            <a:alphaModFix/>
          </a:blip>
          <a:stretch>
            <a:fillRect/>
          </a:stretch>
        </p:blipFill>
        <p:spPr>
          <a:xfrm>
            <a:off x="387900" y="1433898"/>
            <a:ext cx="3916651" cy="2301875"/>
          </a:xfrm>
          <a:prstGeom prst="rect">
            <a:avLst/>
          </a:prstGeom>
          <a:noFill/>
          <a:ln>
            <a:noFill/>
          </a:ln>
        </p:spPr>
      </p:pic>
      <p:sp>
        <p:nvSpPr>
          <p:cNvPr id="166" name="Google Shape;166;p27"/>
          <p:cNvSpPr txBox="1"/>
          <p:nvPr/>
        </p:nvSpPr>
        <p:spPr>
          <a:xfrm>
            <a:off x="424800" y="4094375"/>
            <a:ext cx="83682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The eldery invests more in Bonds, a little in Equities and they keep some money in their bank account. People in their 40s and 60s prefer bonds and to keep a substantial part of their wealth in cash, as well as a little part of it in equities. ‘Younger’ people (20’s - 45’s) have mainly invested in bonds and equities.</a:t>
            </a:r>
            <a:endParaRPr>
              <a:latin typeface="Roboto"/>
              <a:ea typeface="Roboto"/>
              <a:cs typeface="Roboto"/>
              <a:sym typeface="Roboto"/>
            </a:endParaRPr>
          </a:p>
        </p:txBody>
      </p:sp>
      <p:pic>
        <p:nvPicPr>
          <p:cNvPr id="167" name="Google Shape;167;p27"/>
          <p:cNvPicPr preferRelativeResize="0"/>
          <p:nvPr/>
        </p:nvPicPr>
        <p:blipFill>
          <a:blip r:embed="rId4">
            <a:alphaModFix/>
          </a:blip>
          <a:stretch>
            <a:fillRect/>
          </a:stretch>
        </p:blipFill>
        <p:spPr>
          <a:xfrm>
            <a:off x="5167200" y="1433900"/>
            <a:ext cx="3588900" cy="230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Financial Products and customer profiles</a:t>
            </a:r>
            <a:endParaRPr/>
          </a:p>
        </p:txBody>
      </p:sp>
      <p:sp>
        <p:nvSpPr>
          <p:cNvPr id="173" name="Google Shape;173;p28"/>
          <p:cNvSpPr txBox="1"/>
          <p:nvPr>
            <p:ph idx="1" type="body"/>
          </p:nvPr>
        </p:nvSpPr>
        <p:spPr>
          <a:xfrm>
            <a:off x="387900" y="1433900"/>
            <a:ext cx="8368200" cy="232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8"/>
          <p:cNvPicPr preferRelativeResize="0"/>
          <p:nvPr/>
        </p:nvPicPr>
        <p:blipFill rotWithShape="1">
          <a:blip r:embed="rId3">
            <a:alphaModFix/>
          </a:blip>
          <a:srcRect b="0" l="0" r="0" t="0"/>
          <a:stretch/>
        </p:blipFill>
        <p:spPr>
          <a:xfrm>
            <a:off x="387900" y="1433898"/>
            <a:ext cx="3916650" cy="2318375"/>
          </a:xfrm>
          <a:prstGeom prst="rect">
            <a:avLst/>
          </a:prstGeom>
          <a:noFill/>
          <a:ln>
            <a:noFill/>
          </a:ln>
        </p:spPr>
      </p:pic>
      <p:sp>
        <p:nvSpPr>
          <p:cNvPr id="175" name="Google Shape;175;p28"/>
          <p:cNvSpPr txBox="1"/>
          <p:nvPr/>
        </p:nvSpPr>
        <p:spPr>
          <a:xfrm>
            <a:off x="424800" y="4094375"/>
            <a:ext cx="83682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latin typeface="Roboto"/>
                <a:ea typeface="Roboto"/>
                <a:cs typeface="Roboto"/>
                <a:sym typeface="Roboto"/>
              </a:rPr>
              <a:t>When it comes to the potential of growth of the client, the group with the highest potential </a:t>
            </a:r>
            <a:r>
              <a:rPr lang="it" sz="1200">
                <a:latin typeface="Roboto"/>
                <a:ea typeface="Roboto"/>
                <a:cs typeface="Roboto"/>
                <a:sym typeface="Roboto"/>
              </a:rPr>
              <a:t>(cluster2) - corresponding to people in their 40s and 60s-  </a:t>
            </a:r>
            <a:r>
              <a:rPr lang="it" sz="1200">
                <a:latin typeface="Roboto"/>
                <a:ea typeface="Roboto"/>
                <a:cs typeface="Roboto"/>
                <a:sym typeface="Roboto"/>
              </a:rPr>
              <a:t>invested mainly in bonds and in equities, while the group with the lowest (cluster 1) - corresponding to the ‘young’ group- invested in bonds or they kept their money in their bank account.</a:t>
            </a:r>
            <a:endParaRPr sz="1200">
              <a:latin typeface="Roboto"/>
              <a:ea typeface="Roboto"/>
              <a:cs typeface="Roboto"/>
              <a:sym typeface="Roboto"/>
            </a:endParaRPr>
          </a:p>
        </p:txBody>
      </p:sp>
      <p:pic>
        <p:nvPicPr>
          <p:cNvPr id="176" name="Google Shape;176;p28"/>
          <p:cNvPicPr preferRelativeResize="0"/>
          <p:nvPr/>
        </p:nvPicPr>
        <p:blipFill>
          <a:blip r:embed="rId4">
            <a:alphaModFix/>
          </a:blip>
          <a:stretch>
            <a:fillRect/>
          </a:stretch>
        </p:blipFill>
        <p:spPr>
          <a:xfrm>
            <a:off x="5167200" y="1433900"/>
            <a:ext cx="3588900" cy="230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Financial Products and customer profiles</a:t>
            </a:r>
            <a:endParaRPr/>
          </a:p>
        </p:txBody>
      </p:sp>
      <p:sp>
        <p:nvSpPr>
          <p:cNvPr id="182" name="Google Shape;182;p29"/>
          <p:cNvSpPr txBox="1"/>
          <p:nvPr>
            <p:ph idx="1" type="body"/>
          </p:nvPr>
        </p:nvSpPr>
        <p:spPr>
          <a:xfrm>
            <a:off x="387900" y="1433900"/>
            <a:ext cx="8368200" cy="207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9"/>
          <p:cNvPicPr preferRelativeResize="0"/>
          <p:nvPr/>
        </p:nvPicPr>
        <p:blipFill>
          <a:blip r:embed="rId3">
            <a:alphaModFix/>
          </a:blip>
          <a:stretch>
            <a:fillRect/>
          </a:stretch>
        </p:blipFill>
        <p:spPr>
          <a:xfrm>
            <a:off x="387900" y="1433900"/>
            <a:ext cx="3721300" cy="2070625"/>
          </a:xfrm>
          <a:prstGeom prst="rect">
            <a:avLst/>
          </a:prstGeom>
          <a:noFill/>
          <a:ln>
            <a:noFill/>
          </a:ln>
        </p:spPr>
      </p:pic>
      <p:sp>
        <p:nvSpPr>
          <p:cNvPr id="184" name="Google Shape;184;p29"/>
          <p:cNvSpPr txBox="1"/>
          <p:nvPr/>
        </p:nvSpPr>
        <p:spPr>
          <a:xfrm>
            <a:off x="460200" y="3917425"/>
            <a:ext cx="83682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When it comes to the index of the client's level of financial culture, the ‘young’ group (cluster 1) has on average the lowest score. They invested mainly in a ‘simple’ financial product such as bonds or they kept their money in their bank account.</a:t>
            </a:r>
            <a:endParaRPr>
              <a:latin typeface="Roboto"/>
              <a:ea typeface="Roboto"/>
              <a:cs typeface="Roboto"/>
              <a:sym typeface="Roboto"/>
            </a:endParaRPr>
          </a:p>
        </p:txBody>
      </p:sp>
      <p:pic>
        <p:nvPicPr>
          <p:cNvPr id="185" name="Google Shape;185;p29"/>
          <p:cNvPicPr preferRelativeResize="0"/>
          <p:nvPr/>
        </p:nvPicPr>
        <p:blipFill>
          <a:blip r:embed="rId4">
            <a:alphaModFix/>
          </a:blip>
          <a:stretch>
            <a:fillRect/>
          </a:stretch>
        </p:blipFill>
        <p:spPr>
          <a:xfrm>
            <a:off x="5167200" y="1433900"/>
            <a:ext cx="3588900" cy="207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Financial Products and customer profiles</a:t>
            </a:r>
            <a:endParaRPr/>
          </a:p>
        </p:txBody>
      </p:sp>
      <p:sp>
        <p:nvSpPr>
          <p:cNvPr id="191" name="Google Shape;191;p30"/>
          <p:cNvSpPr txBox="1"/>
          <p:nvPr>
            <p:ph idx="1" type="body"/>
          </p:nvPr>
        </p:nvSpPr>
        <p:spPr>
          <a:xfrm>
            <a:off x="387900" y="1433900"/>
            <a:ext cx="8368200" cy="210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0"/>
          <p:cNvPicPr preferRelativeResize="0"/>
          <p:nvPr/>
        </p:nvPicPr>
        <p:blipFill>
          <a:blip r:embed="rId3">
            <a:alphaModFix/>
          </a:blip>
          <a:stretch>
            <a:fillRect/>
          </a:stretch>
        </p:blipFill>
        <p:spPr>
          <a:xfrm>
            <a:off x="387900" y="1433897"/>
            <a:ext cx="3567576" cy="2058825"/>
          </a:xfrm>
          <a:prstGeom prst="rect">
            <a:avLst/>
          </a:prstGeom>
          <a:noFill/>
          <a:ln>
            <a:noFill/>
          </a:ln>
        </p:spPr>
      </p:pic>
      <p:pic>
        <p:nvPicPr>
          <p:cNvPr id="193" name="Google Shape;193;p30"/>
          <p:cNvPicPr preferRelativeResize="0"/>
          <p:nvPr/>
        </p:nvPicPr>
        <p:blipFill>
          <a:blip r:embed="rId4">
            <a:alphaModFix/>
          </a:blip>
          <a:stretch>
            <a:fillRect/>
          </a:stretch>
        </p:blipFill>
        <p:spPr>
          <a:xfrm>
            <a:off x="4676400" y="1433900"/>
            <a:ext cx="4079701" cy="2106000"/>
          </a:xfrm>
          <a:prstGeom prst="rect">
            <a:avLst/>
          </a:prstGeom>
          <a:noFill/>
          <a:ln>
            <a:noFill/>
          </a:ln>
        </p:spPr>
      </p:pic>
      <p:sp>
        <p:nvSpPr>
          <p:cNvPr id="194" name="Google Shape;194;p30"/>
          <p:cNvSpPr txBox="1"/>
          <p:nvPr/>
        </p:nvSpPr>
        <p:spPr>
          <a:xfrm>
            <a:off x="407700" y="3905625"/>
            <a:ext cx="8328600" cy="615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Considering the implied or ideal investment horizon in the client's portfolio and customers’ age, we can see that people between their 40’s and 60’s have a wider IQR and relevant outliers.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Financial Products and customer profiles</a:t>
            </a:r>
            <a:endParaRPr/>
          </a:p>
        </p:txBody>
      </p:sp>
      <p:sp>
        <p:nvSpPr>
          <p:cNvPr id="200" name="Google Shape;200;p31"/>
          <p:cNvSpPr txBox="1"/>
          <p:nvPr>
            <p:ph idx="1" type="body"/>
          </p:nvPr>
        </p:nvSpPr>
        <p:spPr>
          <a:xfrm>
            <a:off x="387900" y="1433900"/>
            <a:ext cx="8368200" cy="182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31"/>
          <p:cNvPicPr preferRelativeResize="0"/>
          <p:nvPr/>
        </p:nvPicPr>
        <p:blipFill>
          <a:blip r:embed="rId3">
            <a:alphaModFix/>
          </a:blip>
          <a:stretch>
            <a:fillRect/>
          </a:stretch>
        </p:blipFill>
        <p:spPr>
          <a:xfrm>
            <a:off x="387900" y="1433903"/>
            <a:ext cx="3665400" cy="1822900"/>
          </a:xfrm>
          <a:prstGeom prst="rect">
            <a:avLst/>
          </a:prstGeom>
          <a:noFill/>
          <a:ln>
            <a:noFill/>
          </a:ln>
        </p:spPr>
      </p:pic>
      <p:pic>
        <p:nvPicPr>
          <p:cNvPr id="202" name="Google Shape;202;p31"/>
          <p:cNvPicPr preferRelativeResize="0"/>
          <p:nvPr/>
        </p:nvPicPr>
        <p:blipFill>
          <a:blip r:embed="rId4">
            <a:alphaModFix/>
          </a:blip>
          <a:stretch>
            <a:fillRect/>
          </a:stretch>
        </p:blipFill>
        <p:spPr>
          <a:xfrm>
            <a:off x="4954375" y="1433900"/>
            <a:ext cx="3801725" cy="1822900"/>
          </a:xfrm>
          <a:prstGeom prst="rect">
            <a:avLst/>
          </a:prstGeom>
          <a:noFill/>
          <a:ln>
            <a:noFill/>
          </a:ln>
        </p:spPr>
      </p:pic>
      <p:sp>
        <p:nvSpPr>
          <p:cNvPr id="203" name="Google Shape;203;p31"/>
          <p:cNvSpPr txBox="1"/>
          <p:nvPr/>
        </p:nvSpPr>
        <p:spPr>
          <a:xfrm>
            <a:off x="387900" y="3823050"/>
            <a:ext cx="83682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Younger people (cluster 1) have the highest score in the variable RiskPropension, which is both the propensity and the ability to bear financial risks. The ‘old’ group (cluster 0), on the contrary, has the lowest score.</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ctrTitle"/>
          </p:nvPr>
        </p:nvSpPr>
        <p:spPr>
          <a:xfrm>
            <a:off x="2514550" y="845070"/>
            <a:ext cx="4255500" cy="112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Division of work</a:t>
            </a:r>
            <a:endParaRPr/>
          </a:p>
        </p:txBody>
      </p:sp>
      <p:sp>
        <p:nvSpPr>
          <p:cNvPr id="82" name="Google Shape;82;p15"/>
          <p:cNvSpPr txBox="1"/>
          <p:nvPr/>
        </p:nvSpPr>
        <p:spPr>
          <a:xfrm>
            <a:off x="837700" y="2138475"/>
            <a:ext cx="7609200" cy="263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1"/>
                </a:solidFill>
                <a:latin typeface="Raleway"/>
                <a:ea typeface="Raleway"/>
                <a:cs typeface="Raleway"/>
                <a:sym typeface="Raleway"/>
              </a:rPr>
              <a:t>We’ve actually worked together, but we decided to reply to eventual questions this way:</a:t>
            </a:r>
            <a:endParaRPr sz="1500">
              <a:solidFill>
                <a:schemeClr val="dk1"/>
              </a:solidFill>
              <a:latin typeface="Raleway"/>
              <a:ea typeface="Raleway"/>
              <a:cs typeface="Raleway"/>
              <a:sym typeface="Raleway"/>
            </a:endParaRPr>
          </a:p>
          <a:p>
            <a:pPr indent="0" lvl="0" marL="0" rtl="0" algn="l">
              <a:spcBef>
                <a:spcPts val="0"/>
              </a:spcBef>
              <a:spcAft>
                <a:spcPts val="0"/>
              </a:spcAft>
              <a:buNone/>
            </a:pPr>
            <a:r>
              <a:t/>
            </a:r>
            <a:endParaRPr sz="1500">
              <a:solidFill>
                <a:schemeClr val="dk1"/>
              </a:solidFill>
              <a:latin typeface="Raleway"/>
              <a:ea typeface="Raleway"/>
              <a:cs typeface="Raleway"/>
              <a:sym typeface="Raleway"/>
            </a:endParaRPr>
          </a:p>
          <a:p>
            <a:pPr indent="0" lvl="0" marL="0" rtl="0" algn="l">
              <a:spcBef>
                <a:spcPts val="0"/>
              </a:spcBef>
              <a:spcAft>
                <a:spcPts val="0"/>
              </a:spcAft>
              <a:buNone/>
            </a:pPr>
            <a:r>
              <a:rPr lang="it" sz="1500">
                <a:solidFill>
                  <a:schemeClr val="dk1"/>
                </a:solidFill>
                <a:latin typeface="Raleway"/>
                <a:ea typeface="Raleway"/>
                <a:cs typeface="Raleway"/>
                <a:sym typeface="Raleway"/>
              </a:rPr>
              <a:t>Corrado:</a:t>
            </a:r>
            <a:endParaRPr sz="1500">
              <a:solidFill>
                <a:schemeClr val="dk1"/>
              </a:solidFill>
              <a:latin typeface="Raleway"/>
              <a:ea typeface="Raleway"/>
              <a:cs typeface="Raleway"/>
              <a:sym typeface="Raleway"/>
            </a:endParaRPr>
          </a:p>
          <a:p>
            <a:pPr indent="-323850" lvl="0" marL="457200" rtl="0" algn="l">
              <a:lnSpc>
                <a:spcPct val="115000"/>
              </a:lnSpc>
              <a:spcBef>
                <a:spcPts val="0"/>
              </a:spcBef>
              <a:spcAft>
                <a:spcPts val="0"/>
              </a:spcAft>
              <a:buClr>
                <a:schemeClr val="dk1"/>
              </a:buClr>
              <a:buSzPts val="1500"/>
              <a:buFont typeface="Raleway"/>
              <a:buChar char="-"/>
            </a:pPr>
            <a:r>
              <a:rPr lang="it" sz="1500">
                <a:solidFill>
                  <a:schemeClr val="dk1"/>
                </a:solidFill>
                <a:latin typeface="Raleway"/>
                <a:ea typeface="Raleway"/>
                <a:cs typeface="Raleway"/>
                <a:sym typeface="Raleway"/>
              </a:rPr>
              <a:t>Correlation</a:t>
            </a:r>
            <a:endParaRPr sz="1500">
              <a:solidFill>
                <a:schemeClr val="dk1"/>
              </a:solidFill>
              <a:latin typeface="Raleway"/>
              <a:ea typeface="Raleway"/>
              <a:cs typeface="Raleway"/>
              <a:sym typeface="Raleway"/>
            </a:endParaRPr>
          </a:p>
          <a:p>
            <a:pPr indent="-323850" lvl="0" marL="457200" rtl="0" algn="l">
              <a:lnSpc>
                <a:spcPct val="115000"/>
              </a:lnSpc>
              <a:spcBef>
                <a:spcPts val="0"/>
              </a:spcBef>
              <a:spcAft>
                <a:spcPts val="0"/>
              </a:spcAft>
              <a:buClr>
                <a:schemeClr val="dk1"/>
              </a:buClr>
              <a:buSzPts val="1500"/>
              <a:buFont typeface="Raleway"/>
              <a:buChar char="-"/>
            </a:pPr>
            <a:r>
              <a:rPr lang="it" sz="1500">
                <a:solidFill>
                  <a:schemeClr val="dk1"/>
                </a:solidFill>
                <a:latin typeface="Raleway"/>
                <a:ea typeface="Raleway"/>
                <a:cs typeface="Raleway"/>
                <a:sym typeface="Raleway"/>
              </a:rPr>
              <a:t>Standardized PCA</a:t>
            </a:r>
            <a:endParaRPr sz="1500">
              <a:solidFill>
                <a:schemeClr val="dk1"/>
              </a:solidFill>
              <a:latin typeface="Raleway"/>
              <a:ea typeface="Raleway"/>
              <a:cs typeface="Raleway"/>
              <a:sym typeface="Raleway"/>
            </a:endParaRPr>
          </a:p>
          <a:p>
            <a:pPr indent="-323850" lvl="0" marL="457200" rtl="0" algn="l">
              <a:lnSpc>
                <a:spcPct val="115000"/>
              </a:lnSpc>
              <a:spcBef>
                <a:spcPts val="0"/>
              </a:spcBef>
              <a:spcAft>
                <a:spcPts val="0"/>
              </a:spcAft>
              <a:buClr>
                <a:schemeClr val="dk1"/>
              </a:buClr>
              <a:buSzPts val="1500"/>
              <a:buFont typeface="Raleway"/>
              <a:buChar char="-"/>
            </a:pPr>
            <a:r>
              <a:rPr lang="it" sz="1500">
                <a:solidFill>
                  <a:schemeClr val="dk1"/>
                </a:solidFill>
                <a:latin typeface="Raleway"/>
                <a:ea typeface="Raleway"/>
                <a:cs typeface="Raleway"/>
                <a:sym typeface="Raleway"/>
              </a:rPr>
              <a:t>Silhouette</a:t>
            </a:r>
            <a:endParaRPr sz="1500">
              <a:solidFill>
                <a:schemeClr val="dk1"/>
              </a:solidFill>
              <a:latin typeface="Raleway"/>
              <a:ea typeface="Raleway"/>
              <a:cs typeface="Raleway"/>
              <a:sym typeface="Raleway"/>
            </a:endParaRPr>
          </a:p>
          <a:p>
            <a:pPr indent="-323850" lvl="0" marL="457200" rtl="0" algn="l">
              <a:lnSpc>
                <a:spcPct val="115000"/>
              </a:lnSpc>
              <a:spcBef>
                <a:spcPts val="0"/>
              </a:spcBef>
              <a:spcAft>
                <a:spcPts val="0"/>
              </a:spcAft>
              <a:buClr>
                <a:schemeClr val="dk1"/>
              </a:buClr>
              <a:buSzPts val="1500"/>
              <a:buFont typeface="Raleway"/>
              <a:buChar char="-"/>
            </a:pPr>
            <a:r>
              <a:rPr lang="it" sz="1500">
                <a:solidFill>
                  <a:schemeClr val="dk1"/>
                </a:solidFill>
                <a:latin typeface="Raleway"/>
                <a:ea typeface="Raleway"/>
                <a:cs typeface="Raleway"/>
                <a:sym typeface="Raleway"/>
              </a:rPr>
              <a:t>Analysis and interpretation</a:t>
            </a:r>
            <a:endParaRPr sz="15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a:latin typeface="Raleway"/>
              <a:ea typeface="Raleway"/>
              <a:cs typeface="Raleway"/>
              <a:sym typeface="Raleway"/>
            </a:endParaRPr>
          </a:p>
          <a:p>
            <a:pPr indent="0" lvl="0" marL="0" rtl="0" algn="l">
              <a:lnSpc>
                <a:spcPct val="115000"/>
              </a:lnSpc>
              <a:spcBef>
                <a:spcPts val="0"/>
              </a:spcBef>
              <a:spcAft>
                <a:spcPts val="0"/>
              </a:spcAft>
              <a:buNone/>
            </a:pPr>
            <a:r>
              <a:t/>
            </a:r>
            <a:endParaRPr>
              <a:latin typeface="Raleway"/>
              <a:ea typeface="Raleway"/>
              <a:cs typeface="Raleway"/>
              <a:sym typeface="Raleway"/>
            </a:endParaRPr>
          </a:p>
        </p:txBody>
      </p:sp>
      <p:sp>
        <p:nvSpPr>
          <p:cNvPr id="83" name="Google Shape;83;p15"/>
          <p:cNvSpPr txBox="1"/>
          <p:nvPr/>
        </p:nvSpPr>
        <p:spPr>
          <a:xfrm>
            <a:off x="5187000" y="2716575"/>
            <a:ext cx="24462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500">
                <a:solidFill>
                  <a:schemeClr val="dk1"/>
                </a:solidFill>
                <a:latin typeface="Roboto"/>
                <a:ea typeface="Roboto"/>
                <a:cs typeface="Roboto"/>
                <a:sym typeface="Roboto"/>
              </a:rPr>
              <a:t>Ennio:</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Elbow:</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K-means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Hierarchical</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Davies-Bouldin</a:t>
            </a:r>
            <a:endParaRPr sz="19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05450" y="525950"/>
            <a:ext cx="3142800" cy="15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Context</a:t>
            </a:r>
            <a:endParaRPr/>
          </a:p>
        </p:txBody>
      </p:sp>
      <p:sp>
        <p:nvSpPr>
          <p:cNvPr id="89" name="Google Shape;89;p16"/>
          <p:cNvSpPr txBox="1"/>
          <p:nvPr>
            <p:ph idx="1" type="body"/>
          </p:nvPr>
        </p:nvSpPr>
        <p:spPr>
          <a:xfrm>
            <a:off x="4610700" y="525950"/>
            <a:ext cx="4206600" cy="401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t>We are a data analytics company, specialized in AI techniques and Investments Strategies.</a:t>
            </a:r>
            <a:endParaRPr/>
          </a:p>
          <a:p>
            <a:pPr indent="0" lvl="0" marL="0" rtl="0" algn="l">
              <a:spcBef>
                <a:spcPts val="1600"/>
              </a:spcBef>
              <a:spcAft>
                <a:spcPts val="0"/>
              </a:spcAft>
              <a:buNone/>
            </a:pPr>
            <a:r>
              <a:rPr lang="it"/>
              <a:t>An investment bank asked us to give us their dataset to find new insights.</a:t>
            </a:r>
            <a:endParaRPr/>
          </a:p>
          <a:p>
            <a:pPr indent="0" lvl="0" marL="0" rtl="0" algn="l">
              <a:spcBef>
                <a:spcPts val="1600"/>
              </a:spcBef>
              <a:spcAft>
                <a:spcPts val="0"/>
              </a:spcAft>
              <a:buNone/>
            </a:pPr>
            <a:r>
              <a:rPr lang="it"/>
              <a:t>The dataset contains data on 5000 customers, with features on their </a:t>
            </a:r>
            <a:r>
              <a:rPr b="1" lang="it"/>
              <a:t>characteristics </a:t>
            </a:r>
            <a:r>
              <a:rPr lang="it"/>
              <a:t>and on the </a:t>
            </a:r>
            <a:r>
              <a:rPr b="1" lang="it"/>
              <a:t>financial products</a:t>
            </a:r>
            <a:r>
              <a:rPr lang="it"/>
              <a:t> they bought.</a:t>
            </a:r>
            <a:endParaRPr/>
          </a:p>
          <a:p>
            <a:pPr indent="0" lvl="0" marL="0" rtl="0" algn="l">
              <a:spcBef>
                <a:spcPts val="1600"/>
              </a:spcBef>
              <a:spcAft>
                <a:spcPts val="0"/>
              </a:spcAft>
              <a:buNone/>
            </a:pPr>
            <a:r>
              <a:rPr lang="it"/>
              <a:t>The main goal of the analysis is to get insights of by </a:t>
            </a:r>
            <a:r>
              <a:rPr b="1" lang="it"/>
              <a:t>descriptive statistics and clustering</a:t>
            </a:r>
            <a:r>
              <a:rPr lang="it"/>
              <a:t>. We want to find out what type of customer prefers what type of financial product.</a:t>
            </a:r>
            <a:endParaRPr/>
          </a:p>
          <a:p>
            <a:pPr indent="0" lvl="0" marL="0" rtl="0" algn="l">
              <a:spcBef>
                <a:spcPts val="1600"/>
              </a:spcBef>
              <a:spcAft>
                <a:spcPts val="1600"/>
              </a:spcAft>
              <a:buNone/>
            </a:pPr>
            <a:r>
              <a:rPr lang="it"/>
              <a:t>This way, financial advisors can give more specific advice based on the category a customer belongs to.</a:t>
            </a:r>
            <a:endParaRPr/>
          </a:p>
        </p:txBody>
      </p:sp>
      <p:pic>
        <p:nvPicPr>
          <p:cNvPr id="90" name="Google Shape;90;p16"/>
          <p:cNvPicPr preferRelativeResize="0"/>
          <p:nvPr/>
        </p:nvPicPr>
        <p:blipFill>
          <a:blip r:embed="rId3">
            <a:alphaModFix/>
          </a:blip>
          <a:stretch>
            <a:fillRect/>
          </a:stretch>
        </p:blipFill>
        <p:spPr>
          <a:xfrm>
            <a:off x="722500" y="1369050"/>
            <a:ext cx="2725750" cy="2725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Explorative analysis</a:t>
            </a:r>
            <a:endParaRPr/>
          </a:p>
        </p:txBody>
      </p:sp>
      <p:sp>
        <p:nvSpPr>
          <p:cNvPr id="96" name="Google Shape;96;p17"/>
          <p:cNvSpPr txBox="1"/>
          <p:nvPr/>
        </p:nvSpPr>
        <p:spPr>
          <a:xfrm>
            <a:off x="459450" y="1086125"/>
            <a:ext cx="8225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chemeClr val="dk1"/>
                </a:solidFill>
                <a:latin typeface="Roboto"/>
                <a:ea typeface="Roboto"/>
                <a:cs typeface="Roboto"/>
                <a:sym typeface="Roboto"/>
              </a:rPr>
              <a:t>We divided the dataset in 2 main areas of interest:</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it" sz="1600">
                <a:solidFill>
                  <a:schemeClr val="dk1"/>
                </a:solidFill>
                <a:latin typeface="Roboto"/>
                <a:ea typeface="Roboto"/>
                <a:cs typeface="Roboto"/>
                <a:sym typeface="Roboto"/>
              </a:rPr>
              <a:t>Financial investment</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it" sz="1600">
                <a:solidFill>
                  <a:schemeClr val="dk1"/>
                </a:solidFill>
                <a:latin typeface="Roboto"/>
                <a:ea typeface="Roboto"/>
                <a:cs typeface="Roboto"/>
                <a:sym typeface="Roboto"/>
              </a:rPr>
              <a:t>Customer Profiles</a:t>
            </a:r>
            <a:endParaRPr sz="1600">
              <a:solidFill>
                <a:schemeClr val="dk1"/>
              </a:solidFill>
              <a:latin typeface="Roboto"/>
              <a:ea typeface="Roboto"/>
              <a:cs typeface="Roboto"/>
              <a:sym typeface="Roboto"/>
            </a:endParaRPr>
          </a:p>
        </p:txBody>
      </p:sp>
      <p:sp>
        <p:nvSpPr>
          <p:cNvPr id="97" name="Google Shape;97;p17"/>
          <p:cNvSpPr txBox="1"/>
          <p:nvPr/>
        </p:nvSpPr>
        <p:spPr>
          <a:xfrm>
            <a:off x="578150" y="2156100"/>
            <a:ext cx="528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Near zero variance in the variable Panic Mood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98" name="Google Shape;98;p17"/>
          <p:cNvPicPr preferRelativeResize="0"/>
          <p:nvPr/>
        </p:nvPicPr>
        <p:blipFill>
          <a:blip r:embed="rId3">
            <a:alphaModFix/>
          </a:blip>
          <a:stretch>
            <a:fillRect/>
          </a:stretch>
        </p:blipFill>
        <p:spPr>
          <a:xfrm>
            <a:off x="731500" y="2466350"/>
            <a:ext cx="3362175" cy="2312075"/>
          </a:xfrm>
          <a:prstGeom prst="rect">
            <a:avLst/>
          </a:prstGeom>
          <a:noFill/>
          <a:ln>
            <a:noFill/>
          </a:ln>
        </p:spPr>
      </p:pic>
      <p:pic>
        <p:nvPicPr>
          <p:cNvPr id="99" name="Google Shape;99;p17"/>
          <p:cNvPicPr preferRelativeResize="0"/>
          <p:nvPr/>
        </p:nvPicPr>
        <p:blipFill>
          <a:blip r:embed="rId4">
            <a:alphaModFix/>
          </a:blip>
          <a:stretch>
            <a:fillRect/>
          </a:stretch>
        </p:blipFill>
        <p:spPr>
          <a:xfrm>
            <a:off x="5971076" y="0"/>
            <a:ext cx="3172931" cy="2571750"/>
          </a:xfrm>
          <a:prstGeom prst="rect">
            <a:avLst/>
          </a:prstGeom>
          <a:noFill/>
          <a:ln>
            <a:noFill/>
          </a:ln>
        </p:spPr>
      </p:pic>
      <p:sp>
        <p:nvSpPr>
          <p:cNvPr id="100" name="Google Shape;100;p17"/>
          <p:cNvSpPr txBox="1"/>
          <p:nvPr/>
        </p:nvSpPr>
        <p:spPr>
          <a:xfrm>
            <a:off x="7722325" y="1641925"/>
            <a:ext cx="234300" cy="114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Customer profile - descriptive summary</a:t>
            </a:r>
            <a:endParaRPr/>
          </a:p>
        </p:txBody>
      </p:sp>
      <p:pic>
        <p:nvPicPr>
          <p:cNvPr id="106" name="Google Shape;106;p18"/>
          <p:cNvPicPr preferRelativeResize="0"/>
          <p:nvPr/>
        </p:nvPicPr>
        <p:blipFill>
          <a:blip r:embed="rId3">
            <a:alphaModFix/>
          </a:blip>
          <a:stretch>
            <a:fillRect/>
          </a:stretch>
        </p:blipFill>
        <p:spPr>
          <a:xfrm>
            <a:off x="1122525" y="1467575"/>
            <a:ext cx="6898952" cy="293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Financial Products - Descriptive statistics</a:t>
            </a:r>
            <a:endParaRPr/>
          </a:p>
        </p:txBody>
      </p:sp>
      <p:pic>
        <p:nvPicPr>
          <p:cNvPr id="112" name="Google Shape;112;p19"/>
          <p:cNvPicPr preferRelativeResize="0"/>
          <p:nvPr/>
        </p:nvPicPr>
        <p:blipFill>
          <a:blip r:embed="rId3">
            <a:alphaModFix/>
          </a:blip>
          <a:stretch>
            <a:fillRect/>
          </a:stretch>
        </p:blipFill>
        <p:spPr>
          <a:xfrm>
            <a:off x="418700" y="1674050"/>
            <a:ext cx="8306600" cy="267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Method</a:t>
            </a:r>
            <a:endParaRPr/>
          </a:p>
        </p:txBody>
      </p:sp>
      <p:sp>
        <p:nvSpPr>
          <p:cNvPr id="118" name="Google Shape;118;p20"/>
          <p:cNvSpPr txBox="1"/>
          <p:nvPr>
            <p:ph idx="1" type="body"/>
          </p:nvPr>
        </p:nvSpPr>
        <p:spPr>
          <a:xfrm>
            <a:off x="469025" y="1333875"/>
            <a:ext cx="4964100" cy="340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rgbClr val="FFFFFF"/>
                </a:solidFill>
                <a:latin typeface="Roboto Light"/>
                <a:ea typeface="Roboto Light"/>
                <a:cs typeface="Roboto Light"/>
                <a:sym typeface="Roboto Light"/>
              </a:rPr>
              <a:t>Algorithms:</a:t>
            </a:r>
            <a:endParaRPr sz="1200">
              <a:solidFill>
                <a:srgbClr val="FFFFFF"/>
              </a:solidFill>
              <a:latin typeface="Roboto Light"/>
              <a:ea typeface="Roboto Light"/>
              <a:cs typeface="Roboto Light"/>
              <a:sym typeface="Roboto Light"/>
            </a:endParaRPr>
          </a:p>
          <a:p>
            <a:pPr indent="-304800" lvl="0" marL="457200" rtl="0" algn="just">
              <a:spcBef>
                <a:spcPts val="1200"/>
              </a:spcBef>
              <a:spcAft>
                <a:spcPts val="0"/>
              </a:spcAft>
              <a:buClr>
                <a:srgbClr val="FFFFFF"/>
              </a:buClr>
              <a:buSzPts val="1200"/>
              <a:buFont typeface="Roboto Light"/>
              <a:buChar char="-"/>
            </a:pPr>
            <a:r>
              <a:rPr lang="it" sz="1200">
                <a:solidFill>
                  <a:srgbClr val="FFFFFF"/>
                </a:solidFill>
                <a:latin typeface="Roboto Light"/>
                <a:ea typeface="Roboto Light"/>
                <a:cs typeface="Roboto Light"/>
                <a:sym typeface="Roboto Light"/>
              </a:rPr>
              <a:t>K-means</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it" sz="1200">
                <a:solidFill>
                  <a:srgbClr val="FFFFFF"/>
                </a:solidFill>
                <a:latin typeface="Roboto Light"/>
                <a:ea typeface="Roboto Light"/>
                <a:cs typeface="Roboto Light"/>
                <a:sym typeface="Roboto Light"/>
              </a:rPr>
              <a:t>Hierarchical clustering: Agglomerative</a:t>
            </a:r>
            <a:endParaRPr sz="1200">
              <a:solidFill>
                <a:srgbClr val="FFFFFF"/>
              </a:solidFill>
              <a:latin typeface="Roboto Light"/>
              <a:ea typeface="Roboto Light"/>
              <a:cs typeface="Roboto Light"/>
              <a:sym typeface="Roboto Light"/>
            </a:endParaRPr>
          </a:p>
          <a:p>
            <a:pPr indent="0" lvl="0" marL="0" rtl="0" algn="just">
              <a:spcBef>
                <a:spcPts val="1200"/>
              </a:spcBef>
              <a:spcAft>
                <a:spcPts val="0"/>
              </a:spcAft>
              <a:buNone/>
            </a:pPr>
            <a:r>
              <a:rPr lang="it" sz="1200">
                <a:solidFill>
                  <a:srgbClr val="FFFFFF"/>
                </a:solidFill>
                <a:latin typeface="Roboto Light"/>
                <a:ea typeface="Roboto Light"/>
                <a:cs typeface="Roboto Light"/>
                <a:sym typeface="Roboto Light"/>
              </a:rPr>
              <a:t>To find number of clusters:</a:t>
            </a:r>
            <a:endParaRPr sz="1200">
              <a:solidFill>
                <a:srgbClr val="FFFFFF"/>
              </a:solidFill>
              <a:latin typeface="Roboto Light"/>
              <a:ea typeface="Roboto Light"/>
              <a:cs typeface="Roboto Light"/>
              <a:sym typeface="Roboto Light"/>
            </a:endParaRPr>
          </a:p>
          <a:p>
            <a:pPr indent="-304800" lvl="0" marL="457200" rtl="0" algn="just">
              <a:spcBef>
                <a:spcPts val="1200"/>
              </a:spcBef>
              <a:spcAft>
                <a:spcPts val="0"/>
              </a:spcAft>
              <a:buClr>
                <a:srgbClr val="FFFFFF"/>
              </a:buClr>
              <a:buSzPts val="1200"/>
              <a:buFont typeface="Roboto Light"/>
              <a:buChar char="-"/>
            </a:pPr>
            <a:r>
              <a:rPr lang="it" sz="1200">
                <a:solidFill>
                  <a:srgbClr val="FFFFFF"/>
                </a:solidFill>
                <a:latin typeface="Roboto Light"/>
                <a:ea typeface="Roboto Light"/>
                <a:cs typeface="Roboto Light"/>
                <a:sym typeface="Roboto Light"/>
              </a:rPr>
              <a:t>Dendogram (Hierarchical clustering)</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it" sz="1200">
                <a:solidFill>
                  <a:srgbClr val="FFFFFF"/>
                </a:solidFill>
                <a:latin typeface="Roboto Light"/>
                <a:ea typeface="Roboto Light"/>
                <a:cs typeface="Roboto Light"/>
                <a:sym typeface="Roboto Light"/>
              </a:rPr>
              <a:t>Elbow method (K-means)</a:t>
            </a:r>
            <a:endParaRPr sz="1200">
              <a:solidFill>
                <a:srgbClr val="FFFFFF"/>
              </a:solidFill>
              <a:latin typeface="Roboto Light"/>
              <a:ea typeface="Roboto Light"/>
              <a:cs typeface="Roboto Light"/>
              <a:sym typeface="Roboto Light"/>
            </a:endParaRPr>
          </a:p>
          <a:p>
            <a:pPr indent="-304800" lvl="0" marL="457200" rtl="0" algn="just">
              <a:spcBef>
                <a:spcPts val="0"/>
              </a:spcBef>
              <a:spcAft>
                <a:spcPts val="0"/>
              </a:spcAft>
              <a:buClr>
                <a:srgbClr val="FFFFFF"/>
              </a:buClr>
              <a:buSzPts val="1200"/>
              <a:buFont typeface="Roboto Light"/>
              <a:buChar char="-"/>
            </a:pPr>
            <a:r>
              <a:rPr lang="it" sz="1200">
                <a:solidFill>
                  <a:srgbClr val="FFFFFF"/>
                </a:solidFill>
                <a:latin typeface="Roboto Light"/>
                <a:ea typeface="Roboto Light"/>
                <a:cs typeface="Roboto Light"/>
                <a:sym typeface="Roboto Light"/>
              </a:rPr>
              <a:t>Silhouette (K-means)</a:t>
            </a:r>
            <a:endParaRPr sz="1200">
              <a:solidFill>
                <a:srgbClr val="FFFFFF"/>
              </a:solidFill>
              <a:latin typeface="Roboto Light"/>
              <a:ea typeface="Roboto Light"/>
              <a:cs typeface="Roboto Light"/>
              <a:sym typeface="Roboto Light"/>
            </a:endParaRPr>
          </a:p>
          <a:p>
            <a:pPr indent="0" lvl="0" marL="0" rtl="0" algn="just">
              <a:spcBef>
                <a:spcPts val="1200"/>
              </a:spcBef>
              <a:spcAft>
                <a:spcPts val="0"/>
              </a:spcAft>
              <a:buNone/>
            </a:pPr>
            <a:r>
              <a:rPr lang="it" sz="1200">
                <a:solidFill>
                  <a:srgbClr val="FFFFFF"/>
                </a:solidFill>
                <a:latin typeface="Roboto Light"/>
                <a:ea typeface="Roboto Light"/>
                <a:cs typeface="Roboto Light"/>
                <a:sym typeface="Roboto Light"/>
              </a:rPr>
              <a:t>To evaluate clustered data:</a:t>
            </a:r>
            <a:endParaRPr sz="1200">
              <a:solidFill>
                <a:srgbClr val="FFFFFF"/>
              </a:solidFill>
              <a:latin typeface="Roboto Light"/>
              <a:ea typeface="Roboto Light"/>
              <a:cs typeface="Roboto Light"/>
              <a:sym typeface="Roboto Light"/>
            </a:endParaRPr>
          </a:p>
          <a:p>
            <a:pPr indent="-304800" lvl="0" marL="457200" rtl="0" algn="just">
              <a:spcBef>
                <a:spcPts val="1200"/>
              </a:spcBef>
              <a:spcAft>
                <a:spcPts val="0"/>
              </a:spcAft>
              <a:buClr>
                <a:srgbClr val="FFFFFF"/>
              </a:buClr>
              <a:buSzPts val="1200"/>
              <a:buChar char="-"/>
            </a:pPr>
            <a:r>
              <a:rPr lang="it" sz="1200">
                <a:solidFill>
                  <a:srgbClr val="FFFFFF"/>
                </a:solidFill>
                <a:latin typeface="Roboto Light"/>
                <a:ea typeface="Roboto Light"/>
                <a:cs typeface="Roboto Light"/>
                <a:sym typeface="Roboto Light"/>
              </a:rPr>
              <a:t>Davies-Bouldin Score: </a:t>
            </a:r>
            <a:r>
              <a:rPr lang="it" sz="1200">
                <a:solidFill>
                  <a:srgbClr val="FFFFFF"/>
                </a:solidFill>
                <a:latin typeface="Roboto Light"/>
                <a:ea typeface="Roboto Light"/>
                <a:cs typeface="Roboto Light"/>
                <a:sym typeface="Roboto Light"/>
              </a:rPr>
              <a:t>an internal evaluation scheme, where the validation of how well the clustering has been done is made using quantities and features inherent to the dataset.</a:t>
            </a:r>
            <a:endParaRPr sz="1200">
              <a:solidFill>
                <a:srgbClr val="FFFFFF"/>
              </a:solidFill>
              <a:latin typeface="Roboto Light"/>
              <a:ea typeface="Roboto Light"/>
              <a:cs typeface="Roboto Light"/>
              <a:sym typeface="Roboto Light"/>
            </a:endParaRPr>
          </a:p>
          <a:p>
            <a:pPr indent="0" lvl="0" marL="0" rtl="0" algn="just">
              <a:spcBef>
                <a:spcPts val="1200"/>
              </a:spcBef>
              <a:spcAft>
                <a:spcPts val="1200"/>
              </a:spcAft>
              <a:buNone/>
            </a:pPr>
            <a:r>
              <a:t/>
            </a:r>
            <a:endParaRPr sz="1200">
              <a:solidFill>
                <a:srgbClr val="000000"/>
              </a:solidFill>
              <a:latin typeface="Roboto Light"/>
              <a:ea typeface="Roboto Light"/>
              <a:cs typeface="Roboto Light"/>
              <a:sym typeface="Roboto Light"/>
            </a:endParaRPr>
          </a:p>
        </p:txBody>
      </p:sp>
      <p:pic>
        <p:nvPicPr>
          <p:cNvPr id="119" name="Google Shape;119;p20"/>
          <p:cNvPicPr preferRelativeResize="0"/>
          <p:nvPr/>
        </p:nvPicPr>
        <p:blipFill>
          <a:blip r:embed="rId3">
            <a:alphaModFix/>
          </a:blip>
          <a:stretch>
            <a:fillRect/>
          </a:stretch>
        </p:blipFill>
        <p:spPr>
          <a:xfrm>
            <a:off x="5240075" y="1463062"/>
            <a:ext cx="3710875" cy="22173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1372750" y="246600"/>
            <a:ext cx="7030500" cy="50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1800"/>
              <a:t>Correlation of the investment variables and profile variables</a:t>
            </a:r>
            <a:endParaRPr sz="1800"/>
          </a:p>
        </p:txBody>
      </p:sp>
      <p:sp>
        <p:nvSpPr>
          <p:cNvPr id="125" name="Google Shape;125;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1"/>
          <p:cNvPicPr preferRelativeResize="0"/>
          <p:nvPr/>
        </p:nvPicPr>
        <p:blipFill>
          <a:blip r:embed="rId3">
            <a:alphaModFix/>
          </a:blip>
          <a:stretch>
            <a:fillRect/>
          </a:stretch>
        </p:blipFill>
        <p:spPr>
          <a:xfrm>
            <a:off x="941713" y="1020350"/>
            <a:ext cx="7260575" cy="369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698700" y="458025"/>
            <a:ext cx="7746600" cy="49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it"/>
              <a:t>The elbow method and the Silhouette method</a:t>
            </a:r>
            <a:endParaRPr/>
          </a:p>
        </p:txBody>
      </p:sp>
      <p:pic>
        <p:nvPicPr>
          <p:cNvPr id="132" name="Google Shape;132;p22"/>
          <p:cNvPicPr preferRelativeResize="0"/>
          <p:nvPr/>
        </p:nvPicPr>
        <p:blipFill>
          <a:blip r:embed="rId3">
            <a:alphaModFix/>
          </a:blip>
          <a:stretch>
            <a:fillRect/>
          </a:stretch>
        </p:blipFill>
        <p:spPr>
          <a:xfrm>
            <a:off x="557750" y="1422325"/>
            <a:ext cx="3495551" cy="2895600"/>
          </a:xfrm>
          <a:prstGeom prst="rect">
            <a:avLst/>
          </a:prstGeom>
          <a:noFill/>
          <a:ln>
            <a:noFill/>
          </a:ln>
        </p:spPr>
      </p:pic>
      <p:sp>
        <p:nvSpPr>
          <p:cNvPr id="133" name="Google Shape;133;p22"/>
          <p:cNvSpPr txBox="1"/>
          <p:nvPr/>
        </p:nvSpPr>
        <p:spPr>
          <a:xfrm>
            <a:off x="4223450" y="1421275"/>
            <a:ext cx="43767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it" sz="950">
                <a:solidFill>
                  <a:schemeClr val="dk1"/>
                </a:solidFill>
                <a:latin typeface="Roboto"/>
                <a:ea typeface="Roboto"/>
                <a:cs typeface="Roboto"/>
                <a:sym typeface="Roboto"/>
              </a:rPr>
              <a:t>for n_clusters = 2 The average silhouette_score is: 0.36884370472365197</a:t>
            </a:r>
            <a:endParaRPr sz="950">
              <a:solidFill>
                <a:schemeClr val="dk1"/>
              </a:solidFill>
              <a:latin typeface="Roboto"/>
              <a:ea typeface="Roboto"/>
              <a:cs typeface="Roboto"/>
              <a:sym typeface="Roboto"/>
            </a:endParaRPr>
          </a:p>
          <a:p>
            <a:pPr indent="0" lvl="0" marL="0" rtl="0" algn="l">
              <a:spcBef>
                <a:spcPts val="0"/>
              </a:spcBef>
              <a:spcAft>
                <a:spcPts val="0"/>
              </a:spcAft>
              <a:buNone/>
            </a:pPr>
            <a:r>
              <a:rPr lang="it" sz="950">
                <a:solidFill>
                  <a:srgbClr val="B6D7A8"/>
                </a:solidFill>
                <a:latin typeface="Roboto"/>
                <a:ea typeface="Roboto"/>
                <a:cs typeface="Roboto"/>
                <a:sym typeface="Roboto"/>
              </a:rPr>
              <a:t>for n_clusters = 3 The average silhouette_score is: 0.37308067646249854</a:t>
            </a:r>
            <a:endParaRPr sz="950">
              <a:solidFill>
                <a:srgbClr val="B6D7A8"/>
              </a:solidFill>
              <a:latin typeface="Roboto"/>
              <a:ea typeface="Roboto"/>
              <a:cs typeface="Roboto"/>
              <a:sym typeface="Roboto"/>
            </a:endParaRPr>
          </a:p>
          <a:p>
            <a:pPr indent="0" lvl="0" marL="0" rtl="0" algn="l">
              <a:spcBef>
                <a:spcPts val="0"/>
              </a:spcBef>
              <a:spcAft>
                <a:spcPts val="0"/>
              </a:spcAft>
              <a:buNone/>
            </a:pPr>
            <a:r>
              <a:rPr lang="it" sz="950">
                <a:solidFill>
                  <a:schemeClr val="dk1"/>
                </a:solidFill>
                <a:latin typeface="Roboto"/>
                <a:ea typeface="Roboto"/>
                <a:cs typeface="Roboto"/>
                <a:sym typeface="Roboto"/>
              </a:rPr>
              <a:t>for n_clusters = 4 The average silhouette_score is: 0.3444119087444842</a:t>
            </a:r>
            <a:endParaRPr sz="950">
              <a:solidFill>
                <a:schemeClr val="dk1"/>
              </a:solidFill>
              <a:latin typeface="Roboto"/>
              <a:ea typeface="Roboto"/>
              <a:cs typeface="Roboto"/>
              <a:sym typeface="Roboto"/>
            </a:endParaRPr>
          </a:p>
          <a:p>
            <a:pPr indent="0" lvl="0" marL="0" rtl="0" algn="l">
              <a:spcBef>
                <a:spcPts val="0"/>
              </a:spcBef>
              <a:spcAft>
                <a:spcPts val="0"/>
              </a:spcAft>
              <a:buNone/>
            </a:pPr>
            <a:r>
              <a:rPr lang="it" sz="950">
                <a:solidFill>
                  <a:schemeClr val="dk1"/>
                </a:solidFill>
                <a:latin typeface="Roboto"/>
                <a:ea typeface="Roboto"/>
                <a:cs typeface="Roboto"/>
                <a:sym typeface="Roboto"/>
              </a:rPr>
              <a:t>for n_clusters = 5 The average silhouette_score is: 0.35064972306221714</a:t>
            </a:r>
            <a:endParaRPr sz="950">
              <a:solidFill>
                <a:schemeClr val="dk1"/>
              </a:solidFill>
              <a:latin typeface="Roboto"/>
              <a:ea typeface="Roboto"/>
              <a:cs typeface="Roboto"/>
              <a:sym typeface="Roboto"/>
            </a:endParaRPr>
          </a:p>
          <a:p>
            <a:pPr indent="0" lvl="0" marL="0" rtl="0" algn="l">
              <a:spcBef>
                <a:spcPts val="0"/>
              </a:spcBef>
              <a:spcAft>
                <a:spcPts val="0"/>
              </a:spcAft>
              <a:buNone/>
            </a:pPr>
            <a:r>
              <a:rPr lang="it" sz="950">
                <a:solidFill>
                  <a:schemeClr val="dk1"/>
                </a:solidFill>
                <a:latin typeface="Roboto"/>
                <a:ea typeface="Roboto"/>
                <a:cs typeface="Roboto"/>
                <a:sym typeface="Roboto"/>
              </a:rPr>
              <a:t>for n_clusters = 6 The average silhouette_score is: 0.342241310118284</a:t>
            </a:r>
            <a:endParaRPr sz="950">
              <a:solidFill>
                <a:schemeClr val="dk1"/>
              </a:solidFill>
              <a:latin typeface="Roboto"/>
              <a:ea typeface="Roboto"/>
              <a:cs typeface="Roboto"/>
              <a:sym typeface="Roboto"/>
            </a:endParaRPr>
          </a:p>
          <a:p>
            <a:pPr indent="0" lvl="0" marL="0" rtl="0" algn="l">
              <a:spcBef>
                <a:spcPts val="0"/>
              </a:spcBef>
              <a:spcAft>
                <a:spcPts val="0"/>
              </a:spcAft>
              <a:buNone/>
            </a:pPr>
            <a:r>
              <a:rPr lang="it" sz="950">
                <a:solidFill>
                  <a:schemeClr val="dk1"/>
                </a:solidFill>
                <a:latin typeface="Roboto"/>
                <a:ea typeface="Roboto"/>
                <a:cs typeface="Roboto"/>
                <a:sym typeface="Roboto"/>
              </a:rPr>
              <a:t>for n_clusters = 7 The average silhouette_score is: 0.3530052894315681</a:t>
            </a:r>
            <a:endParaRPr sz="950">
              <a:solidFill>
                <a:schemeClr val="dk1"/>
              </a:solidFill>
              <a:latin typeface="Roboto"/>
              <a:ea typeface="Roboto"/>
              <a:cs typeface="Roboto"/>
              <a:sym typeface="Roboto"/>
            </a:endParaRPr>
          </a:p>
          <a:p>
            <a:pPr indent="0" lvl="0" marL="0" rtl="0" algn="l">
              <a:spcBef>
                <a:spcPts val="0"/>
              </a:spcBef>
              <a:spcAft>
                <a:spcPts val="0"/>
              </a:spcAft>
              <a:buNone/>
            </a:pPr>
            <a:r>
              <a:rPr lang="it" sz="950">
                <a:solidFill>
                  <a:schemeClr val="dk1"/>
                </a:solidFill>
                <a:latin typeface="Roboto"/>
                <a:ea typeface="Roboto"/>
                <a:cs typeface="Roboto"/>
                <a:sym typeface="Roboto"/>
              </a:rPr>
              <a:t>for n_clusters = 8 The average silhouette_score is: 0.3481864900057546</a:t>
            </a:r>
            <a:endParaRPr sz="950">
              <a:solidFill>
                <a:schemeClr val="dk1"/>
              </a:solidFill>
              <a:latin typeface="Roboto"/>
              <a:ea typeface="Roboto"/>
              <a:cs typeface="Roboto"/>
              <a:sym typeface="Roboto"/>
            </a:endParaRPr>
          </a:p>
          <a:p>
            <a:pPr indent="0" lvl="0" marL="0" rtl="0" algn="l">
              <a:spcBef>
                <a:spcPts val="0"/>
              </a:spcBef>
              <a:spcAft>
                <a:spcPts val="0"/>
              </a:spcAft>
              <a:buNone/>
            </a:pPr>
            <a:r>
              <a:rPr lang="it" sz="950">
                <a:solidFill>
                  <a:schemeClr val="dk1"/>
                </a:solidFill>
                <a:latin typeface="Roboto"/>
                <a:ea typeface="Roboto"/>
                <a:cs typeface="Roboto"/>
                <a:sym typeface="Roboto"/>
              </a:rPr>
              <a:t>for n_clusters = 9 The average silhouette_score is: 0.3487786628666999</a:t>
            </a:r>
            <a:endParaRPr sz="95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