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7" r:id="rId1"/>
  </p:sldMasterIdLst>
  <p:notesMasterIdLst>
    <p:notesMasterId r:id="rId38"/>
  </p:notesMasterIdLst>
  <p:handoutMasterIdLst>
    <p:handoutMasterId r:id="rId39"/>
  </p:handoutMasterIdLst>
  <p:sldIdLst>
    <p:sldId id="502" r:id="rId2"/>
    <p:sldId id="501" r:id="rId3"/>
    <p:sldId id="680" r:id="rId4"/>
    <p:sldId id="690" r:id="rId5"/>
    <p:sldId id="695" r:id="rId6"/>
    <p:sldId id="651" r:id="rId7"/>
    <p:sldId id="687" r:id="rId8"/>
    <p:sldId id="654" r:id="rId9"/>
    <p:sldId id="692" r:id="rId10"/>
    <p:sldId id="696" r:id="rId11"/>
    <p:sldId id="694" r:id="rId12"/>
    <p:sldId id="697" r:id="rId13"/>
    <p:sldId id="700" r:id="rId14"/>
    <p:sldId id="701" r:id="rId15"/>
    <p:sldId id="706" r:id="rId16"/>
    <p:sldId id="702" r:id="rId17"/>
    <p:sldId id="703" r:id="rId18"/>
    <p:sldId id="707" r:id="rId19"/>
    <p:sldId id="653" r:id="rId20"/>
    <p:sldId id="704" r:id="rId21"/>
    <p:sldId id="705" r:id="rId22"/>
    <p:sldId id="719" r:id="rId23"/>
    <p:sldId id="720" r:id="rId24"/>
    <p:sldId id="721" r:id="rId25"/>
    <p:sldId id="708" r:id="rId26"/>
    <p:sldId id="709" r:id="rId27"/>
    <p:sldId id="710" r:id="rId28"/>
    <p:sldId id="689" r:id="rId29"/>
    <p:sldId id="711" r:id="rId30"/>
    <p:sldId id="668" r:id="rId31"/>
    <p:sldId id="713" r:id="rId32"/>
    <p:sldId id="693" r:id="rId33"/>
    <p:sldId id="717" r:id="rId34"/>
    <p:sldId id="714" r:id="rId35"/>
    <p:sldId id="716" r:id="rId36"/>
    <p:sldId id="675" r:id="rId37"/>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5FF"/>
    <a:srgbClr val="B1E0E6"/>
    <a:srgbClr val="0000CC"/>
    <a:srgbClr val="FF3300"/>
    <a:srgbClr val="9BBB59"/>
    <a:srgbClr val="006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8" autoAdjust="0"/>
    <p:restoredTop sz="92966" autoAdjust="0"/>
  </p:normalViewPr>
  <p:slideViewPr>
    <p:cSldViewPr>
      <p:cViewPr varScale="1">
        <p:scale>
          <a:sx n="121" d="100"/>
          <a:sy n="121" d="100"/>
        </p:scale>
        <p:origin x="112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204756A6-65AE-459C-81D3-9F6CD0458410}" type="datetimeFigureOut">
              <a:rPr lang="zh-CN" altLang="en-US" smtClean="0"/>
              <a:pPr/>
              <a:t>2018/8/31</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81A2B247-5B29-4519-B9B8-2E824D73CF4B}" type="slidenum">
              <a:rPr lang="zh-CN" altLang="en-US" smtClean="0"/>
              <a:pPr/>
              <a:t>‹#›</a:t>
            </a:fld>
            <a:endParaRPr lang="zh-CN" altLang="en-US"/>
          </a:p>
        </p:txBody>
      </p:sp>
    </p:spTree>
    <p:extLst>
      <p:ext uri="{BB962C8B-B14F-4D97-AF65-F5344CB8AC3E}">
        <p14:creationId xmlns:p14="http://schemas.microsoft.com/office/powerpoint/2010/main" val="3185931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CC1C1089-7CC3-4CC3-BC7C-EF871DB40AA3}" type="datetimeFigureOut">
              <a:rPr lang="zh-CN" altLang="en-US" smtClean="0"/>
              <a:pPr/>
              <a:t>2018/8/31</a:t>
            </a:fld>
            <a:endParaRPr lang="zh-CN" altLang="en-US"/>
          </a:p>
        </p:txBody>
      </p:sp>
      <p:sp>
        <p:nvSpPr>
          <p:cNvPr id="4" name="幻灯片图像占位符 3"/>
          <p:cNvSpPr>
            <a:spLocks noGrp="1" noRot="1" noChangeAspect="1"/>
          </p:cNvSpPr>
          <p:nvPr>
            <p:ph type="sldImg" idx="2"/>
          </p:nvPr>
        </p:nvSpPr>
        <p:spPr>
          <a:xfrm>
            <a:off x="900113" y="739775"/>
            <a:ext cx="4935537" cy="37004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79D75C33-510C-4AEE-AD17-F0FADFF3B039}" type="slidenum">
              <a:rPr lang="zh-CN" altLang="en-US" smtClean="0"/>
              <a:pPr/>
              <a:t>‹#›</a:t>
            </a:fld>
            <a:endParaRPr lang="zh-CN" altLang="en-US"/>
          </a:p>
        </p:txBody>
      </p:sp>
    </p:spTree>
    <p:extLst>
      <p:ext uri="{BB962C8B-B14F-4D97-AF65-F5344CB8AC3E}">
        <p14:creationId xmlns:p14="http://schemas.microsoft.com/office/powerpoint/2010/main" val="329021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901700" y="739775"/>
            <a:ext cx="4932363" cy="3700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xfrm>
            <a:off x="673262" y="4687053"/>
            <a:ext cx="5389240" cy="44393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ea typeface="宋体" pitchFamily="2" charset="-122"/>
            </a:endParaRPr>
          </a:p>
        </p:txBody>
      </p:sp>
      <p:sp>
        <p:nvSpPr>
          <p:cNvPr id="26628" name="日期占位符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黑体" pitchFamily="49" charset="-122"/>
                <a:ea typeface="宋体" pitchFamily="2" charset="-122"/>
              </a:defRPr>
            </a:lvl1pPr>
            <a:lvl2pPr marL="742950" indent="-285750" eaLnBrk="0" hangingPunct="0">
              <a:defRPr sz="800">
                <a:solidFill>
                  <a:schemeClr val="tx1"/>
                </a:solidFill>
                <a:latin typeface="黑体" pitchFamily="49" charset="-122"/>
                <a:ea typeface="宋体" pitchFamily="2" charset="-122"/>
              </a:defRPr>
            </a:lvl2pPr>
            <a:lvl3pPr marL="1143000" indent="-228600" eaLnBrk="0" hangingPunct="0">
              <a:defRPr sz="800">
                <a:solidFill>
                  <a:schemeClr val="tx1"/>
                </a:solidFill>
                <a:latin typeface="黑体" pitchFamily="49" charset="-122"/>
                <a:ea typeface="宋体" pitchFamily="2" charset="-122"/>
              </a:defRPr>
            </a:lvl3pPr>
            <a:lvl4pPr marL="1600200" indent="-228600" eaLnBrk="0" hangingPunct="0">
              <a:defRPr sz="800">
                <a:solidFill>
                  <a:schemeClr val="tx1"/>
                </a:solidFill>
                <a:latin typeface="黑体" pitchFamily="49" charset="-122"/>
                <a:ea typeface="宋体" pitchFamily="2" charset="-122"/>
              </a:defRPr>
            </a:lvl4pPr>
            <a:lvl5pPr marL="2057400" indent="-228600" eaLnBrk="0" hangingPunct="0">
              <a:defRPr sz="800">
                <a:solidFill>
                  <a:schemeClr val="tx1"/>
                </a:solidFill>
                <a:latin typeface="黑体" pitchFamily="49" charset="-122"/>
                <a:ea typeface="宋体" pitchFamily="2" charset="-122"/>
              </a:defRPr>
            </a:lvl5pPr>
            <a:lvl6pPr marL="2514600" indent="-228600" eaLnBrk="0" fontAlgn="base" hangingPunct="0">
              <a:spcBef>
                <a:spcPct val="0"/>
              </a:spcBef>
              <a:spcAft>
                <a:spcPct val="0"/>
              </a:spcAft>
              <a:defRPr sz="800">
                <a:solidFill>
                  <a:schemeClr val="tx1"/>
                </a:solidFill>
                <a:latin typeface="黑体" pitchFamily="49" charset="-122"/>
                <a:ea typeface="宋体" pitchFamily="2" charset="-122"/>
              </a:defRPr>
            </a:lvl6pPr>
            <a:lvl7pPr marL="2971800" indent="-228600" eaLnBrk="0" fontAlgn="base" hangingPunct="0">
              <a:spcBef>
                <a:spcPct val="0"/>
              </a:spcBef>
              <a:spcAft>
                <a:spcPct val="0"/>
              </a:spcAft>
              <a:defRPr sz="800">
                <a:solidFill>
                  <a:schemeClr val="tx1"/>
                </a:solidFill>
                <a:latin typeface="黑体" pitchFamily="49" charset="-122"/>
                <a:ea typeface="宋体" pitchFamily="2" charset="-122"/>
              </a:defRPr>
            </a:lvl7pPr>
            <a:lvl8pPr marL="3429000" indent="-228600" eaLnBrk="0" fontAlgn="base" hangingPunct="0">
              <a:spcBef>
                <a:spcPct val="0"/>
              </a:spcBef>
              <a:spcAft>
                <a:spcPct val="0"/>
              </a:spcAft>
              <a:defRPr sz="800">
                <a:solidFill>
                  <a:schemeClr val="tx1"/>
                </a:solidFill>
                <a:latin typeface="黑体" pitchFamily="49" charset="-122"/>
                <a:ea typeface="宋体" pitchFamily="2" charset="-122"/>
              </a:defRPr>
            </a:lvl8pPr>
            <a:lvl9pPr marL="3886200" indent="-228600" eaLnBrk="0" fontAlgn="base" hangingPunct="0">
              <a:spcBef>
                <a:spcPct val="0"/>
              </a:spcBef>
              <a:spcAft>
                <a:spcPct val="0"/>
              </a:spcAft>
              <a:defRPr sz="800">
                <a:solidFill>
                  <a:schemeClr val="tx1"/>
                </a:solidFill>
                <a:latin typeface="黑体" pitchFamily="49" charset="-122"/>
                <a:ea typeface="宋体" pitchFamily="2" charset="-122"/>
              </a:defRPr>
            </a:lvl9pPr>
          </a:lstStyle>
          <a:p>
            <a:pPr eaLnBrk="1" hangingPunct="1"/>
            <a:endParaRPr lang="zh-CN" altLang="en-US" sz="1200">
              <a:latin typeface="Arial" pitchFamily="34" charset="0"/>
            </a:endParaRPr>
          </a:p>
        </p:txBody>
      </p:sp>
      <p:sp>
        <p:nvSpPr>
          <p:cNvPr id="26629"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黑体" pitchFamily="49" charset="-122"/>
                <a:ea typeface="宋体" pitchFamily="2" charset="-122"/>
              </a:defRPr>
            </a:lvl1pPr>
            <a:lvl2pPr marL="742950" indent="-285750" eaLnBrk="0" hangingPunct="0">
              <a:defRPr sz="800">
                <a:solidFill>
                  <a:schemeClr val="tx1"/>
                </a:solidFill>
                <a:latin typeface="黑体" pitchFamily="49" charset="-122"/>
                <a:ea typeface="宋体" pitchFamily="2" charset="-122"/>
              </a:defRPr>
            </a:lvl2pPr>
            <a:lvl3pPr marL="1143000" indent="-228600" eaLnBrk="0" hangingPunct="0">
              <a:defRPr sz="800">
                <a:solidFill>
                  <a:schemeClr val="tx1"/>
                </a:solidFill>
                <a:latin typeface="黑体" pitchFamily="49" charset="-122"/>
                <a:ea typeface="宋体" pitchFamily="2" charset="-122"/>
              </a:defRPr>
            </a:lvl3pPr>
            <a:lvl4pPr marL="1600200" indent="-228600" eaLnBrk="0" hangingPunct="0">
              <a:defRPr sz="800">
                <a:solidFill>
                  <a:schemeClr val="tx1"/>
                </a:solidFill>
                <a:latin typeface="黑体" pitchFamily="49" charset="-122"/>
                <a:ea typeface="宋体" pitchFamily="2" charset="-122"/>
              </a:defRPr>
            </a:lvl4pPr>
            <a:lvl5pPr marL="2057400" indent="-228600" eaLnBrk="0" hangingPunct="0">
              <a:defRPr sz="800">
                <a:solidFill>
                  <a:schemeClr val="tx1"/>
                </a:solidFill>
                <a:latin typeface="黑体" pitchFamily="49" charset="-122"/>
                <a:ea typeface="宋体" pitchFamily="2" charset="-122"/>
              </a:defRPr>
            </a:lvl5pPr>
            <a:lvl6pPr marL="2514600" indent="-228600" eaLnBrk="0" fontAlgn="base" hangingPunct="0">
              <a:spcBef>
                <a:spcPct val="0"/>
              </a:spcBef>
              <a:spcAft>
                <a:spcPct val="0"/>
              </a:spcAft>
              <a:defRPr sz="800">
                <a:solidFill>
                  <a:schemeClr val="tx1"/>
                </a:solidFill>
                <a:latin typeface="黑体" pitchFamily="49" charset="-122"/>
                <a:ea typeface="宋体" pitchFamily="2" charset="-122"/>
              </a:defRPr>
            </a:lvl6pPr>
            <a:lvl7pPr marL="2971800" indent="-228600" eaLnBrk="0" fontAlgn="base" hangingPunct="0">
              <a:spcBef>
                <a:spcPct val="0"/>
              </a:spcBef>
              <a:spcAft>
                <a:spcPct val="0"/>
              </a:spcAft>
              <a:defRPr sz="800">
                <a:solidFill>
                  <a:schemeClr val="tx1"/>
                </a:solidFill>
                <a:latin typeface="黑体" pitchFamily="49" charset="-122"/>
                <a:ea typeface="宋体" pitchFamily="2" charset="-122"/>
              </a:defRPr>
            </a:lvl7pPr>
            <a:lvl8pPr marL="3429000" indent="-228600" eaLnBrk="0" fontAlgn="base" hangingPunct="0">
              <a:spcBef>
                <a:spcPct val="0"/>
              </a:spcBef>
              <a:spcAft>
                <a:spcPct val="0"/>
              </a:spcAft>
              <a:defRPr sz="800">
                <a:solidFill>
                  <a:schemeClr val="tx1"/>
                </a:solidFill>
                <a:latin typeface="黑体" pitchFamily="49" charset="-122"/>
                <a:ea typeface="宋体" pitchFamily="2" charset="-122"/>
              </a:defRPr>
            </a:lvl8pPr>
            <a:lvl9pPr marL="3886200" indent="-228600" eaLnBrk="0" fontAlgn="base" hangingPunct="0">
              <a:spcBef>
                <a:spcPct val="0"/>
              </a:spcBef>
              <a:spcAft>
                <a:spcPct val="0"/>
              </a:spcAft>
              <a:defRPr sz="800">
                <a:solidFill>
                  <a:schemeClr val="tx1"/>
                </a:solidFill>
                <a:latin typeface="黑体" pitchFamily="49" charset="-122"/>
                <a:ea typeface="宋体" pitchFamily="2" charset="-122"/>
              </a:defRPr>
            </a:lvl9pPr>
          </a:lstStyle>
          <a:p>
            <a:pPr eaLnBrk="1" hangingPunct="1"/>
            <a:fld id="{A091240A-1753-4C3D-B2A6-161596E04289}" type="slidenum">
              <a:rPr lang="zh-CN" altLang="en-US" sz="1200" smtClean="0">
                <a:latin typeface="Arial" pitchFamily="34" charset="0"/>
              </a:rPr>
              <a:pPr eaLnBrk="1" hangingPunct="1"/>
              <a:t>1</a:t>
            </a:fld>
            <a:endParaRPr lang="en-US" altLang="zh-CN" sz="1200">
              <a:latin typeface="Arial" pitchFamily="34" charset="0"/>
            </a:endParaRPr>
          </a:p>
        </p:txBody>
      </p:sp>
    </p:spTree>
    <p:extLst>
      <p:ext uri="{BB962C8B-B14F-4D97-AF65-F5344CB8AC3E}">
        <p14:creationId xmlns:p14="http://schemas.microsoft.com/office/powerpoint/2010/main" val="345799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75C33-510C-4AEE-AD17-F0FADFF3B039}" type="slidenum">
              <a:rPr lang="zh-CN" altLang="en-US" smtClean="0"/>
              <a:pPr/>
              <a:t>3</a:t>
            </a:fld>
            <a:endParaRPr lang="zh-CN" altLang="en-US"/>
          </a:p>
        </p:txBody>
      </p:sp>
    </p:spTree>
    <p:extLst>
      <p:ext uri="{BB962C8B-B14F-4D97-AF65-F5344CB8AC3E}">
        <p14:creationId xmlns:p14="http://schemas.microsoft.com/office/powerpoint/2010/main" val="38250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75C33-510C-4AEE-AD17-F0FADFF3B039}" type="slidenum">
              <a:rPr lang="zh-CN" altLang="en-US" smtClean="0"/>
              <a:pPr/>
              <a:t>6</a:t>
            </a:fld>
            <a:endParaRPr lang="zh-CN" altLang="en-US"/>
          </a:p>
        </p:txBody>
      </p:sp>
    </p:spTree>
    <p:extLst>
      <p:ext uri="{BB962C8B-B14F-4D97-AF65-F5344CB8AC3E}">
        <p14:creationId xmlns:p14="http://schemas.microsoft.com/office/powerpoint/2010/main" val="210449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75C33-510C-4AEE-AD17-F0FADFF3B039}" type="slidenum">
              <a:rPr lang="zh-CN" altLang="en-US" smtClean="0"/>
              <a:pPr/>
              <a:t>7</a:t>
            </a:fld>
            <a:endParaRPr lang="zh-CN" altLang="en-US"/>
          </a:p>
        </p:txBody>
      </p:sp>
    </p:spTree>
    <p:extLst>
      <p:ext uri="{BB962C8B-B14F-4D97-AF65-F5344CB8AC3E}">
        <p14:creationId xmlns:p14="http://schemas.microsoft.com/office/powerpoint/2010/main" val="28453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75C33-510C-4AEE-AD17-F0FADFF3B039}" type="slidenum">
              <a:rPr lang="zh-CN" altLang="en-US" smtClean="0"/>
              <a:pPr/>
              <a:t>19</a:t>
            </a:fld>
            <a:endParaRPr lang="zh-CN" altLang="en-US"/>
          </a:p>
        </p:txBody>
      </p:sp>
    </p:spTree>
    <p:extLst>
      <p:ext uri="{BB962C8B-B14F-4D97-AF65-F5344CB8AC3E}">
        <p14:creationId xmlns:p14="http://schemas.microsoft.com/office/powerpoint/2010/main" val="898364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79D75C33-510C-4AEE-AD17-F0FADFF3B039}" type="slidenum">
              <a:rPr lang="zh-CN" altLang="en-US" smtClean="0"/>
              <a:pPr/>
              <a:t>30</a:t>
            </a:fld>
            <a:endParaRPr lang="zh-CN" altLang="en-US"/>
          </a:p>
        </p:txBody>
      </p:sp>
    </p:spTree>
    <p:extLst>
      <p:ext uri="{BB962C8B-B14F-4D97-AF65-F5344CB8AC3E}">
        <p14:creationId xmlns:p14="http://schemas.microsoft.com/office/powerpoint/2010/main" val="122502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79D75C33-510C-4AEE-AD17-F0FADFF3B039}" type="slidenum">
              <a:rPr lang="zh-CN" altLang="en-US" smtClean="0"/>
              <a:pPr/>
              <a:t>31</a:t>
            </a:fld>
            <a:endParaRPr lang="zh-CN" altLang="en-US"/>
          </a:p>
        </p:txBody>
      </p:sp>
    </p:spTree>
    <p:extLst>
      <p:ext uri="{BB962C8B-B14F-4D97-AF65-F5344CB8AC3E}">
        <p14:creationId xmlns:p14="http://schemas.microsoft.com/office/powerpoint/2010/main" val="295043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1296924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19281174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34681866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26493716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68451057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8092262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21212208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8664038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17711656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35706495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5070349-629F-4C50-9950-4741F42230AF}" type="datetimeFigureOut">
              <a:rPr lang="zh-CN" altLang="en-US" smtClean="0"/>
              <a:t>2018/8/31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100610107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5070349-629F-4C50-9950-4741F42230AF}" type="datetimeFigureOut">
              <a:rPr lang="zh-CN" altLang="en-US" smtClean="0"/>
              <a:t>2018/8/31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B2F65F8-9761-41E1-B4D1-7EDBEEAE0208}" type="slidenum">
              <a:rPr lang="en-US" altLang="zh-CN" smtClean="0"/>
              <a:pPr>
                <a:defRPr/>
              </a:pPr>
              <a:t>‹#›</a:t>
            </a:fld>
            <a:endParaRPr lang="en-US" altLang="zh-CN" dirty="0"/>
          </a:p>
        </p:txBody>
      </p:sp>
    </p:spTree>
    <p:extLst>
      <p:ext uri="{BB962C8B-B14F-4D97-AF65-F5344CB8AC3E}">
        <p14:creationId xmlns:p14="http://schemas.microsoft.com/office/powerpoint/2010/main" val="8090279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package" Target="../embeddings/Microsoft_Excel_Worksheet.xlsx"/></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47376" y="2046380"/>
            <a:ext cx="7075003" cy="2174708"/>
          </a:xfrm>
        </p:spPr>
        <p:txBody>
          <a:bodyPr anchor="ctr"/>
          <a:lstStyle/>
          <a:p>
            <a:pPr algn="ctr">
              <a:lnSpc>
                <a:spcPct val="150000"/>
              </a:lnSpc>
            </a:pPr>
            <a:r>
              <a:rPr lang="en-US" altLang="zh-CN" sz="3600" b="1" dirty="0">
                <a:latin typeface="宋体" panose="02010600030101010101" pitchFamily="2" charset="-122"/>
                <a:ea typeface="宋体" panose="02010600030101010101" pitchFamily="2" charset="-122"/>
              </a:rPr>
              <a:t>MySQL</a:t>
            </a:r>
            <a:r>
              <a:rPr lang="zh-CN" altLang="en-US" sz="3600" dirty="0">
                <a:latin typeface="宋体" panose="02010600030101010101" pitchFamily="2" charset="-122"/>
                <a:ea typeface="宋体" panose="02010600030101010101" pitchFamily="2" charset="-122"/>
              </a:rPr>
              <a:t>数据库设计规范</a:t>
            </a:r>
            <a:endParaRPr lang="en-US" altLang="zh-CN" sz="3600" dirty="0">
              <a:latin typeface="宋体" panose="02010600030101010101" pitchFamily="2" charset="-122"/>
              <a:ea typeface="宋体" panose="02010600030101010101" pitchFamily="2" charset="-122"/>
            </a:endParaRPr>
          </a:p>
        </p:txBody>
      </p:sp>
      <p:sp>
        <p:nvSpPr>
          <p:cNvPr id="3075" name="Rectangle 3"/>
          <p:cNvSpPr>
            <a:spLocks noGrp="1" noChangeArrowheads="1"/>
          </p:cNvSpPr>
          <p:nvPr>
            <p:ph type="subTitle" idx="1"/>
          </p:nvPr>
        </p:nvSpPr>
        <p:spPr>
          <a:xfrm>
            <a:off x="1336431" y="5467465"/>
            <a:ext cx="6400800" cy="625475"/>
          </a:xfrm>
        </p:spPr>
        <p:txBody>
          <a:bodyPr anchor="ctr"/>
          <a:lstStyle/>
          <a:p>
            <a:r>
              <a:rPr lang="en-US" altLang="zh-CN" b="1" dirty="0">
                <a:latin typeface="宋体" panose="02010600030101010101" pitchFamily="2" charset="-122"/>
                <a:ea typeface="宋体" panose="02010600030101010101" pitchFamily="2" charset="-122"/>
              </a:rPr>
              <a:t>2017</a:t>
            </a:r>
            <a:r>
              <a:rPr lang="zh-CN" altLang="en-US" b="1" dirty="0">
                <a:latin typeface="宋体" panose="02010600030101010101" pitchFamily="2" charset="-122"/>
                <a:ea typeface="宋体" panose="02010600030101010101" pitchFamily="2" charset="-122"/>
              </a:rPr>
              <a:t>年</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月</a:t>
            </a:r>
            <a:endParaRPr lang="en-US" altLang="zh-CN" b="1" dirty="0">
              <a:latin typeface="宋体" panose="02010600030101010101" pitchFamily="2" charset="-122"/>
              <a:ea typeface="宋体" panose="02010600030101010101" pitchFamily="2" charset="-122"/>
            </a:endParaRPr>
          </a:p>
        </p:txBody>
      </p:sp>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Tree>
    <p:extLst>
      <p:ext uri="{BB962C8B-B14F-4D97-AF65-F5344CB8AC3E}">
        <p14:creationId xmlns:p14="http://schemas.microsoft.com/office/powerpoint/2010/main" val="129155108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2680580"/>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命名规范</a:t>
              </a:r>
              <a:endParaRPr lang="en-US" altLang="zh-CN" sz="2800" b="1" dirty="0">
                <a:solidFill>
                  <a:srgbClr val="0000CC"/>
                </a:solidFill>
                <a:ea typeface="黑体" pitchFamily="49" charset="-122"/>
              </a:endParaRP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818" y="3636272"/>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10</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3610471"/>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数据类型规范</a:t>
              </a:r>
              <a:endParaRPr lang="en-US" altLang="zh-CN" sz="2800" b="1" dirty="0">
                <a:solidFill>
                  <a:srgbClr val="FF0000"/>
                </a:solidFill>
                <a:ea typeface="黑体" pitchFamily="49" charset="-122"/>
              </a:endParaRPr>
            </a:p>
          </p:txBody>
        </p:sp>
      </p:grpSp>
    </p:spTree>
    <p:extLst>
      <p:ext uri="{BB962C8B-B14F-4D97-AF65-F5344CB8AC3E}">
        <p14:creationId xmlns:p14="http://schemas.microsoft.com/office/powerpoint/2010/main" val="106442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378708" y="1628800"/>
            <a:ext cx="8374707" cy="4464496"/>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0" lvl="1">
              <a:lnSpc>
                <a:spcPct val="150000"/>
              </a:lnSpc>
              <a:defRPr/>
            </a:pPr>
            <a:endParaRPr lang="zh-CN"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在满足需求的</a:t>
            </a:r>
            <a:r>
              <a:rPr lang="zh-CN" altLang="en-US" sz="1400" dirty="0">
                <a:latin typeface="宋体" panose="02010600030101010101" pitchFamily="2" charset="-122"/>
                <a:ea typeface="宋体" panose="02010600030101010101" pitchFamily="2" charset="-122"/>
              </a:rPr>
              <a:t>前提下使</a:t>
            </a:r>
            <a:r>
              <a:rPr lang="zh-CN" altLang="zh-CN" sz="1400" dirty="0">
                <a:latin typeface="宋体" panose="02010600030101010101" pitchFamily="2" charset="-122"/>
                <a:ea typeface="宋体" panose="02010600030101010101" pitchFamily="2" charset="-122"/>
              </a:rPr>
              <a:t>性能最大化。</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数值类型能解决的绝不用字符类型。</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定长类型能解决的绝不用变长类型。</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应尽量使用可以正确存储数据的最小数据类型。</a:t>
            </a:r>
          </a:p>
          <a:p>
            <a:pPr marL="742950" lvl="2"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越小的数据类型可用更少的磁盘、内存、</a:t>
            </a:r>
            <a:r>
              <a:rPr lang="en-US" altLang="zh-CN" sz="1400" dirty="0">
                <a:latin typeface="宋体" panose="02010600030101010101" pitchFamily="2" charset="-122"/>
                <a:ea typeface="宋体" panose="02010600030101010101" pitchFamily="2" charset="-122"/>
              </a:rPr>
              <a:t>CPU</a:t>
            </a:r>
            <a:r>
              <a:rPr lang="zh-CN" altLang="zh-CN" sz="1400" dirty="0">
                <a:latin typeface="宋体" panose="02010600030101010101" pitchFamily="2" charset="-122"/>
                <a:ea typeface="宋体" panose="02010600030101010101" pitchFamily="2" charset="-122"/>
              </a:rPr>
              <a:t>，大大减少</a:t>
            </a:r>
            <a:r>
              <a:rPr lang="en-US" altLang="zh-CN" sz="1400" dirty="0">
                <a:latin typeface="宋体" panose="02010600030101010101" pitchFamily="2" charset="-122"/>
                <a:ea typeface="宋体" panose="02010600030101010101" pitchFamily="2" charset="-122"/>
              </a:rPr>
              <a:t>IO</a:t>
            </a:r>
            <a:r>
              <a:rPr lang="zh-CN" altLang="zh-CN" sz="1400" dirty="0">
                <a:latin typeface="宋体" panose="02010600030101010101" pitchFamily="2" charset="-122"/>
                <a:ea typeface="宋体" panose="02010600030101010101" pitchFamily="2" charset="-122"/>
              </a:rPr>
              <a:t>开销。</a:t>
            </a:r>
            <a:endParaRPr lang="en-US" altLang="zh-CN" sz="1400" dirty="0">
              <a:latin typeface="宋体" panose="02010600030101010101" pitchFamily="2" charset="-122"/>
              <a:ea typeface="宋体" panose="02010600030101010101" pitchFamily="2" charset="-122"/>
            </a:endParaRPr>
          </a:p>
          <a:p>
            <a:pPr marL="457200" lvl="2">
              <a:lnSpc>
                <a:spcPct val="150000"/>
              </a:lnSpc>
              <a:defRPr/>
            </a:pPr>
            <a:endParaRPr lang="en-US" altLang="zh-CN" sz="1400" dirty="0">
              <a:latin typeface="宋体" panose="02010600030101010101" pitchFamily="2" charset="-122"/>
              <a:ea typeface="宋体" panose="02010600030101010101" pitchFamily="2" charset="-122"/>
            </a:endParaRPr>
          </a:p>
          <a:p>
            <a:pPr marL="457200" lvl="2">
              <a:lnSpc>
                <a:spcPct val="150000"/>
              </a:lnSpc>
              <a:defRPr/>
            </a:pPr>
            <a:endParaRPr lang="en-US" altLang="zh-CN" sz="1400" dirty="0">
              <a:latin typeface="宋体" panose="02010600030101010101" pitchFamily="2" charset="-122"/>
              <a:ea typeface="宋体" panose="02010600030101010101" pitchFamily="2" charset="-122"/>
            </a:endParaRPr>
          </a:p>
          <a:p>
            <a:pPr marL="457200" lvl="2">
              <a:lnSpc>
                <a:spcPct val="150000"/>
              </a:lnSpc>
              <a:defRPr/>
            </a:pP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简单就是最好的</a:t>
            </a:r>
          </a:p>
          <a:p>
            <a:pPr marL="742950" lvl="2"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简单的数据类型操作通常需要更少的</a:t>
            </a:r>
            <a:r>
              <a:rPr lang="en-US" altLang="zh-CN" sz="1400" dirty="0">
                <a:latin typeface="宋体" panose="02010600030101010101" pitchFamily="2" charset="-122"/>
                <a:ea typeface="宋体" panose="02010600030101010101" pitchFamily="2" charset="-122"/>
              </a:rPr>
              <a:t>CPU</a:t>
            </a:r>
            <a:r>
              <a:rPr lang="zh-CN" altLang="zh-CN" sz="1400" dirty="0">
                <a:latin typeface="宋体" panose="02010600030101010101" pitchFamily="2" charset="-122"/>
                <a:ea typeface="宋体" panose="02010600030101010101" pitchFamily="2" charset="-122"/>
              </a:rPr>
              <a:t>周期。</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尽量避免使用</a:t>
            </a:r>
            <a:r>
              <a:rPr lang="en-GB" altLang="zh-CN" sz="1400" dirty="0">
                <a:latin typeface="宋体" panose="02010600030101010101" pitchFamily="2" charset="-122"/>
                <a:ea typeface="宋体" panose="02010600030101010101" pitchFamily="2" charset="-122"/>
              </a:rPr>
              <a:t>NULL</a:t>
            </a:r>
            <a:endParaRPr lang="zh-CN"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en-US" altLang="zh-CN" sz="1400" dirty="0">
                <a:latin typeface="宋体" panose="02010600030101010101" pitchFamily="2" charset="-122"/>
                <a:ea typeface="宋体" panose="02010600030101010101" pitchFamily="2" charset="-122"/>
              </a:rPr>
              <a:t>NULL</a:t>
            </a:r>
            <a:r>
              <a:rPr lang="zh-CN" altLang="zh-CN" sz="1400" dirty="0">
                <a:latin typeface="宋体" panose="02010600030101010101" pitchFamily="2" charset="-122"/>
                <a:ea typeface="宋体" panose="02010600030101010101" pitchFamily="2" charset="-122"/>
              </a:rPr>
              <a:t>是列默认的属性，通常要指定为</a:t>
            </a:r>
            <a:r>
              <a:rPr lang="en-US" altLang="zh-CN" sz="1400" dirty="0">
                <a:latin typeface="宋体" panose="02010600030101010101" pitchFamily="2" charset="-122"/>
                <a:ea typeface="宋体" panose="02010600030101010101" pitchFamily="2" charset="-122"/>
              </a:rPr>
              <a:t>NOT NULL</a:t>
            </a:r>
            <a:r>
              <a:rPr lang="zh-CN" altLang="zh-CN" sz="1400" dirty="0">
                <a:latin typeface="宋体" panose="02010600030101010101" pitchFamily="2" charset="-122"/>
                <a:ea typeface="宋体" panose="02010600030101010101" pitchFamily="2" charset="-122"/>
              </a:rPr>
              <a:t>。有</a:t>
            </a:r>
            <a:r>
              <a:rPr lang="en-US" altLang="zh-CN" sz="1400" dirty="0">
                <a:latin typeface="宋体" panose="02010600030101010101" pitchFamily="2" charset="-122"/>
                <a:ea typeface="宋体" panose="02010600030101010101" pitchFamily="2" charset="-122"/>
              </a:rPr>
              <a:t>NULL</a:t>
            </a:r>
            <a:r>
              <a:rPr lang="zh-CN" altLang="zh-CN" sz="1400" dirty="0">
                <a:latin typeface="宋体" panose="02010600030101010101" pitchFamily="2" charset="-122"/>
                <a:ea typeface="宋体" panose="02010600030101010101" pitchFamily="2" charset="-122"/>
              </a:rPr>
              <a:t>的字段会使用索引、索引统计和值比较更加复杂，且付出的性能代价更高。</a:t>
            </a:r>
            <a:endParaRPr lang="en-US" altLang="zh-CN" sz="1400" dirty="0">
              <a:latin typeface="宋体" panose="02010600030101010101" pitchFamily="2" charset="-122"/>
              <a:ea typeface="宋体" panose="02010600030101010101" pitchFamily="2" charset="-122"/>
            </a:endParaRPr>
          </a:p>
          <a:p>
            <a:pPr marL="457200" lvl="2">
              <a:lnSpc>
                <a:spcPct val="150000"/>
              </a:lnSpc>
              <a:defRPr/>
            </a:pPr>
            <a:endParaRPr lang="zh-CN" altLang="zh-CN"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11</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一一设计原则</a:t>
            </a:r>
            <a:endParaRPr lang="en-US" b="1" dirty="0">
              <a:solidFill>
                <a:srgbClr val="085854"/>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899592" y="3389975"/>
            <a:ext cx="7085714" cy="895238"/>
          </a:xfrm>
          <a:prstGeom prst="rect">
            <a:avLst/>
          </a:prstGeom>
        </p:spPr>
      </p:pic>
    </p:spTree>
    <p:extLst>
      <p:ext uri="{BB962C8B-B14F-4D97-AF65-F5344CB8AC3E}">
        <p14:creationId xmlns:p14="http://schemas.microsoft.com/office/powerpoint/2010/main" val="50303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11560" y="2060847"/>
            <a:ext cx="7848872" cy="4320481"/>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在确保数据完整性和准确性的前提下，其设计应由小到大。</a:t>
            </a: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zh-CN"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r>
              <a:rPr lang="en-US" altLang="zh-CN" sz="1400" b="1" dirty="0">
                <a:solidFill>
                  <a:srgbClr val="FF0000"/>
                </a:solidFill>
                <a:latin typeface="宋体" panose="02010600030101010101" pitchFamily="2" charset="-122"/>
                <a:ea typeface="宋体" panose="02010600030101010101" pitchFamily="2" charset="-122"/>
              </a:rPr>
              <a:t>    </a:t>
            </a:r>
            <a:r>
              <a:rPr lang="zh-CN" altLang="zh-CN" sz="1400" b="1" dirty="0">
                <a:solidFill>
                  <a:srgbClr val="FF0000"/>
                </a:solidFill>
                <a:latin typeface="宋体" panose="02010600030101010101" pitchFamily="2" charset="-122"/>
                <a:ea typeface="宋体" panose="02010600030101010101" pitchFamily="2" charset="-122"/>
              </a:rPr>
              <a:t>备注：</a:t>
            </a:r>
            <a:r>
              <a:rPr lang="zh-CN" altLang="zh-CN" sz="1400" dirty="0">
                <a:latin typeface="宋体" panose="02010600030101010101" pitchFamily="2" charset="-122"/>
                <a:ea typeface="宋体" panose="02010600030101010101" pitchFamily="2" charset="-122"/>
              </a:rPr>
              <a:t>关于</a:t>
            </a:r>
            <a:r>
              <a:rPr lang="en-US" altLang="zh-CN" sz="1400" dirty="0">
                <a:latin typeface="宋体" panose="02010600030101010101" pitchFamily="2" charset="-122"/>
                <a:ea typeface="宋体" panose="02010600030101010101" pitchFamily="2" charset="-122"/>
              </a:rPr>
              <a:t> </a:t>
            </a:r>
            <a:r>
              <a:rPr lang="en-US" altLang="zh-CN" sz="1400" dirty="0" err="1">
                <a:latin typeface="宋体" panose="02010600030101010101" pitchFamily="2" charset="-122"/>
                <a:ea typeface="宋体" panose="02010600030101010101" pitchFamily="2" charset="-122"/>
              </a:rPr>
              <a:t>int</a:t>
            </a:r>
            <a:r>
              <a:rPr lang="en-US" altLang="zh-CN" sz="1400" dirty="0">
                <a:latin typeface="宋体" panose="02010600030101010101" pitchFamily="2" charset="-122"/>
                <a:ea typeface="宋体" panose="02010600030101010101" pitchFamily="2" charset="-122"/>
              </a:rPr>
              <a:t>(M) </a:t>
            </a:r>
            <a:r>
              <a:rPr lang="zh-CN" altLang="zh-CN" sz="1400" dirty="0">
                <a:latin typeface="宋体" panose="02010600030101010101" pitchFamily="2" charset="-122"/>
                <a:ea typeface="宋体" panose="02010600030101010101" pitchFamily="2" charset="-122"/>
              </a:rPr>
              <a:t>中</a:t>
            </a:r>
            <a:r>
              <a:rPr lang="en-US" altLang="zh-CN" sz="1400" dirty="0">
                <a:latin typeface="宋体" panose="02010600030101010101" pitchFamily="2" charset="-122"/>
                <a:ea typeface="宋体" panose="02010600030101010101" pitchFamily="2" charset="-122"/>
              </a:rPr>
              <a:t>M</a:t>
            </a:r>
            <a:r>
              <a:rPr lang="zh-CN" altLang="zh-CN" sz="1400" dirty="0">
                <a:latin typeface="宋体" panose="02010600030101010101" pitchFamily="2" charset="-122"/>
                <a:ea typeface="宋体" panose="02010600030101010101" pitchFamily="2" charset="-122"/>
              </a:rPr>
              <a:t>的理解，</a:t>
            </a:r>
            <a:r>
              <a:rPr lang="en-US" altLang="zh-CN" sz="1400" dirty="0" err="1">
                <a:latin typeface="宋体" panose="02010600030101010101" pitchFamily="2" charset="-122"/>
                <a:ea typeface="宋体" panose="02010600030101010101" pitchFamily="2" charset="-122"/>
              </a:rPr>
              <a:t>int</a:t>
            </a:r>
            <a:r>
              <a:rPr lang="zh-CN" altLang="zh-CN" sz="1400" dirty="0">
                <a:latin typeface="宋体" panose="02010600030101010101" pitchFamily="2" charset="-122"/>
                <a:ea typeface="宋体" panose="02010600030101010101" pitchFamily="2" charset="-122"/>
              </a:rPr>
              <a:t>型数据无论是</a:t>
            </a:r>
            <a:r>
              <a:rPr lang="en-US" altLang="zh-CN" sz="1400" dirty="0" err="1">
                <a:latin typeface="宋体" panose="02010600030101010101" pitchFamily="2" charset="-122"/>
                <a:ea typeface="宋体" panose="02010600030101010101" pitchFamily="2" charset="-122"/>
              </a:rPr>
              <a:t>int</a:t>
            </a:r>
            <a:r>
              <a:rPr lang="en-US" altLang="zh-CN" sz="1400" dirty="0">
                <a:latin typeface="宋体" panose="02010600030101010101" pitchFamily="2" charset="-122"/>
                <a:ea typeface="宋体" panose="02010600030101010101" pitchFamily="2" charset="-122"/>
              </a:rPr>
              <a:t>(4)</a:t>
            </a:r>
            <a:r>
              <a:rPr lang="zh-CN" altLang="zh-CN" sz="1400" dirty="0">
                <a:latin typeface="宋体" panose="02010600030101010101" pitchFamily="2" charset="-122"/>
                <a:ea typeface="宋体" panose="02010600030101010101" pitchFamily="2" charset="-122"/>
              </a:rPr>
              <a:t>还是</a:t>
            </a:r>
            <a:r>
              <a:rPr lang="en-US" altLang="zh-CN" sz="1400" dirty="0" err="1">
                <a:latin typeface="宋体" panose="02010600030101010101" pitchFamily="2" charset="-122"/>
                <a:ea typeface="宋体" panose="02010600030101010101" pitchFamily="2" charset="-122"/>
              </a:rPr>
              <a:t>int</a:t>
            </a:r>
            <a:r>
              <a:rPr lang="en-US" altLang="zh-CN" sz="1400" dirty="0">
                <a:latin typeface="宋体" panose="02010600030101010101" pitchFamily="2" charset="-122"/>
                <a:ea typeface="宋体" panose="02010600030101010101" pitchFamily="2" charset="-122"/>
              </a:rPr>
              <a:t>(11)</a:t>
            </a:r>
            <a:r>
              <a:rPr lang="zh-CN" altLang="zh-CN" sz="1400" dirty="0">
                <a:latin typeface="宋体" panose="02010600030101010101" pitchFamily="2" charset="-122"/>
                <a:ea typeface="宋体" panose="02010600030101010101" pitchFamily="2" charset="-122"/>
              </a:rPr>
              <a:t>，都已经占用了</a:t>
            </a:r>
            <a:r>
              <a:rPr lang="en-US" altLang="zh-CN" sz="1400" dirty="0">
                <a:latin typeface="宋体" panose="02010600030101010101" pitchFamily="2" charset="-122"/>
                <a:ea typeface="宋体" panose="02010600030101010101" pitchFamily="2" charset="-122"/>
              </a:rPr>
              <a:t> 4 </a:t>
            </a:r>
            <a:r>
              <a:rPr lang="zh-CN" altLang="zh-CN" sz="1400" dirty="0">
                <a:latin typeface="宋体" panose="02010600030101010101" pitchFamily="2" charset="-122"/>
                <a:ea typeface="宋体" panose="02010600030101010101" pitchFamily="2" charset="-122"/>
              </a:rPr>
              <a:t>字节的存储空间，</a:t>
            </a:r>
            <a:r>
              <a:rPr lang="en-US" altLang="zh-CN" sz="1400" dirty="0">
                <a:latin typeface="宋体" panose="02010600030101010101" pitchFamily="2" charset="-122"/>
                <a:ea typeface="宋体" panose="02010600030101010101" pitchFamily="2" charset="-122"/>
              </a:rPr>
              <a:t>M</a:t>
            </a:r>
            <a:r>
              <a:rPr lang="zh-CN" altLang="zh-CN" sz="1400" dirty="0">
                <a:latin typeface="宋体" panose="02010600030101010101" pitchFamily="2" charset="-122"/>
                <a:ea typeface="宋体" panose="02010600030101010101" pitchFamily="2" charset="-122"/>
              </a:rPr>
              <a:t>表示的只是显示宽度</a:t>
            </a:r>
            <a:r>
              <a:rPr lang="en-US" altLang="zh-CN" sz="1400" dirty="0">
                <a:latin typeface="宋体" panose="02010600030101010101" pitchFamily="2" charset="-122"/>
                <a:ea typeface="宋体" panose="02010600030101010101" pitchFamily="2" charset="-122"/>
              </a:rPr>
              <a:t>(display width)</a:t>
            </a:r>
            <a:r>
              <a:rPr lang="zh-CN" altLang="zh-CN" sz="1400" dirty="0">
                <a:latin typeface="宋体" panose="02010600030101010101" pitchFamily="2" charset="-122"/>
                <a:ea typeface="宋体" panose="02010600030101010101" pitchFamily="2" charset="-122"/>
              </a:rPr>
              <a:t>，并不是定义</a:t>
            </a:r>
            <a:r>
              <a:rPr lang="en-US" altLang="zh-CN" sz="1400" dirty="0" err="1">
                <a:latin typeface="宋体" panose="02010600030101010101" pitchFamily="2" charset="-122"/>
                <a:ea typeface="宋体" panose="02010600030101010101" pitchFamily="2" charset="-122"/>
              </a:rPr>
              <a:t>int</a:t>
            </a:r>
            <a:r>
              <a:rPr lang="zh-CN" altLang="zh-CN" sz="1400" dirty="0">
                <a:latin typeface="宋体" panose="02010600030101010101" pitchFamily="2" charset="-122"/>
                <a:ea typeface="宋体" panose="02010600030101010101" pitchFamily="2" charset="-122"/>
              </a:rPr>
              <a:t>的长度。</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zh-CN" altLang="en-US" sz="1400" dirty="0">
                <a:latin typeface="宋体" panose="02010600030101010101" pitchFamily="2" charset="-122"/>
                <a:ea typeface="宋体" panose="02010600030101010101" pitchFamily="2" charset="-122"/>
              </a:rPr>
              <a:t>枚举类的字段统一使用</a:t>
            </a:r>
            <a:r>
              <a:rPr lang="en-US" altLang="zh-CN" sz="1400" dirty="0" err="1">
                <a:latin typeface="宋体" panose="02010600030101010101" pitchFamily="2" charset="-122"/>
                <a:ea typeface="宋体" panose="02010600030101010101" pitchFamily="2" charset="-122"/>
              </a:rPr>
              <a:t>tinyint</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状态、标志</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识、学历等</a:t>
            </a:r>
            <a:r>
              <a:rPr lang="en-US" altLang="zh-CN" sz="1400" dirty="0">
                <a:latin typeface="宋体" panose="02010600030101010101" pitchFamily="2" charset="-122"/>
                <a:ea typeface="宋体" panose="02010600030101010101" pitchFamily="2" charset="-122"/>
              </a:rPr>
              <a:t>)</a:t>
            </a:r>
          </a:p>
          <a:p>
            <a:pPr marL="742950" lvl="2" indent="-285750">
              <a:lnSpc>
                <a:spcPct val="150000"/>
              </a:lnSpc>
              <a:buFont typeface="Wingdings" panose="05000000000000000000" pitchFamily="2" charset="2"/>
              <a:buChar char="n"/>
              <a:defRPr/>
            </a:pPr>
            <a:r>
              <a:rPr lang="zh-CN" altLang="en-US" sz="1400" dirty="0">
                <a:latin typeface="宋体" panose="02010600030101010101" pitchFamily="2" charset="-122"/>
                <a:ea typeface="宋体" panose="02010600030101010101" pitchFamily="2" charset="-122"/>
              </a:rPr>
              <a:t>唯一标识类字段使用</a:t>
            </a:r>
            <a:r>
              <a:rPr lang="en-US" altLang="zh-CN" sz="1400" dirty="0" err="1">
                <a:latin typeface="宋体" panose="02010600030101010101" pitchFamily="2" charset="-122"/>
                <a:ea typeface="宋体" panose="02010600030101010101" pitchFamily="2" charset="-122"/>
              </a:rPr>
              <a:t>int</a:t>
            </a:r>
            <a:r>
              <a:rPr lang="zh-CN" altLang="en-US" sz="1400" dirty="0">
                <a:latin typeface="宋体" panose="02010600030101010101" pitchFamily="2" charset="-122"/>
                <a:ea typeface="宋体" panose="02010600030101010101" pitchFamily="2" charset="-122"/>
              </a:rPr>
              <a:t>或</a:t>
            </a:r>
            <a:r>
              <a:rPr lang="en-US" altLang="zh-CN" sz="1400" dirty="0" err="1">
                <a:latin typeface="宋体" panose="02010600030101010101" pitchFamily="2" charset="-122"/>
                <a:ea typeface="宋体" panose="02010600030101010101" pitchFamily="2" charset="-122"/>
              </a:rPr>
              <a:t>bigint</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主键、编码、订单号、流水号等</a:t>
            </a:r>
            <a:r>
              <a:rPr lang="en-US" altLang="zh-CN" sz="1400" dirty="0">
                <a:latin typeface="宋体" panose="02010600030101010101" pitchFamily="2" charset="-122"/>
                <a:ea typeface="宋体" panose="02010600030101010101" pitchFamily="2" charset="-122"/>
              </a:rPr>
              <a:t>)</a:t>
            </a: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12</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一一应用原则</a:t>
            </a:r>
            <a:endParaRPr lang="en-US" b="1" dirty="0">
              <a:solidFill>
                <a:srgbClr val="085854"/>
              </a:solidFill>
              <a:latin typeface="微软雅黑" pitchFamily="34" charset="-122"/>
              <a:ea typeface="微软雅黑" pitchFamily="34" charset="-122"/>
            </a:endParaRPr>
          </a:p>
        </p:txBody>
      </p:sp>
      <p:pic>
        <p:nvPicPr>
          <p:cNvPr id="12" name="图片 11"/>
          <p:cNvPicPr/>
          <p:nvPr/>
        </p:nvPicPr>
        <p:blipFill>
          <a:blip r:embed="rId3"/>
          <a:stretch>
            <a:fillRect/>
          </a:stretch>
        </p:blipFill>
        <p:spPr>
          <a:xfrm>
            <a:off x="2433193" y="2567059"/>
            <a:ext cx="4205605" cy="2402840"/>
          </a:xfrm>
          <a:prstGeom prst="rect">
            <a:avLst/>
          </a:prstGeom>
        </p:spPr>
      </p:pic>
      <p:sp>
        <p:nvSpPr>
          <p:cNvPr id="18" name="矩形 17"/>
          <p:cNvSpPr/>
          <p:nvPr/>
        </p:nvSpPr>
        <p:spPr bwMode="auto">
          <a:xfrm>
            <a:off x="322368" y="1484784"/>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整型</a:t>
            </a:r>
          </a:p>
        </p:txBody>
      </p:sp>
    </p:spTree>
    <p:extLst>
      <p:ext uri="{BB962C8B-B14F-4D97-AF65-F5344CB8AC3E}">
        <p14:creationId xmlns:p14="http://schemas.microsoft.com/office/powerpoint/2010/main" val="18764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11560" y="2060847"/>
            <a:ext cx="7848872" cy="4248473"/>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使用</a:t>
            </a:r>
            <a:r>
              <a:rPr lang="en-GB" altLang="zh-CN" sz="1400" dirty="0">
                <a:latin typeface="宋体" panose="02010600030101010101" pitchFamily="2" charset="-122"/>
                <a:ea typeface="宋体" panose="02010600030101010101" pitchFamily="2" charset="-122"/>
              </a:rPr>
              <a:t>decimal</a:t>
            </a:r>
            <a:r>
              <a:rPr lang="zh-CN" altLang="zh-CN" sz="1400" dirty="0">
                <a:latin typeface="宋体" panose="02010600030101010101" pitchFamily="2" charset="-122"/>
                <a:ea typeface="宋体" panose="02010600030101010101" pitchFamily="2" charset="-122"/>
              </a:rPr>
              <a:t>替换</a:t>
            </a:r>
            <a:r>
              <a:rPr lang="en-GB" altLang="zh-CN" sz="1400" dirty="0">
                <a:latin typeface="宋体" panose="02010600030101010101" pitchFamily="2" charset="-122"/>
                <a:ea typeface="宋体" panose="02010600030101010101" pitchFamily="2" charset="-122"/>
              </a:rPr>
              <a:t>float</a:t>
            </a:r>
            <a:r>
              <a:rPr lang="zh-CN" altLang="zh-CN" sz="1400" dirty="0">
                <a:latin typeface="宋体" panose="02010600030101010101" pitchFamily="2" charset="-122"/>
                <a:ea typeface="宋体" panose="02010600030101010101" pitchFamily="2" charset="-122"/>
              </a:rPr>
              <a:t>和</a:t>
            </a:r>
            <a:r>
              <a:rPr lang="en-GB" altLang="zh-CN" sz="1400" dirty="0">
                <a:latin typeface="宋体" panose="02010600030101010101" pitchFamily="2" charset="-122"/>
                <a:ea typeface="宋体" panose="02010600030101010101" pitchFamily="2" charset="-122"/>
              </a:rPr>
              <a:t>double</a:t>
            </a:r>
            <a:r>
              <a:rPr lang="zh-CN" altLang="zh-CN" sz="1400" dirty="0">
                <a:latin typeface="宋体" panose="02010600030101010101" pitchFamily="2" charset="-122"/>
                <a:ea typeface="宋体" panose="02010600030101010101" pitchFamily="2" charset="-122"/>
              </a:rPr>
              <a:t>类型的字段。</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en-US" altLang="zh-CN" sz="1400" dirty="0">
                <a:latin typeface="宋体" panose="02010600030101010101" pitchFamily="2" charset="-122"/>
                <a:ea typeface="宋体" panose="02010600030101010101" pitchFamily="2" charset="-122"/>
              </a:rPr>
              <a:t>float:</a:t>
            </a:r>
            <a:r>
              <a:rPr lang="zh-CN" altLang="zh-CN" sz="1400" dirty="0">
                <a:latin typeface="宋体" panose="02010600030101010101" pitchFamily="2" charset="-122"/>
                <a:ea typeface="宋体" panose="02010600030101010101" pitchFamily="2" charset="-122"/>
              </a:rPr>
              <a:t>浮点型，</a:t>
            </a:r>
            <a:r>
              <a:rPr lang="zh-CN" altLang="en-US" sz="1400" dirty="0">
                <a:latin typeface="宋体" panose="02010600030101010101" pitchFamily="2" charset="-122"/>
                <a:ea typeface="宋体" panose="02010600030101010101" pitchFamily="2" charset="-122"/>
              </a:rPr>
              <a:t>占</a:t>
            </a:r>
            <a:r>
              <a:rPr lang="zh-CN" altLang="zh-CN" sz="1400" dirty="0">
                <a:latin typeface="宋体" panose="02010600030101010101" pitchFamily="2" charset="-122"/>
                <a:ea typeface="宋体" panose="02010600030101010101" pitchFamily="2" charset="-122"/>
              </a:rPr>
              <a:t>字节数为</a:t>
            </a:r>
            <a:r>
              <a:rPr lang="en-US" altLang="zh-CN" sz="1400" dirty="0">
                <a:latin typeface="宋体" panose="02010600030101010101" pitchFamily="2" charset="-122"/>
                <a:ea typeface="宋体" panose="02010600030101010101" pitchFamily="2" charset="-122"/>
              </a:rPr>
              <a:t>4</a:t>
            </a:r>
            <a:r>
              <a:rPr lang="zh-CN" altLang="zh-CN" sz="1400" dirty="0">
                <a:latin typeface="宋体" panose="02010600030101010101" pitchFamily="2" charset="-122"/>
                <a:ea typeface="宋体" panose="02010600030101010101" pitchFamily="2" charset="-122"/>
              </a:rPr>
              <a:t>，数值范围为</a:t>
            </a:r>
            <a:r>
              <a:rPr lang="en-US" altLang="zh-CN" sz="1400" dirty="0">
                <a:latin typeface="宋体" panose="02010600030101010101" pitchFamily="2" charset="-122"/>
                <a:ea typeface="宋体" panose="02010600030101010101" pitchFamily="2" charset="-122"/>
              </a:rPr>
              <a:t>-3.4E38~3.4E38[7</a:t>
            </a:r>
            <a:r>
              <a:rPr lang="zh-CN" altLang="zh-CN" sz="1400" dirty="0">
                <a:latin typeface="宋体" panose="02010600030101010101" pitchFamily="2" charset="-122"/>
                <a:ea typeface="宋体" panose="02010600030101010101" pitchFamily="2" charset="-122"/>
              </a:rPr>
              <a:t>个有效位</a:t>
            </a:r>
            <a:r>
              <a:rPr lang="en-US" altLang="zh-CN" sz="1400" dirty="0">
                <a:latin typeface="宋体" panose="02010600030101010101" pitchFamily="2" charset="-122"/>
                <a:ea typeface="宋体" panose="02010600030101010101" pitchFamily="2" charset="-122"/>
              </a:rPr>
              <a:t>] </a:t>
            </a:r>
            <a:endParaRPr lang="zh-CN"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en-US" altLang="zh-CN" sz="1400" dirty="0">
                <a:latin typeface="宋体" panose="02010600030101010101" pitchFamily="2" charset="-122"/>
                <a:ea typeface="宋体" panose="02010600030101010101" pitchFamily="2" charset="-122"/>
              </a:rPr>
              <a:t>double:</a:t>
            </a:r>
            <a:r>
              <a:rPr lang="zh-CN" altLang="zh-CN" sz="1400" dirty="0">
                <a:latin typeface="宋体" panose="02010600030101010101" pitchFamily="2" charset="-122"/>
                <a:ea typeface="宋体" panose="02010600030101010101" pitchFamily="2" charset="-122"/>
              </a:rPr>
              <a:t>双精度实型，</a:t>
            </a:r>
            <a:r>
              <a:rPr lang="zh-CN" altLang="en-US" sz="1400" dirty="0">
                <a:latin typeface="宋体" panose="02010600030101010101" pitchFamily="2" charset="-122"/>
                <a:ea typeface="宋体" panose="02010600030101010101" pitchFamily="2" charset="-122"/>
              </a:rPr>
              <a:t>占</a:t>
            </a:r>
            <a:r>
              <a:rPr lang="zh-CN" altLang="zh-CN" sz="1400" dirty="0">
                <a:latin typeface="宋体" panose="02010600030101010101" pitchFamily="2" charset="-122"/>
                <a:ea typeface="宋体" panose="02010600030101010101" pitchFamily="2" charset="-122"/>
              </a:rPr>
              <a:t>字节数为</a:t>
            </a:r>
            <a:r>
              <a:rPr lang="en-US" altLang="zh-CN" sz="1400" dirty="0">
                <a:latin typeface="宋体" panose="02010600030101010101" pitchFamily="2" charset="-122"/>
                <a:ea typeface="宋体" panose="02010600030101010101" pitchFamily="2" charset="-122"/>
              </a:rPr>
              <a:t>8</a:t>
            </a:r>
            <a:r>
              <a:rPr lang="zh-CN" altLang="zh-CN" sz="1400" dirty="0">
                <a:latin typeface="宋体" panose="02010600030101010101" pitchFamily="2" charset="-122"/>
                <a:ea typeface="宋体" panose="02010600030101010101" pitchFamily="2" charset="-122"/>
              </a:rPr>
              <a:t>，数值范围</a:t>
            </a:r>
            <a:r>
              <a:rPr lang="en-US" altLang="zh-CN" sz="1400" dirty="0">
                <a:latin typeface="宋体" panose="02010600030101010101" pitchFamily="2" charset="-122"/>
                <a:ea typeface="宋体" panose="02010600030101010101" pitchFamily="2" charset="-122"/>
              </a:rPr>
              <a:t>-1.7E308~1.7E308[15</a:t>
            </a:r>
            <a:r>
              <a:rPr lang="zh-CN" altLang="zh-CN" sz="1400" dirty="0">
                <a:latin typeface="宋体" panose="02010600030101010101" pitchFamily="2" charset="-122"/>
                <a:ea typeface="宋体" panose="02010600030101010101" pitchFamily="2" charset="-122"/>
              </a:rPr>
              <a:t>个有效位</a:t>
            </a:r>
            <a:r>
              <a:rPr lang="en-US" altLang="zh-CN" sz="1400" dirty="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en-US" altLang="zh-CN" sz="1400" dirty="0">
                <a:latin typeface="宋体" panose="02010600030101010101" pitchFamily="2" charset="-122"/>
                <a:ea typeface="宋体" panose="02010600030101010101" pitchFamily="2" charset="-122"/>
              </a:rPr>
              <a:t>decimal:</a:t>
            </a:r>
            <a:r>
              <a:rPr lang="zh-CN" altLang="zh-CN" sz="1400" dirty="0">
                <a:latin typeface="宋体" panose="02010600030101010101" pitchFamily="2" charset="-122"/>
                <a:ea typeface="宋体" panose="02010600030101010101" pitchFamily="2" charset="-122"/>
              </a:rPr>
              <a:t>数字型，</a:t>
            </a:r>
            <a:r>
              <a:rPr lang="zh-CN" altLang="en-US" sz="1400" dirty="0">
                <a:latin typeface="宋体" panose="02010600030101010101" pitchFamily="2" charset="-122"/>
                <a:ea typeface="宋体" panose="02010600030101010101" pitchFamily="2" charset="-122"/>
              </a:rPr>
              <a:t>占字节数为</a:t>
            </a:r>
            <a:r>
              <a:rPr lang="en-US" altLang="zh-CN" sz="1400" dirty="0">
                <a:latin typeface="宋体" panose="02010600030101010101" pitchFamily="2" charset="-122"/>
                <a:ea typeface="宋体" panose="02010600030101010101" pitchFamily="2" charset="-122"/>
              </a:rPr>
              <a:t>decimal(M,D)</a:t>
            </a:r>
            <a:r>
              <a:rPr lang="zh-CN" altLang="en-US" sz="1400" dirty="0">
                <a:latin typeface="宋体" panose="02010600030101010101" pitchFamily="2" charset="-122"/>
                <a:ea typeface="宋体" panose="02010600030101010101" pitchFamily="2" charset="-122"/>
              </a:rPr>
              <a:t>中的</a:t>
            </a:r>
            <a:r>
              <a:rPr lang="en-US" altLang="zh-CN" sz="1400" dirty="0">
                <a:latin typeface="宋体" panose="02010600030101010101" pitchFamily="2" charset="-122"/>
                <a:ea typeface="宋体" panose="02010600030101010101" pitchFamily="2" charset="-122"/>
              </a:rPr>
              <a:t>M+2</a:t>
            </a:r>
            <a:r>
              <a:rPr lang="zh-CN" altLang="en-US" sz="1400" dirty="0">
                <a:latin typeface="宋体" panose="02010600030101010101" pitchFamily="2" charset="-122"/>
                <a:ea typeface="宋体" panose="02010600030101010101" pitchFamily="2" charset="-122"/>
              </a:rPr>
              <a:t>字节数，</a:t>
            </a:r>
            <a:r>
              <a:rPr lang="zh-CN" altLang="zh-CN" sz="1400" dirty="0">
                <a:latin typeface="宋体" panose="02010600030101010101" pitchFamily="2" charset="-122"/>
                <a:ea typeface="宋体" panose="02010600030101010101" pitchFamily="2" charset="-122"/>
              </a:rPr>
              <a:t>不存在精度损失，常用于银行账目计算。</a:t>
            </a:r>
            <a:r>
              <a:rPr lang="en-US" altLang="zh-CN" sz="1400" dirty="0">
                <a:latin typeface="宋体" panose="02010600030101010101" pitchFamily="2" charset="-122"/>
                <a:ea typeface="宋体" panose="02010600030101010101" pitchFamily="2" charset="-122"/>
              </a:rPr>
              <a:t>[28</a:t>
            </a:r>
            <a:r>
              <a:rPr lang="zh-CN" altLang="zh-CN" sz="1400" dirty="0">
                <a:latin typeface="宋体" panose="02010600030101010101" pitchFamily="2" charset="-122"/>
                <a:ea typeface="宋体" panose="02010600030101010101" pitchFamily="2" charset="-122"/>
              </a:rPr>
              <a:t>个有效位</a:t>
            </a:r>
            <a:r>
              <a:rPr lang="en-US" altLang="zh-CN" sz="1400" dirty="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a:p>
            <a:pPr marL="0" lvl="1">
              <a:lnSpc>
                <a:spcPct val="150000"/>
              </a:lnSpc>
              <a:defRPr/>
            </a:pPr>
            <a:r>
              <a:rPr lang="zh-CN" altLang="zh-CN" sz="1400" b="1" dirty="0">
                <a:solidFill>
                  <a:srgbClr val="FF0000"/>
                </a:solidFill>
                <a:latin typeface="宋体" panose="02010600030101010101" pitchFamily="2" charset="-122"/>
                <a:ea typeface="宋体" panose="02010600030101010101" pitchFamily="2" charset="-122"/>
              </a:rPr>
              <a:t>备注：</a:t>
            </a:r>
            <a:r>
              <a:rPr lang="zh-CN" altLang="zh-CN" sz="1400" dirty="0">
                <a:latin typeface="宋体" panose="02010600030101010101" pitchFamily="2" charset="-122"/>
                <a:ea typeface="宋体" panose="02010600030101010101" pitchFamily="2" charset="-122"/>
              </a:rPr>
              <a:t>由上述对比可得</a:t>
            </a:r>
            <a:r>
              <a:rPr lang="en-US" altLang="zh-CN" sz="1400" dirty="0">
                <a:latin typeface="宋体" panose="02010600030101010101" pitchFamily="2" charset="-122"/>
                <a:ea typeface="宋体" panose="02010600030101010101" pitchFamily="2" charset="-122"/>
              </a:rPr>
              <a:t>decimal</a:t>
            </a:r>
            <a:r>
              <a:rPr lang="zh-CN" altLang="zh-CN" sz="1400" dirty="0">
                <a:latin typeface="宋体" panose="02010600030101010101" pitchFamily="2" charset="-122"/>
                <a:ea typeface="宋体" panose="02010600030101010101" pitchFamily="2" charset="-122"/>
              </a:rPr>
              <a:t>类型的有效位数更高，不存在精度损失</a:t>
            </a: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r>
              <a:rPr lang="en-US" altLang="zh-CN" sz="1400" b="1" dirty="0">
                <a:solidFill>
                  <a:srgbClr val="FF0000"/>
                </a:solidFill>
                <a:latin typeface="宋体" panose="02010600030101010101" pitchFamily="2" charset="-122"/>
                <a:ea typeface="宋体" panose="02010600030101010101" pitchFamily="2" charset="-122"/>
              </a:rPr>
              <a:t>   </a:t>
            </a:r>
            <a:endParaRPr lang="en-US" altLang="zh-CN"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13</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一一应用原则</a:t>
            </a:r>
            <a:endParaRPr lang="en-US" b="1" dirty="0">
              <a:solidFill>
                <a:srgbClr val="085854"/>
              </a:solidFill>
              <a:latin typeface="微软雅黑" pitchFamily="34" charset="-122"/>
              <a:ea typeface="微软雅黑" pitchFamily="34" charset="-122"/>
            </a:endParaRPr>
          </a:p>
        </p:txBody>
      </p:sp>
      <p:sp>
        <p:nvSpPr>
          <p:cNvPr id="18" name="矩形 17"/>
          <p:cNvSpPr/>
          <p:nvPr/>
        </p:nvSpPr>
        <p:spPr bwMode="auto">
          <a:xfrm>
            <a:off x="322368" y="1484784"/>
            <a:ext cx="1657344"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浮点</a:t>
            </a:r>
            <a:r>
              <a:rPr lang="en-US" altLang="zh-CN" b="1" kern="0" dirty="0">
                <a:latin typeface="+mn-ea"/>
              </a:rPr>
              <a:t>/</a:t>
            </a:r>
            <a:r>
              <a:rPr lang="zh-CN" altLang="en-US" b="1" kern="0" dirty="0">
                <a:latin typeface="+mn-ea"/>
              </a:rPr>
              <a:t>高精度型</a:t>
            </a:r>
          </a:p>
        </p:txBody>
      </p:sp>
      <p:graphicFrame>
        <p:nvGraphicFramePr>
          <p:cNvPr id="3" name="表格 2"/>
          <p:cNvGraphicFramePr>
            <a:graphicFrameLocks noGrp="1"/>
          </p:cNvGraphicFramePr>
          <p:nvPr>
            <p:extLst>
              <p:ext uri="{D42A27DB-BD31-4B8C-83A1-F6EECF244321}">
                <p14:modId xmlns:p14="http://schemas.microsoft.com/office/powerpoint/2010/main" val="808957598"/>
              </p:ext>
            </p:extLst>
          </p:nvPr>
        </p:nvGraphicFramePr>
        <p:xfrm>
          <a:off x="2590800" y="4061306"/>
          <a:ext cx="3962400" cy="2160240"/>
        </p:xfrm>
        <a:graphic>
          <a:graphicData uri="http://schemas.openxmlformats.org/drawingml/2006/table">
            <a:tbl>
              <a:tblPr firstRow="1" firstCol="1" bandRow="1">
                <a:tableStyleId>{5C22544A-7EE6-4342-B048-85BDC9FD1C3A}</a:tableStyleId>
              </a:tblPr>
              <a:tblGrid>
                <a:gridCol w="3962400">
                  <a:extLst>
                    <a:ext uri="{9D8B030D-6E8A-4147-A177-3AD203B41FA5}">
                      <a16:colId xmlns:a16="http://schemas.microsoft.com/office/drawing/2014/main" val="244038377"/>
                    </a:ext>
                  </a:extLst>
                </a:gridCol>
              </a:tblGrid>
              <a:tr h="2160240">
                <a:tc>
                  <a:txBody>
                    <a:bodyPr/>
                    <a:lstStyle/>
                    <a:p>
                      <a:pPr>
                        <a:spcAft>
                          <a:spcPts val="0"/>
                        </a:spcAft>
                      </a:pPr>
                      <a:r>
                        <a:rPr lang="en-US" sz="1050" dirty="0" err="1">
                          <a:effectLst/>
                        </a:rPr>
                        <a:t>mysql</a:t>
                      </a:r>
                      <a:r>
                        <a:rPr lang="en-US" sz="1050" dirty="0">
                          <a:effectLst/>
                        </a:rPr>
                        <a:t>&gt; CREATE TABLE test (c1 float(10,2),c2 decimal(10,2));</a:t>
                      </a:r>
                      <a:endParaRPr lang="zh-CN" sz="1000" dirty="0">
                        <a:effectLst/>
                      </a:endParaRPr>
                    </a:p>
                    <a:p>
                      <a:pPr>
                        <a:spcAft>
                          <a:spcPts val="0"/>
                        </a:spcAft>
                      </a:pPr>
                      <a:r>
                        <a:rPr lang="en-US" sz="1050" dirty="0">
                          <a:effectLst/>
                        </a:rPr>
                        <a:t>Query OK, 0 rows affected (0.29 sec)</a:t>
                      </a:r>
                      <a:endParaRPr lang="zh-CN" sz="1000" dirty="0">
                        <a:effectLst/>
                      </a:endParaRPr>
                    </a:p>
                    <a:p>
                      <a:pPr>
                        <a:spcAft>
                          <a:spcPts val="0"/>
                        </a:spcAft>
                      </a:pPr>
                      <a:r>
                        <a:rPr lang="en-US" sz="1050" dirty="0">
                          <a:effectLst/>
                        </a:rPr>
                        <a:t> </a:t>
                      </a:r>
                      <a:endParaRPr lang="zh-CN" sz="1000" dirty="0">
                        <a:effectLst/>
                      </a:endParaRPr>
                    </a:p>
                    <a:p>
                      <a:pPr>
                        <a:spcAft>
                          <a:spcPts val="0"/>
                        </a:spcAft>
                      </a:pPr>
                      <a:r>
                        <a:rPr lang="en-US" sz="1050" dirty="0" err="1">
                          <a:effectLst/>
                        </a:rPr>
                        <a:t>mysql</a:t>
                      </a:r>
                      <a:r>
                        <a:rPr lang="en-US" sz="1050" dirty="0">
                          <a:effectLst/>
                        </a:rPr>
                        <a:t>&gt; insert into test values(131072.32,131072.32);</a:t>
                      </a:r>
                      <a:endParaRPr lang="zh-CN" sz="1000" dirty="0">
                        <a:effectLst/>
                      </a:endParaRPr>
                    </a:p>
                    <a:p>
                      <a:pPr>
                        <a:spcAft>
                          <a:spcPts val="0"/>
                        </a:spcAft>
                      </a:pPr>
                      <a:r>
                        <a:rPr lang="en-US" sz="1050" dirty="0">
                          <a:effectLst/>
                        </a:rPr>
                        <a:t>Query OK, 1 row affected (0.07 sec)</a:t>
                      </a:r>
                      <a:endParaRPr lang="zh-CN" sz="1000" dirty="0">
                        <a:effectLst/>
                      </a:endParaRPr>
                    </a:p>
                    <a:p>
                      <a:pPr>
                        <a:spcAft>
                          <a:spcPts val="0"/>
                        </a:spcAft>
                      </a:pPr>
                      <a:r>
                        <a:rPr lang="en-US" sz="1050" dirty="0">
                          <a:effectLst/>
                        </a:rPr>
                        <a:t> </a:t>
                      </a:r>
                      <a:endParaRPr lang="zh-CN" sz="1000" dirty="0">
                        <a:effectLst/>
                      </a:endParaRPr>
                    </a:p>
                    <a:p>
                      <a:pPr>
                        <a:spcAft>
                          <a:spcPts val="0"/>
                        </a:spcAft>
                      </a:pPr>
                      <a:r>
                        <a:rPr lang="en-US" sz="1050" dirty="0" err="1">
                          <a:effectLst/>
                        </a:rPr>
                        <a:t>mysql</a:t>
                      </a:r>
                      <a:r>
                        <a:rPr lang="en-US" sz="1050" dirty="0">
                          <a:effectLst/>
                        </a:rPr>
                        <a:t>&gt; select * from test;</a:t>
                      </a:r>
                      <a:endParaRPr lang="zh-CN" sz="1000" dirty="0">
                        <a:effectLst/>
                      </a:endParaRPr>
                    </a:p>
                    <a:p>
                      <a:pPr>
                        <a:spcAft>
                          <a:spcPts val="0"/>
                        </a:spcAft>
                      </a:pPr>
                      <a:r>
                        <a:rPr lang="en-US" sz="1050" dirty="0">
                          <a:effectLst/>
                        </a:rPr>
                        <a:t>+--------------+---------------+</a:t>
                      </a:r>
                      <a:endParaRPr lang="zh-CN" sz="1000" dirty="0">
                        <a:effectLst/>
                      </a:endParaRPr>
                    </a:p>
                    <a:p>
                      <a:pPr>
                        <a:spcAft>
                          <a:spcPts val="0"/>
                        </a:spcAft>
                      </a:pPr>
                      <a:r>
                        <a:rPr lang="en-US" sz="1050" dirty="0">
                          <a:effectLst/>
                        </a:rPr>
                        <a:t>| c1                       | c2                        |</a:t>
                      </a:r>
                      <a:endParaRPr lang="zh-CN" sz="1000" dirty="0">
                        <a:effectLst/>
                      </a:endParaRPr>
                    </a:p>
                    <a:p>
                      <a:pPr>
                        <a:spcAft>
                          <a:spcPts val="0"/>
                        </a:spcAft>
                      </a:pPr>
                      <a:r>
                        <a:rPr lang="en-US" sz="1050" dirty="0">
                          <a:effectLst/>
                        </a:rPr>
                        <a:t>+--------------+---------------+</a:t>
                      </a:r>
                      <a:endParaRPr lang="zh-CN" sz="1000" dirty="0">
                        <a:effectLst/>
                      </a:endParaRPr>
                    </a:p>
                    <a:p>
                      <a:pPr>
                        <a:spcAft>
                          <a:spcPts val="0"/>
                        </a:spcAft>
                      </a:pPr>
                      <a:r>
                        <a:rPr lang="en-US" sz="1050" dirty="0">
                          <a:effectLst/>
                        </a:rPr>
                        <a:t>| 131072.</a:t>
                      </a:r>
                      <a:r>
                        <a:rPr lang="en-US" sz="1050" dirty="0">
                          <a:solidFill>
                            <a:srgbClr val="FF0000"/>
                          </a:solidFill>
                          <a:effectLst/>
                        </a:rPr>
                        <a:t>31</a:t>
                      </a:r>
                      <a:r>
                        <a:rPr lang="en-US" sz="1050" dirty="0">
                          <a:effectLst/>
                        </a:rPr>
                        <a:t>          | 131072.</a:t>
                      </a:r>
                      <a:r>
                        <a:rPr lang="en-US" sz="1050" dirty="0">
                          <a:solidFill>
                            <a:srgbClr val="FF0000"/>
                          </a:solidFill>
                          <a:effectLst/>
                        </a:rPr>
                        <a:t>32</a:t>
                      </a:r>
                      <a:r>
                        <a:rPr lang="en-US" sz="1050" dirty="0">
                          <a:effectLst/>
                        </a:rPr>
                        <a:t>          |</a:t>
                      </a:r>
                      <a:endParaRPr lang="zh-CN" sz="1000" dirty="0">
                        <a:effectLst/>
                      </a:endParaRPr>
                    </a:p>
                    <a:p>
                      <a:pPr>
                        <a:spcAft>
                          <a:spcPts val="0"/>
                        </a:spcAft>
                      </a:pPr>
                      <a:r>
                        <a:rPr lang="en-US" sz="1050" dirty="0">
                          <a:effectLst/>
                        </a:rPr>
                        <a:t>+--------------+---------------+</a:t>
                      </a:r>
                      <a:endParaRPr lang="zh-CN" sz="1000" dirty="0">
                        <a:effectLst/>
                      </a:endParaRPr>
                    </a:p>
                    <a:p>
                      <a:pPr>
                        <a:spcAft>
                          <a:spcPts val="0"/>
                        </a:spcAft>
                      </a:pPr>
                      <a:r>
                        <a:rPr lang="en-US" sz="1050" dirty="0">
                          <a:effectLst/>
                        </a:rPr>
                        <a:t>1 row in set (0.00 sec)</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8144232"/>
                  </a:ext>
                </a:extLst>
              </a:tr>
            </a:tbl>
          </a:graphicData>
        </a:graphic>
      </p:graphicFrame>
    </p:spTree>
    <p:extLst>
      <p:ext uri="{BB962C8B-B14F-4D97-AF65-F5344CB8AC3E}">
        <p14:creationId xmlns:p14="http://schemas.microsoft.com/office/powerpoint/2010/main" val="306193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90237" y="1577248"/>
            <a:ext cx="8766368" cy="4948096"/>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长度能明确的情况下尽可能使用</a:t>
            </a:r>
            <a:r>
              <a:rPr lang="en-GB" altLang="zh-CN" sz="1400" dirty="0">
                <a:latin typeface="宋体" panose="02010600030101010101" pitchFamily="2" charset="-122"/>
                <a:ea typeface="宋体" panose="02010600030101010101" pitchFamily="2" charset="-122"/>
              </a:rPr>
              <a:t>CHAR</a:t>
            </a:r>
            <a:r>
              <a:rPr lang="zh-CN" altLang="zh-CN" sz="1400" dirty="0">
                <a:latin typeface="宋体" panose="02010600030101010101" pitchFamily="2" charset="-122"/>
                <a:ea typeface="宋体" panose="02010600030101010101" pitchFamily="2" charset="-122"/>
              </a:rPr>
              <a:t>类型。</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zh-CN" altLang="zh-CN" sz="1400" b="1" dirty="0">
                <a:latin typeface="宋体" panose="02010600030101010101" pitchFamily="2" charset="-122"/>
                <a:ea typeface="宋体" panose="02010600030101010101" pitchFamily="2" charset="-122"/>
              </a:rPr>
              <a:t>固定长度的。</a:t>
            </a:r>
            <a:r>
              <a:rPr lang="zh-CN" altLang="zh-CN" sz="1400" dirty="0">
                <a:latin typeface="宋体" panose="02010600030101010101" pitchFamily="2" charset="-122"/>
                <a:ea typeface="宋体" panose="02010600030101010101" pitchFamily="2" charset="-122"/>
              </a:rPr>
              <a:t>例如使用</a:t>
            </a:r>
            <a:r>
              <a:rPr lang="en-US" altLang="zh-CN" sz="1400" dirty="0">
                <a:latin typeface="宋体" panose="02010600030101010101" pitchFamily="2" charset="-122"/>
                <a:ea typeface="宋体" panose="02010600030101010101" pitchFamily="2" charset="-122"/>
              </a:rPr>
              <a:t>UUID</a:t>
            </a:r>
            <a:r>
              <a:rPr lang="zh-CN" altLang="zh-CN" sz="1400" dirty="0">
                <a:latin typeface="宋体" panose="02010600030101010101" pitchFamily="2" charset="-122"/>
                <a:ea typeface="宋体" panose="02010600030101010101" pitchFamily="2" charset="-122"/>
              </a:rPr>
              <a:t>作为主键，那用</a:t>
            </a:r>
            <a:r>
              <a:rPr lang="en-US" altLang="zh-CN" sz="1400" dirty="0">
                <a:latin typeface="宋体" panose="02010600030101010101" pitchFamily="2" charset="-122"/>
                <a:ea typeface="宋体" panose="02010600030101010101" pitchFamily="2" charset="-122"/>
              </a:rPr>
              <a:t>char</a:t>
            </a:r>
            <a:r>
              <a:rPr lang="zh-CN" altLang="zh-CN" sz="1400" dirty="0">
                <a:latin typeface="宋体" panose="02010600030101010101" pitchFamily="2" charset="-122"/>
                <a:ea typeface="宋体" panose="02010600030101010101" pitchFamily="2" charset="-122"/>
              </a:rPr>
              <a:t>应该更合适。因为他固定长度，</a:t>
            </a:r>
            <a:r>
              <a:rPr lang="en-US" altLang="zh-CN" sz="1400" dirty="0">
                <a:latin typeface="宋体" panose="02010600030101010101" pitchFamily="2" charset="-122"/>
                <a:ea typeface="宋体" panose="02010600030101010101" pitchFamily="2" charset="-122"/>
              </a:rPr>
              <a:t>varchar</a:t>
            </a:r>
            <a:r>
              <a:rPr lang="zh-CN" altLang="zh-CN" sz="1400" dirty="0">
                <a:latin typeface="宋体" panose="02010600030101010101" pitchFamily="2" charset="-122"/>
                <a:ea typeface="宋体" panose="02010600030101010101" pitchFamily="2" charset="-122"/>
              </a:rPr>
              <a:t>动态根据长度的特性就消失了，而且还要占</a:t>
            </a:r>
            <a:r>
              <a:rPr lang="en-US" altLang="zh-CN" sz="1400" dirty="0">
                <a:latin typeface="宋体" panose="02010600030101010101" pitchFamily="2" charset="-122"/>
                <a:ea typeface="宋体" panose="02010600030101010101" pitchFamily="2" charset="-122"/>
              </a:rPr>
              <a:t>1</a:t>
            </a:r>
            <a:r>
              <a:rPr lang="zh-CN" altLang="zh-CN" sz="1400" dirty="0">
                <a:latin typeface="宋体" panose="02010600030101010101" pitchFamily="2" charset="-122"/>
                <a:ea typeface="宋体" panose="02010600030101010101" pitchFamily="2" charset="-122"/>
              </a:rPr>
              <a:t>个长度信息。 </a:t>
            </a:r>
          </a:p>
          <a:p>
            <a:pPr marL="742950" lvl="2" indent="-285750">
              <a:lnSpc>
                <a:spcPct val="150000"/>
              </a:lnSpc>
              <a:buFont typeface="Wingdings" panose="05000000000000000000" pitchFamily="2" charset="2"/>
              <a:buChar char="n"/>
              <a:defRPr/>
            </a:pPr>
            <a:r>
              <a:rPr lang="zh-CN" altLang="zh-CN" sz="1400" b="1" dirty="0">
                <a:latin typeface="宋体" panose="02010600030101010101" pitchFamily="2" charset="-122"/>
                <a:ea typeface="宋体" panose="02010600030101010101" pitchFamily="2" charset="-122"/>
              </a:rPr>
              <a:t>存储很短的信息</a:t>
            </a:r>
            <a:r>
              <a:rPr lang="zh-CN" altLang="en-US" sz="1400" b="1"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例</a:t>
            </a:r>
            <a:r>
              <a:rPr lang="zh-CN" altLang="zh-CN" sz="1400" dirty="0">
                <a:latin typeface="宋体" panose="02010600030101010101" pitchFamily="2" charset="-122"/>
                <a:ea typeface="宋体" panose="02010600030101010101" pitchFamily="2" charset="-122"/>
              </a:rPr>
              <a:t>如门牌号码</a:t>
            </a:r>
            <a:r>
              <a:rPr lang="en-US" altLang="zh-CN" sz="1400" dirty="0">
                <a:latin typeface="宋体" panose="02010600030101010101" pitchFamily="2" charset="-122"/>
                <a:ea typeface="宋体" panose="02010600030101010101" pitchFamily="2" charset="-122"/>
              </a:rPr>
              <a:t>101</a:t>
            </a:r>
            <a:r>
              <a:rPr lang="zh-CN" altLang="zh-CN"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201</a:t>
            </a:r>
            <a:r>
              <a:rPr lang="zh-CN" altLang="zh-CN" sz="1400" dirty="0">
                <a:latin typeface="宋体" panose="02010600030101010101" pitchFamily="2" charset="-122"/>
                <a:ea typeface="宋体" panose="02010600030101010101" pitchFamily="2" charset="-122"/>
              </a:rPr>
              <a:t>，员工号</a:t>
            </a:r>
            <a:r>
              <a:rPr lang="en-US" altLang="zh-CN" sz="1400" dirty="0">
                <a:latin typeface="宋体" panose="02010600030101010101" pitchFamily="2" charset="-122"/>
                <a:ea typeface="宋体" panose="02010600030101010101" pitchFamily="2" charset="-122"/>
              </a:rPr>
              <a:t>0003</a:t>
            </a:r>
            <a:r>
              <a:rPr lang="zh-CN" altLang="zh-CN"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0004</a:t>
            </a:r>
            <a:r>
              <a:rPr lang="zh-CN" altLang="en-US" sz="1400" dirty="0">
                <a:latin typeface="宋体" panose="02010600030101010101" pitchFamily="2" charset="-122"/>
                <a:ea typeface="宋体" panose="02010600030101010101" pitchFamily="2" charset="-122"/>
              </a:rPr>
              <a:t>等</a:t>
            </a:r>
            <a:r>
              <a:rPr lang="zh-CN" altLang="zh-CN" sz="1400" dirty="0">
                <a:latin typeface="宋体" panose="02010600030101010101" pitchFamily="2" charset="-122"/>
                <a:ea typeface="宋体" panose="02010600030101010101" pitchFamily="2" charset="-122"/>
              </a:rPr>
              <a:t>很短的信息应用</a:t>
            </a:r>
            <a:r>
              <a:rPr lang="en-US" altLang="zh-CN" sz="1400" dirty="0">
                <a:latin typeface="宋体" panose="02010600030101010101" pitchFamily="2" charset="-122"/>
                <a:ea typeface="宋体" panose="02010600030101010101" pitchFamily="2" charset="-122"/>
              </a:rPr>
              <a:t>char</a:t>
            </a:r>
            <a:r>
              <a:rPr lang="zh-CN" altLang="zh-CN" sz="1400" dirty="0">
                <a:latin typeface="宋体" panose="02010600030101010101" pitchFamily="2" charset="-122"/>
                <a:ea typeface="宋体" panose="02010600030101010101" pitchFamily="2" charset="-122"/>
              </a:rPr>
              <a:t>，因为</a:t>
            </a:r>
            <a:r>
              <a:rPr lang="en-US" altLang="zh-CN" sz="1400" dirty="0">
                <a:latin typeface="宋体" panose="02010600030101010101" pitchFamily="2" charset="-122"/>
                <a:ea typeface="宋体" panose="02010600030101010101" pitchFamily="2" charset="-122"/>
              </a:rPr>
              <a:t>varchar</a:t>
            </a:r>
            <a:r>
              <a:rPr lang="zh-CN" altLang="zh-CN" sz="1400" dirty="0">
                <a:latin typeface="宋体" panose="02010600030101010101" pitchFamily="2" charset="-122"/>
                <a:ea typeface="宋体" panose="02010600030101010101" pitchFamily="2" charset="-122"/>
              </a:rPr>
              <a:t>还要占</a:t>
            </a:r>
            <a:r>
              <a:rPr lang="en-US" altLang="zh-CN" sz="1400" dirty="0">
                <a:latin typeface="宋体" panose="02010600030101010101" pitchFamily="2" charset="-122"/>
                <a:ea typeface="宋体" panose="02010600030101010101" pitchFamily="2" charset="-122"/>
              </a:rPr>
              <a:t>1</a:t>
            </a:r>
            <a:r>
              <a:rPr lang="zh-CN" altLang="zh-CN" sz="1400" dirty="0">
                <a:latin typeface="宋体" panose="02010600030101010101" pitchFamily="2" charset="-122"/>
                <a:ea typeface="宋体" panose="02010600030101010101" pitchFamily="2" charset="-122"/>
              </a:rPr>
              <a:t>个</a:t>
            </a:r>
            <a:r>
              <a:rPr lang="en-US" altLang="zh-CN" sz="1400" dirty="0">
                <a:latin typeface="宋体" panose="02010600030101010101" pitchFamily="2" charset="-122"/>
                <a:ea typeface="宋体" panose="02010600030101010101" pitchFamily="2" charset="-122"/>
              </a:rPr>
              <a:t>byte</a:t>
            </a:r>
            <a:r>
              <a:rPr lang="zh-CN" altLang="zh-CN" sz="1400" dirty="0">
                <a:latin typeface="宋体" panose="02010600030101010101" pitchFamily="2" charset="-122"/>
                <a:ea typeface="宋体" panose="02010600030101010101" pitchFamily="2" charset="-122"/>
              </a:rPr>
              <a:t>用于存储信息长度，本</a:t>
            </a:r>
            <a:r>
              <a:rPr lang="zh-CN" altLang="en-US" sz="1400" dirty="0">
                <a:latin typeface="宋体" panose="02010600030101010101" pitchFamily="2" charset="-122"/>
                <a:ea typeface="宋体" panose="02010600030101010101" pitchFamily="2" charset="-122"/>
              </a:rPr>
              <a:t>是</a:t>
            </a:r>
            <a:r>
              <a:rPr lang="zh-CN" altLang="zh-CN" sz="1400" dirty="0">
                <a:latin typeface="宋体" panose="02010600030101010101" pitchFamily="2" charset="-122"/>
                <a:ea typeface="宋体" panose="02010600030101010101" pitchFamily="2" charset="-122"/>
              </a:rPr>
              <a:t>节约存储</a:t>
            </a:r>
            <a:r>
              <a:rPr lang="zh-CN" altLang="en-US" sz="1400" dirty="0">
                <a:latin typeface="宋体" panose="02010600030101010101" pitchFamily="2" charset="-122"/>
                <a:ea typeface="宋体" panose="02010600030101010101" pitchFamily="2" charset="-122"/>
              </a:rPr>
              <a:t>空间，</a:t>
            </a:r>
            <a:r>
              <a:rPr lang="zh-CN" altLang="zh-CN" sz="1400" dirty="0">
                <a:latin typeface="宋体" panose="02010600030101010101" pitchFamily="2" charset="-122"/>
                <a:ea typeface="宋体" panose="02010600030101010101" pitchFamily="2" charset="-122"/>
              </a:rPr>
              <a:t>现在得不偿失。</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长度不能明确的情况下使用</a:t>
            </a:r>
            <a:r>
              <a:rPr lang="en-GB" altLang="zh-CN" sz="1400" dirty="0">
                <a:latin typeface="宋体" panose="02010600030101010101" pitchFamily="2" charset="-122"/>
                <a:ea typeface="宋体" panose="02010600030101010101" pitchFamily="2" charset="-122"/>
              </a:rPr>
              <a:t>VARCHAR</a:t>
            </a:r>
            <a:r>
              <a:rPr lang="zh-CN" altLang="zh-CN" sz="1400" dirty="0">
                <a:latin typeface="宋体" panose="02010600030101010101" pitchFamily="2" charset="-122"/>
                <a:ea typeface="宋体" panose="02010600030101010101" pitchFamily="2" charset="-122"/>
              </a:rPr>
              <a:t>类型时，在满足需求的前提下尽可能分配较小的长度。</a:t>
            </a:r>
          </a:p>
          <a:p>
            <a:pPr marL="742950" lvl="2" indent="-285750">
              <a:lnSpc>
                <a:spcPct val="150000"/>
              </a:lnSpc>
              <a:buFont typeface="Wingdings" panose="05000000000000000000" pitchFamily="2" charset="2"/>
              <a:buChar char="n"/>
              <a:defRPr/>
            </a:pPr>
            <a:r>
              <a:rPr lang="zh-CN" altLang="zh-CN" sz="1400" b="1" dirty="0">
                <a:latin typeface="宋体" panose="02010600030101010101" pitchFamily="2" charset="-122"/>
                <a:ea typeface="宋体" panose="02010600030101010101" pitchFamily="2" charset="-122"/>
              </a:rPr>
              <a:t>十分频繁改变的</a:t>
            </a:r>
            <a:r>
              <a:rPr lang="en-US" altLang="zh-CN" sz="1400" b="1" dirty="0">
                <a:latin typeface="宋体" panose="02010600030101010101" pitchFamily="2" charset="-122"/>
                <a:ea typeface="宋体" panose="02010600030101010101" pitchFamily="2" charset="-122"/>
              </a:rPr>
              <a:t>column</a:t>
            </a:r>
            <a:r>
              <a:rPr lang="zh-CN" altLang="zh-CN" sz="1400" b="1"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因为</a:t>
            </a:r>
            <a:r>
              <a:rPr lang="en-US" altLang="zh-CN" sz="1400" dirty="0">
                <a:latin typeface="宋体" panose="02010600030101010101" pitchFamily="2" charset="-122"/>
                <a:ea typeface="宋体" panose="02010600030101010101" pitchFamily="2" charset="-122"/>
              </a:rPr>
              <a:t>varchar</a:t>
            </a:r>
            <a:r>
              <a:rPr lang="zh-CN" altLang="zh-CN" sz="1400" dirty="0">
                <a:latin typeface="宋体" panose="02010600030101010101" pitchFamily="2" charset="-122"/>
                <a:ea typeface="宋体" panose="02010600030101010101" pitchFamily="2" charset="-122"/>
              </a:rPr>
              <a:t>每次存储都</a:t>
            </a:r>
            <a:r>
              <a:rPr lang="zh-CN" altLang="en-US" sz="1400" dirty="0">
                <a:latin typeface="宋体" panose="02010600030101010101" pitchFamily="2" charset="-122"/>
                <a:ea typeface="宋体" panose="02010600030101010101" pitchFamily="2" charset="-122"/>
              </a:rPr>
              <a:t>会</a:t>
            </a:r>
            <a:r>
              <a:rPr lang="zh-CN" altLang="zh-CN" sz="1400" dirty="0">
                <a:latin typeface="宋体" panose="02010600030101010101" pitchFamily="2" charset="-122"/>
                <a:ea typeface="宋体" panose="02010600030101010101" pitchFamily="2" charset="-122"/>
              </a:rPr>
              <a:t>有额外的计算</a:t>
            </a:r>
            <a:r>
              <a:rPr lang="zh-CN" altLang="en-US"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得到长度等工作，如</a:t>
            </a:r>
            <a:r>
              <a:rPr lang="zh-CN" altLang="en-US" sz="1400" dirty="0">
                <a:latin typeface="宋体" panose="02010600030101010101" pitchFamily="2" charset="-122"/>
                <a:ea typeface="宋体" panose="02010600030101010101" pitchFamily="2" charset="-122"/>
              </a:rPr>
              <a:t>该字段</a:t>
            </a:r>
            <a:r>
              <a:rPr lang="zh-CN" altLang="zh-CN" sz="1400" dirty="0">
                <a:latin typeface="宋体" panose="02010600030101010101" pitchFamily="2" charset="-122"/>
                <a:ea typeface="宋体" panose="02010600030101010101" pitchFamily="2" charset="-122"/>
              </a:rPr>
              <a:t>频繁</a:t>
            </a:r>
            <a:r>
              <a:rPr lang="en-US" altLang="zh-CN" sz="1400" dirty="0">
                <a:latin typeface="宋体" panose="02010600030101010101" pitchFamily="2" charset="-122"/>
                <a:ea typeface="宋体" panose="02010600030101010101" pitchFamily="2" charset="-122"/>
              </a:rPr>
              <a:t>update</a:t>
            </a:r>
            <a:r>
              <a:rPr lang="zh-CN" altLang="zh-CN" sz="1400" dirty="0">
                <a:latin typeface="宋体" panose="02010600030101010101" pitchFamily="2" charset="-122"/>
                <a:ea typeface="宋体" panose="02010600030101010101" pitchFamily="2" charset="-122"/>
              </a:rPr>
              <a:t>的，那得花更多的成本用于计算。</a:t>
            </a:r>
            <a:endParaRPr lang="en-US" altLang="zh-CN" sz="1400" dirty="0">
              <a:latin typeface="宋体" panose="02010600030101010101" pitchFamily="2" charset="-122"/>
              <a:ea typeface="宋体" panose="02010600030101010101" pitchFamily="2" charset="-122"/>
            </a:endParaRPr>
          </a:p>
          <a:p>
            <a:pPr marL="457200" lvl="2">
              <a:lnSpc>
                <a:spcPct val="150000"/>
              </a:lnSpc>
              <a:defRPr/>
            </a:pPr>
            <a:endParaRPr lang="en-US" altLang="zh-CN" sz="1400" dirty="0">
              <a:latin typeface="宋体" panose="02010600030101010101" pitchFamily="2" charset="-122"/>
              <a:ea typeface="宋体" panose="02010600030101010101" pitchFamily="2" charset="-122"/>
            </a:endParaRPr>
          </a:p>
          <a:p>
            <a:pPr marL="457200" lvl="2">
              <a:lnSpc>
                <a:spcPct val="150000"/>
              </a:lnSpc>
              <a:defRPr/>
            </a:pPr>
            <a:endParaRPr lang="zh-CN"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能用</a:t>
            </a:r>
            <a:r>
              <a:rPr lang="en-GB" altLang="zh-CN" sz="1400" dirty="0">
                <a:latin typeface="宋体" panose="02010600030101010101" pitchFamily="2" charset="-122"/>
                <a:ea typeface="宋体" panose="02010600030101010101" pitchFamily="2" charset="-122"/>
              </a:rPr>
              <a:t>VARCHAR</a:t>
            </a:r>
            <a:r>
              <a:rPr lang="zh-CN" altLang="zh-CN" sz="1400" dirty="0">
                <a:latin typeface="宋体" panose="02010600030101010101" pitchFamily="2" charset="-122"/>
                <a:ea typeface="宋体" panose="02010600030101010101" pitchFamily="2" charset="-122"/>
              </a:rPr>
              <a:t>的地方绝不用</a:t>
            </a:r>
            <a:r>
              <a:rPr lang="en-GB" altLang="zh-CN" sz="1400" dirty="0">
                <a:latin typeface="宋体" panose="02010600030101010101" pitchFamily="2" charset="-122"/>
                <a:ea typeface="宋体" panose="02010600030101010101" pitchFamily="2" charset="-122"/>
              </a:rPr>
              <a:t>TEXT</a:t>
            </a:r>
            <a:r>
              <a:rPr lang="zh-CN" altLang="zh-CN"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字符集为</a:t>
            </a:r>
            <a:r>
              <a:rPr lang="en-GB" altLang="zh-CN" sz="1400" b="1" dirty="0">
                <a:latin typeface="宋体" panose="02010600030101010101" pitchFamily="2" charset="-122"/>
                <a:ea typeface="宋体" panose="02010600030101010101" pitchFamily="2" charset="-122"/>
              </a:rPr>
              <a:t>utf8</a:t>
            </a:r>
            <a:r>
              <a:rPr lang="zh-CN" altLang="zh-CN" sz="1400" dirty="0">
                <a:latin typeface="宋体" panose="02010600030101010101" pitchFamily="2" charset="-122"/>
                <a:ea typeface="宋体" panose="02010600030101010101" pitchFamily="2" charset="-122"/>
              </a:rPr>
              <a:t>的表一个汉字将占</a:t>
            </a:r>
            <a:r>
              <a:rPr lang="en-GB" altLang="zh-CN" sz="1400" dirty="0">
                <a:latin typeface="宋体" panose="02010600030101010101" pitchFamily="2" charset="-122"/>
                <a:ea typeface="宋体" panose="02010600030101010101" pitchFamily="2" charset="-122"/>
              </a:rPr>
              <a:t>3</a:t>
            </a:r>
            <a:r>
              <a:rPr lang="zh-CN" altLang="zh-CN" sz="1400" dirty="0">
                <a:latin typeface="宋体" panose="02010600030101010101" pitchFamily="2" charset="-122"/>
                <a:ea typeface="宋体" panose="02010600030101010101" pitchFamily="2" charset="-122"/>
              </a:rPr>
              <a:t>个字节</a:t>
            </a:r>
            <a:r>
              <a:rPr lang="en-GB" altLang="zh-CN" sz="1400" dirty="0">
                <a:latin typeface="宋体" panose="02010600030101010101" pitchFamily="2" charset="-122"/>
                <a:ea typeface="宋体" panose="02010600030101010101" pitchFamily="2" charset="-122"/>
              </a:rPr>
              <a:t>bytes</a:t>
            </a:r>
            <a:r>
              <a:rPr lang="zh-CN" altLang="zh-CN" sz="1400" dirty="0">
                <a:latin typeface="宋体" panose="02010600030101010101" pitchFamily="2" charset="-122"/>
                <a:ea typeface="宋体" panose="02010600030101010101" pitchFamily="2" charset="-122"/>
              </a:rPr>
              <a:t>，最多能放</a:t>
            </a:r>
            <a:r>
              <a:rPr lang="en-GB" altLang="zh-CN" sz="1400" dirty="0">
                <a:latin typeface="宋体" panose="02010600030101010101" pitchFamily="2" charset="-122"/>
                <a:ea typeface="宋体" panose="02010600030101010101" pitchFamily="2" charset="-122"/>
              </a:rPr>
              <a:t>65535bytes/3=21845个汉字</a:t>
            </a:r>
            <a:endParaRPr lang="zh-CN"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字符集为</a:t>
            </a:r>
            <a:r>
              <a:rPr lang="en-GB" altLang="zh-CN" sz="1400" b="1" dirty="0">
                <a:latin typeface="宋体" panose="02010600030101010101" pitchFamily="2" charset="-122"/>
                <a:ea typeface="宋体" panose="02010600030101010101" pitchFamily="2" charset="-122"/>
              </a:rPr>
              <a:t>uft8mb4</a:t>
            </a:r>
            <a:r>
              <a:rPr lang="zh-CN" altLang="zh-CN" sz="1400" dirty="0">
                <a:latin typeface="宋体" panose="02010600030101010101" pitchFamily="2" charset="-122"/>
                <a:ea typeface="宋体" panose="02010600030101010101" pitchFamily="2" charset="-122"/>
              </a:rPr>
              <a:t>的表一个汉字将占</a:t>
            </a:r>
            <a:r>
              <a:rPr lang="en-GB" altLang="zh-CN" sz="1400" dirty="0">
                <a:latin typeface="宋体" panose="02010600030101010101" pitchFamily="2" charset="-122"/>
                <a:ea typeface="宋体" panose="02010600030101010101" pitchFamily="2" charset="-122"/>
              </a:rPr>
              <a:t>4</a:t>
            </a:r>
            <a:r>
              <a:rPr lang="zh-CN" altLang="zh-CN" sz="1400" dirty="0">
                <a:latin typeface="宋体" panose="02010600030101010101" pitchFamily="2" charset="-122"/>
                <a:ea typeface="宋体" panose="02010600030101010101" pitchFamily="2" charset="-122"/>
              </a:rPr>
              <a:t>个字节</a:t>
            </a:r>
            <a:r>
              <a:rPr lang="en-GB" altLang="zh-CN" sz="1400" dirty="0">
                <a:latin typeface="宋体" panose="02010600030101010101" pitchFamily="2" charset="-122"/>
                <a:ea typeface="宋体" panose="02010600030101010101" pitchFamily="2" charset="-122"/>
              </a:rPr>
              <a:t>bytes</a:t>
            </a:r>
            <a:r>
              <a:rPr lang="zh-CN" altLang="zh-CN" sz="1400" dirty="0">
                <a:latin typeface="宋体" panose="02010600030101010101" pitchFamily="2" charset="-122"/>
                <a:ea typeface="宋体" panose="02010600030101010101" pitchFamily="2" charset="-122"/>
              </a:rPr>
              <a:t>，最多能放</a:t>
            </a:r>
            <a:r>
              <a:rPr lang="en-GB" altLang="zh-CN" sz="1400" dirty="0">
                <a:latin typeface="宋体" panose="02010600030101010101" pitchFamily="2" charset="-122"/>
                <a:ea typeface="宋体" panose="02010600030101010101" pitchFamily="2" charset="-122"/>
              </a:rPr>
              <a:t>65535bytes/4= 16383个汉字</a:t>
            </a:r>
            <a:endParaRPr lang="en-US" altLang="zh-CN" sz="1400" dirty="0">
              <a:latin typeface="宋体" panose="02010600030101010101" pitchFamily="2" charset="-122"/>
              <a:ea typeface="宋体" panose="02010600030101010101" pitchFamily="2" charset="-122"/>
            </a:endParaRPr>
          </a:p>
          <a:p>
            <a:pPr marL="0" lvl="1">
              <a:lnSpc>
                <a:spcPct val="150000"/>
              </a:lnSpc>
              <a:defRPr/>
            </a:pPr>
            <a:r>
              <a:rPr lang="zh-CN" altLang="zh-CN" sz="1400" b="1" dirty="0">
                <a:solidFill>
                  <a:srgbClr val="FF0000"/>
                </a:solidFill>
                <a:latin typeface="宋体" panose="02010600030101010101" pitchFamily="2" charset="-122"/>
                <a:ea typeface="宋体" panose="02010600030101010101" pitchFamily="2" charset="-122"/>
              </a:rPr>
              <a:t>备注：</a:t>
            </a:r>
            <a:r>
              <a:rPr lang="zh-CN" altLang="zh-CN" sz="1400" dirty="0">
                <a:latin typeface="宋体" panose="02010600030101010101" pitchFamily="2" charset="-122"/>
                <a:ea typeface="宋体" panose="02010600030101010101" pitchFamily="2" charset="-122"/>
              </a:rPr>
              <a:t>较大的列将会使用更多的内存，因为</a:t>
            </a:r>
            <a:r>
              <a:rPr lang="en-US" altLang="zh-CN" sz="1400" dirty="0">
                <a:latin typeface="宋体" panose="02010600030101010101" pitchFamily="2" charset="-122"/>
                <a:ea typeface="宋体" panose="02010600030101010101" pitchFamily="2" charset="-122"/>
              </a:rPr>
              <a:t>MySQL</a:t>
            </a:r>
            <a:r>
              <a:rPr lang="zh-CN" altLang="zh-CN" sz="1400" dirty="0">
                <a:latin typeface="宋体" panose="02010600030101010101" pitchFamily="2" charset="-122"/>
                <a:ea typeface="宋体" panose="02010600030101010101" pitchFamily="2" charset="-122"/>
              </a:rPr>
              <a:t>通常会分配固定大小的内存块来保存值，这对排序或使用基于内存的临时表，或使用文件排序或基于磁盘的临时表的性能影响非常大。</a:t>
            </a:r>
            <a:endParaRPr lang="en-US" altLang="zh-CN"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14</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一一应用原则</a:t>
            </a:r>
            <a:endParaRPr lang="en-US" b="1" dirty="0">
              <a:solidFill>
                <a:srgbClr val="085854"/>
              </a:solidFill>
              <a:latin typeface="微软雅黑" pitchFamily="34" charset="-122"/>
              <a:ea typeface="微软雅黑" pitchFamily="34" charset="-122"/>
            </a:endParaRPr>
          </a:p>
        </p:txBody>
      </p:sp>
      <p:sp>
        <p:nvSpPr>
          <p:cNvPr id="18" name="矩形 17"/>
          <p:cNvSpPr/>
          <p:nvPr/>
        </p:nvSpPr>
        <p:spPr bwMode="auto">
          <a:xfrm>
            <a:off x="179512" y="1142633"/>
            <a:ext cx="937264"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字符型</a:t>
            </a:r>
          </a:p>
        </p:txBody>
      </p:sp>
      <p:pic>
        <p:nvPicPr>
          <p:cNvPr id="5" name="图片 4"/>
          <p:cNvPicPr>
            <a:picLocks noChangeAspect="1"/>
          </p:cNvPicPr>
          <p:nvPr/>
        </p:nvPicPr>
        <p:blipFill>
          <a:blip r:embed="rId3"/>
          <a:stretch>
            <a:fillRect/>
          </a:stretch>
        </p:blipFill>
        <p:spPr>
          <a:xfrm>
            <a:off x="4644008" y="3933056"/>
            <a:ext cx="3038095" cy="1228571"/>
          </a:xfrm>
          <a:prstGeom prst="rect">
            <a:avLst/>
          </a:prstGeom>
        </p:spPr>
      </p:pic>
    </p:spTree>
    <p:extLst>
      <p:ext uri="{BB962C8B-B14F-4D97-AF65-F5344CB8AC3E}">
        <p14:creationId xmlns:p14="http://schemas.microsoft.com/office/powerpoint/2010/main" val="356409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90237" y="1524199"/>
            <a:ext cx="8766368" cy="5001145"/>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尽可能不使用</a:t>
            </a:r>
            <a:r>
              <a:rPr lang="en-GB" altLang="zh-CN" sz="1400" dirty="0">
                <a:latin typeface="宋体" panose="02010600030101010101" pitchFamily="2" charset="-122"/>
                <a:ea typeface="宋体" panose="02010600030101010101" pitchFamily="2" charset="-122"/>
              </a:rPr>
              <a:t>TEXT</a:t>
            </a:r>
            <a:r>
              <a:rPr lang="zh-CN" altLang="zh-CN" sz="1400" dirty="0">
                <a:latin typeface="宋体" panose="02010600030101010101" pitchFamily="2" charset="-122"/>
                <a:ea typeface="宋体" panose="02010600030101010101" pitchFamily="2" charset="-122"/>
              </a:rPr>
              <a:t>、</a:t>
            </a:r>
            <a:r>
              <a:rPr lang="en-GB" altLang="zh-CN" sz="1400" dirty="0">
                <a:latin typeface="宋体" panose="02010600030101010101" pitchFamily="2" charset="-122"/>
                <a:ea typeface="宋体" panose="02010600030101010101" pitchFamily="2" charset="-122"/>
              </a:rPr>
              <a:t>BLOB</a:t>
            </a:r>
            <a:r>
              <a:rPr lang="zh-CN" altLang="zh-CN" sz="1400" dirty="0">
                <a:latin typeface="宋体" panose="02010600030101010101" pitchFamily="2" charset="-122"/>
                <a:ea typeface="宋体" panose="02010600030101010101" pitchFamily="2" charset="-122"/>
              </a:rPr>
              <a:t>类型</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使用</a:t>
            </a:r>
            <a:r>
              <a:rPr lang="en-GB" altLang="zh-CN" sz="1400" dirty="0">
                <a:latin typeface="宋体" panose="02010600030101010101" pitchFamily="2" charset="-122"/>
                <a:ea typeface="宋体" panose="02010600030101010101" pitchFamily="2" charset="-122"/>
              </a:rPr>
              <a:t>TINYINT</a:t>
            </a:r>
            <a:r>
              <a:rPr lang="zh-CN" altLang="zh-CN" sz="1400" dirty="0">
                <a:latin typeface="宋体" panose="02010600030101010101" pitchFamily="2" charset="-122"/>
                <a:ea typeface="宋体" panose="02010600030101010101" pitchFamily="2" charset="-122"/>
              </a:rPr>
              <a:t>来代替</a:t>
            </a:r>
            <a:r>
              <a:rPr lang="en-GB" altLang="zh-CN" sz="1400" dirty="0">
                <a:latin typeface="宋体" panose="02010600030101010101" pitchFamily="2" charset="-122"/>
                <a:ea typeface="宋体" panose="02010600030101010101" pitchFamily="2" charset="-122"/>
              </a:rPr>
              <a:t>ENUM</a:t>
            </a:r>
            <a:r>
              <a:rPr lang="zh-CN" altLang="zh-CN" sz="1400" dirty="0">
                <a:latin typeface="宋体" panose="02010600030101010101" pitchFamily="2" charset="-122"/>
                <a:ea typeface="宋体" panose="02010600030101010101" pitchFamily="2" charset="-122"/>
              </a:rPr>
              <a:t>类型。</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en-US" altLang="zh-CN" sz="1400" dirty="0">
                <a:latin typeface="宋体" panose="02010600030101010101" pitchFamily="2" charset="-122"/>
                <a:ea typeface="宋体" panose="02010600030101010101" pitchFamily="2" charset="-122"/>
              </a:rPr>
              <a:t>ENUM</a:t>
            </a:r>
            <a:r>
              <a:rPr lang="zh-CN" altLang="zh-CN" sz="1400" dirty="0">
                <a:latin typeface="宋体" panose="02010600030101010101" pitchFamily="2" charset="-122"/>
                <a:ea typeface="宋体" panose="02010600030101010101" pitchFamily="2" charset="-122"/>
              </a:rPr>
              <a:t>类型有三个问题：</a:t>
            </a:r>
            <a:endParaRPr lang="en-US" altLang="zh-CN" sz="1400" dirty="0">
              <a:latin typeface="宋体" panose="02010600030101010101" pitchFamily="2" charset="-122"/>
              <a:ea typeface="宋体" panose="02010600030101010101" pitchFamily="2" charset="-122"/>
            </a:endParaRPr>
          </a:p>
          <a:p>
            <a:pPr marL="1200150" lvl="3" indent="-285750">
              <a:lnSpc>
                <a:spcPct val="150000"/>
              </a:lnSpc>
              <a:buFont typeface="Wingdings" panose="05000000000000000000" pitchFamily="2" charset="2"/>
              <a:buChar char="Ø"/>
              <a:defRPr/>
            </a:pPr>
            <a:r>
              <a:rPr lang="zh-CN" altLang="en-US" sz="1400" dirty="0">
                <a:latin typeface="宋体" panose="02010600030101010101" pitchFamily="2" charset="-122"/>
                <a:ea typeface="宋体" panose="02010600030101010101" pitchFamily="2" charset="-122"/>
              </a:rPr>
              <a:t>添加新的</a:t>
            </a:r>
            <a:r>
              <a:rPr lang="zh-CN" altLang="zh-CN" sz="1400" dirty="0">
                <a:latin typeface="宋体" panose="02010600030101010101" pitchFamily="2" charset="-122"/>
                <a:ea typeface="宋体" panose="02010600030101010101" pitchFamily="2" charset="-122"/>
              </a:rPr>
              <a:t>值要做</a:t>
            </a:r>
            <a:r>
              <a:rPr lang="en-US" altLang="zh-CN" sz="1400" dirty="0">
                <a:latin typeface="宋体" panose="02010600030101010101" pitchFamily="2" charset="-122"/>
                <a:ea typeface="宋体" panose="02010600030101010101" pitchFamily="2" charset="-122"/>
              </a:rPr>
              <a:t>DDL</a:t>
            </a:r>
            <a:r>
              <a:rPr lang="zh-CN" altLang="zh-CN" sz="1400" dirty="0">
                <a:latin typeface="宋体" panose="02010600030101010101" pitchFamily="2" charset="-122"/>
                <a:ea typeface="宋体" panose="02010600030101010101" pitchFamily="2" charset="-122"/>
              </a:rPr>
              <a:t>。</a:t>
            </a:r>
          </a:p>
          <a:p>
            <a:pPr marL="1200150" lvl="3" indent="-285750">
              <a:lnSpc>
                <a:spcPct val="150000"/>
              </a:lnSpc>
              <a:buFont typeface="Wingdings" panose="05000000000000000000" pitchFamily="2" charset="2"/>
              <a:buChar char="Ø"/>
              <a:defRPr/>
            </a:pPr>
            <a:r>
              <a:rPr lang="zh-CN" altLang="zh-CN" sz="1400" dirty="0">
                <a:latin typeface="宋体" panose="02010600030101010101" pitchFamily="2" charset="-122"/>
                <a:ea typeface="宋体" panose="02010600030101010101" pitchFamily="2" charset="-122"/>
              </a:rPr>
              <a:t>默认值是将一个非法值插入</a:t>
            </a:r>
            <a:r>
              <a:rPr lang="en-US" altLang="zh-CN" sz="1400" dirty="0">
                <a:latin typeface="宋体" panose="02010600030101010101" pitchFamily="2" charset="-122"/>
                <a:ea typeface="宋体" panose="02010600030101010101" pitchFamily="2" charset="-122"/>
              </a:rPr>
              <a:t>ENUM</a:t>
            </a:r>
            <a:r>
              <a:rPr lang="zh-CN" altLang="zh-CN"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也就是说，允许的值范围之外的字符串，将插入空字符串，作为特殊错误值</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a:t>
            </a:r>
          </a:p>
          <a:p>
            <a:pPr marL="1200150" lvl="3" indent="-285750">
              <a:lnSpc>
                <a:spcPct val="150000"/>
              </a:lnSpc>
              <a:buFont typeface="Wingdings" panose="05000000000000000000" pitchFamily="2" charset="2"/>
              <a:buChar char="Ø"/>
              <a:defRPr/>
            </a:pPr>
            <a:r>
              <a:rPr lang="zh-CN" altLang="zh-CN" sz="1400" dirty="0">
                <a:latin typeface="宋体" panose="02010600030101010101" pitchFamily="2" charset="-122"/>
                <a:ea typeface="宋体" panose="02010600030101010101" pitchFamily="2" charset="-122"/>
              </a:rPr>
              <a:t>索引值</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插入数字实际应该是插入索引对应的值，而枚举型并非如此。</a:t>
            </a:r>
            <a:r>
              <a:rPr lang="en-US" altLang="zh-CN" sz="1400" dirty="0">
                <a:latin typeface="宋体" panose="02010600030101010101" pitchFamily="2" charset="-122"/>
                <a:ea typeface="宋体" panose="02010600030101010101" pitchFamily="2" charset="-122"/>
              </a:rPr>
              <a:t>)</a:t>
            </a:r>
          </a:p>
          <a:p>
            <a:r>
              <a:rPr lang="zh-CN" altLang="zh-CN" sz="1400" b="1" dirty="0"/>
              <a:t>实例：</a:t>
            </a:r>
          </a:p>
          <a:p>
            <a:r>
              <a:rPr lang="en-GB" altLang="zh-CN" sz="1400" dirty="0"/>
              <a:t>drop table if exists t;</a:t>
            </a:r>
            <a:endParaRPr lang="zh-CN" altLang="zh-CN" sz="1400" dirty="0"/>
          </a:p>
          <a:p>
            <a:r>
              <a:rPr lang="en-GB" altLang="zh-CN" sz="1400" dirty="0"/>
              <a:t>create table t(sex </a:t>
            </a:r>
            <a:r>
              <a:rPr lang="en-GB" altLang="zh-CN" sz="1400" dirty="0" err="1"/>
              <a:t>enum</a:t>
            </a:r>
            <a:r>
              <a:rPr lang="en-GB" altLang="zh-CN" sz="1400" dirty="0"/>
              <a:t>('0','1'));</a:t>
            </a:r>
            <a:endParaRPr lang="zh-CN" altLang="zh-CN" sz="1400" dirty="0"/>
          </a:p>
          <a:p>
            <a:r>
              <a:rPr lang="en-GB" altLang="zh-CN" sz="1400" dirty="0"/>
              <a:t>insert into t values(1);</a:t>
            </a:r>
            <a:endParaRPr lang="zh-CN" altLang="zh-CN" sz="1400" dirty="0"/>
          </a:p>
          <a:p>
            <a:r>
              <a:rPr lang="en-GB" altLang="zh-CN" sz="1400" dirty="0"/>
              <a:t>insert into t values('3');</a:t>
            </a:r>
            <a:endParaRPr lang="zh-CN" altLang="zh-CN" sz="1400" dirty="0"/>
          </a:p>
          <a:p>
            <a:r>
              <a:rPr lang="en-GB" altLang="zh-CN" sz="1400" dirty="0"/>
              <a:t>select * from t;</a:t>
            </a:r>
            <a:endParaRPr lang="zh-CN" altLang="zh-CN" sz="1400" dirty="0"/>
          </a:p>
          <a:p>
            <a:r>
              <a:rPr lang="en-GB" altLang="zh-CN" sz="1400" dirty="0"/>
              <a:t>+------+</a:t>
            </a:r>
            <a:endParaRPr lang="zh-CN" altLang="zh-CN" sz="1400" dirty="0"/>
          </a:p>
          <a:p>
            <a:r>
              <a:rPr lang="en-GB" altLang="zh-CN" sz="1400" dirty="0"/>
              <a:t> | sex      |</a:t>
            </a:r>
            <a:endParaRPr lang="zh-CN" altLang="zh-CN" sz="1400" dirty="0"/>
          </a:p>
          <a:p>
            <a:r>
              <a:rPr lang="en-GB" altLang="zh-CN" sz="1400" dirty="0"/>
              <a:t>+------+</a:t>
            </a:r>
            <a:endParaRPr lang="zh-CN" altLang="zh-CN" sz="1400" dirty="0"/>
          </a:p>
          <a:p>
            <a:r>
              <a:rPr lang="en-GB" altLang="zh-CN" sz="1400" dirty="0"/>
              <a:t> | 0         |</a:t>
            </a:r>
            <a:endParaRPr lang="zh-CN" altLang="zh-CN" sz="1400" dirty="0"/>
          </a:p>
          <a:p>
            <a:r>
              <a:rPr lang="en-GB" altLang="zh-CN" sz="1400" dirty="0"/>
              <a:t> |            |</a:t>
            </a:r>
            <a:endParaRPr lang="zh-CN" altLang="zh-CN" sz="1400" dirty="0"/>
          </a:p>
          <a:p>
            <a:r>
              <a:rPr lang="en-GB" altLang="zh-CN" sz="1400" dirty="0"/>
              <a:t>+------+</a:t>
            </a:r>
            <a:endParaRPr lang="zh-CN" altLang="zh-CN" sz="1400" dirty="0"/>
          </a:p>
          <a:p>
            <a:r>
              <a:rPr lang="en-GB" altLang="zh-CN" sz="1400" dirty="0"/>
              <a:t>2 rows in set (0.00 sec)</a:t>
            </a:r>
            <a:endParaRPr lang="zh-CN" altLang="zh-CN"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15</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一一应用原则</a:t>
            </a:r>
            <a:endParaRPr lang="en-US" b="1" dirty="0">
              <a:solidFill>
                <a:srgbClr val="085854"/>
              </a:solidFill>
              <a:latin typeface="微软雅黑" pitchFamily="34" charset="-122"/>
              <a:ea typeface="微软雅黑" pitchFamily="34" charset="-122"/>
            </a:endParaRPr>
          </a:p>
        </p:txBody>
      </p:sp>
      <p:sp>
        <p:nvSpPr>
          <p:cNvPr id="18" name="矩形 17"/>
          <p:cNvSpPr/>
          <p:nvPr/>
        </p:nvSpPr>
        <p:spPr bwMode="auto">
          <a:xfrm>
            <a:off x="187395" y="1118984"/>
            <a:ext cx="937264"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字符型</a:t>
            </a:r>
          </a:p>
        </p:txBody>
      </p:sp>
      <p:pic>
        <p:nvPicPr>
          <p:cNvPr id="3" name="图片 2"/>
          <p:cNvPicPr>
            <a:picLocks noChangeAspect="1"/>
          </p:cNvPicPr>
          <p:nvPr/>
        </p:nvPicPr>
        <p:blipFill>
          <a:blip r:embed="rId3"/>
          <a:stretch>
            <a:fillRect/>
          </a:stretch>
        </p:blipFill>
        <p:spPr>
          <a:xfrm>
            <a:off x="2627784" y="4633130"/>
            <a:ext cx="5980952" cy="1676190"/>
          </a:xfrm>
          <a:prstGeom prst="rect">
            <a:avLst/>
          </a:prstGeom>
        </p:spPr>
      </p:pic>
    </p:spTree>
    <p:extLst>
      <p:ext uri="{BB962C8B-B14F-4D97-AF65-F5344CB8AC3E}">
        <p14:creationId xmlns:p14="http://schemas.microsoft.com/office/powerpoint/2010/main" val="256225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15616" y="2153311"/>
            <a:ext cx="6390104" cy="3003881"/>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存储日期使用</a:t>
            </a:r>
            <a:r>
              <a:rPr lang="en-GB" altLang="zh-CN" sz="1400" dirty="0">
                <a:latin typeface="宋体" panose="02010600030101010101" pitchFamily="2" charset="-122"/>
                <a:ea typeface="宋体" panose="02010600030101010101" pitchFamily="2" charset="-122"/>
              </a:rPr>
              <a:t>DATE</a:t>
            </a:r>
            <a:r>
              <a:rPr lang="zh-CN" altLang="zh-CN" sz="1400" dirty="0">
                <a:latin typeface="宋体" panose="02010600030101010101" pitchFamily="2" charset="-122"/>
                <a:ea typeface="宋体" panose="02010600030101010101" pitchFamily="2" charset="-122"/>
              </a:rPr>
              <a:t>类型。 </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存储时间建议使用</a:t>
            </a:r>
            <a:r>
              <a:rPr lang="en-GB" altLang="zh-CN" sz="1400" dirty="0">
                <a:latin typeface="宋体" panose="02010600030101010101" pitchFamily="2" charset="-122"/>
                <a:ea typeface="宋体" panose="02010600030101010101" pitchFamily="2" charset="-122"/>
              </a:rPr>
              <a:t>TIMESTAMP</a:t>
            </a:r>
            <a:r>
              <a:rPr lang="zh-CN" altLang="zh-CN" sz="1400" dirty="0">
                <a:latin typeface="宋体" panose="02010600030101010101" pitchFamily="2" charset="-122"/>
                <a:ea typeface="宋体" panose="02010600030101010101" pitchFamily="2" charset="-122"/>
              </a:rPr>
              <a:t>类型。</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创建表时，</a:t>
            </a:r>
            <a:r>
              <a:rPr lang="en-GB" altLang="zh-CN" sz="1400" dirty="0">
                <a:latin typeface="宋体" panose="02010600030101010101" pitchFamily="2" charset="-122"/>
                <a:ea typeface="宋体" panose="02010600030101010101" pitchFamily="2" charset="-122"/>
              </a:rPr>
              <a:t>TIMESTAMP</a:t>
            </a:r>
            <a:r>
              <a:rPr lang="zh-CN" altLang="zh-CN" sz="1400" dirty="0">
                <a:latin typeface="宋体" panose="02010600030101010101" pitchFamily="2" charset="-122"/>
                <a:ea typeface="宋体" panose="02010600030101010101" pitchFamily="2" charset="-122"/>
              </a:rPr>
              <a:t>类型的列可设置默认值。</a:t>
            </a:r>
          </a:p>
          <a:p>
            <a:pPr marL="742950" lvl="2"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更新表时，</a:t>
            </a:r>
            <a:r>
              <a:rPr lang="en-GB" altLang="zh-CN" sz="1400" dirty="0">
                <a:latin typeface="宋体" panose="02010600030101010101" pitchFamily="2" charset="-122"/>
                <a:ea typeface="宋体" panose="02010600030101010101" pitchFamily="2" charset="-122"/>
              </a:rPr>
              <a:t>TIMESTAMP</a:t>
            </a:r>
            <a:r>
              <a:rPr lang="zh-CN" altLang="zh-CN" sz="1400" dirty="0">
                <a:latin typeface="宋体" panose="02010600030101010101" pitchFamily="2" charset="-122"/>
                <a:ea typeface="宋体" panose="02010600030101010101" pitchFamily="2" charset="-122"/>
              </a:rPr>
              <a:t>类型的列可设置成自动更新为当前时间。</a:t>
            </a:r>
            <a:endParaRPr lang="en-US" altLang="zh-CN" sz="1400" dirty="0">
              <a:latin typeface="宋体" panose="02010600030101010101" pitchFamily="2" charset="-122"/>
              <a:ea typeface="宋体" panose="02010600030101010101" pitchFamily="2" charset="-122"/>
            </a:endParaRPr>
          </a:p>
          <a:p>
            <a:pPr marL="457200" lvl="2">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16</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一一应用原则</a:t>
            </a:r>
            <a:endParaRPr lang="en-US" b="1" dirty="0">
              <a:solidFill>
                <a:srgbClr val="085854"/>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998237" y="3558776"/>
            <a:ext cx="4624861" cy="1471227"/>
          </a:xfrm>
          <a:prstGeom prst="rect">
            <a:avLst/>
          </a:prstGeom>
        </p:spPr>
      </p:pic>
      <p:sp>
        <p:nvSpPr>
          <p:cNvPr id="12" name="矩形 11"/>
          <p:cNvSpPr/>
          <p:nvPr/>
        </p:nvSpPr>
        <p:spPr bwMode="auto">
          <a:xfrm>
            <a:off x="322368" y="1484784"/>
            <a:ext cx="937264"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日期型</a:t>
            </a:r>
          </a:p>
        </p:txBody>
      </p:sp>
    </p:spTree>
    <p:extLst>
      <p:ext uri="{BB962C8B-B14F-4D97-AF65-F5344CB8AC3E}">
        <p14:creationId xmlns:p14="http://schemas.microsoft.com/office/powerpoint/2010/main" val="1645465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1700808"/>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核心原则</a:t>
              </a:r>
              <a:endParaRPr lang="en-US" altLang="zh-CN" sz="2800" b="1" dirty="0">
                <a:solidFill>
                  <a:srgbClr val="0000CC"/>
                </a:solidFill>
                <a:ea typeface="黑体" pitchFamily="49" charset="-122"/>
              </a:endParaRPr>
            </a:p>
          </p:txBody>
        </p:sp>
      </p:grpSp>
      <p:grpSp>
        <p:nvGrpSpPr>
          <p:cNvPr id="48" name="Group 59"/>
          <p:cNvGrpSpPr>
            <a:grpSpLocks/>
          </p:cNvGrpSpPr>
          <p:nvPr/>
        </p:nvGrpSpPr>
        <p:grpSpPr bwMode="auto">
          <a:xfrm>
            <a:off x="2162179" y="3546784"/>
            <a:ext cx="5676900" cy="682625"/>
            <a:chOff x="2386013" y="3755423"/>
            <a:chExt cx="6148388" cy="683110"/>
          </a:xfrm>
        </p:grpSpPr>
        <p:sp>
          <p:nvSpPr>
            <p:cNvPr id="49" name="Rectangle 28"/>
            <p:cNvSpPr>
              <a:spLocks noChangeArrowheads="1"/>
            </p:cNvSpPr>
            <p:nvPr/>
          </p:nvSpPr>
          <p:spPr bwMode="gray">
            <a:xfrm>
              <a:off x="2386013" y="3769721"/>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3</a:t>
              </a:r>
            </a:p>
          </p:txBody>
        </p:sp>
        <p:grpSp>
          <p:nvGrpSpPr>
            <p:cNvPr id="50" name="组合 37"/>
            <p:cNvGrpSpPr/>
            <p:nvPr/>
          </p:nvGrpSpPr>
          <p:grpSpPr>
            <a:xfrm>
              <a:off x="2953160" y="3755423"/>
              <a:ext cx="5283594" cy="683110"/>
              <a:chOff x="2194558" y="115113"/>
              <a:chExt cx="3863237" cy="782637"/>
            </a:xfrm>
            <a:scene3d>
              <a:camera prst="orthographicFront"/>
              <a:lightRig rig="chilly" dir="t"/>
            </a:scene3d>
          </p:grpSpPr>
          <p:sp>
            <p:nvSpPr>
              <p:cNvPr id="52" name="同侧圆角矩形 5"/>
              <p:cNvSpPr/>
              <p:nvPr/>
            </p:nvSpPr>
            <p:spPr>
              <a:xfrm rot="5400000">
                <a:off x="3651358" y="-1341687"/>
                <a:ext cx="782637" cy="3696237"/>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53"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1" name="矩形 8"/>
            <p:cNvSpPr>
              <a:spLocks noChangeArrowheads="1"/>
            </p:cNvSpPr>
            <p:nvPr/>
          </p:nvSpPr>
          <p:spPr bwMode="auto">
            <a:xfrm>
              <a:off x="3065464" y="3839588"/>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物理设计</a:t>
              </a: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4" y="3594080"/>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59"/>
          <p:cNvGrpSpPr>
            <a:grpSpLocks/>
          </p:cNvGrpSpPr>
          <p:nvPr/>
        </p:nvGrpSpPr>
        <p:grpSpPr bwMode="auto">
          <a:xfrm>
            <a:off x="2162179" y="4509120"/>
            <a:ext cx="5676900" cy="682625"/>
            <a:chOff x="2386013" y="3755423"/>
            <a:chExt cx="6148388" cy="683110"/>
          </a:xfrm>
        </p:grpSpPr>
        <p:sp>
          <p:nvSpPr>
            <p:cNvPr id="56"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4</a:t>
              </a:r>
            </a:p>
          </p:txBody>
        </p:sp>
        <p:grpSp>
          <p:nvGrpSpPr>
            <p:cNvPr id="57" name="组合 50"/>
            <p:cNvGrpSpPr/>
            <p:nvPr/>
          </p:nvGrpSpPr>
          <p:grpSpPr>
            <a:xfrm>
              <a:off x="2953161" y="3755423"/>
              <a:ext cx="5283592" cy="683110"/>
              <a:chOff x="2194559" y="115113"/>
              <a:chExt cx="3863236" cy="782637"/>
            </a:xfrm>
            <a:scene3d>
              <a:camera prst="orthographicFront"/>
              <a:lightRig rig="chilly" dir="t"/>
            </a:scene3d>
          </p:grpSpPr>
          <p:sp>
            <p:nvSpPr>
              <p:cNvPr id="59"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0"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8" name="矩形 8"/>
            <p:cNvSpPr>
              <a:spLocks noChangeArrowheads="1"/>
            </p:cNvSpPr>
            <p:nvPr/>
          </p:nvSpPr>
          <p:spPr bwMode="auto">
            <a:xfrm>
              <a:off x="3065464" y="3800915"/>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可优化案例</a:t>
              </a:r>
            </a:p>
          </p:txBody>
        </p:sp>
      </p:grpSp>
      <p:grpSp>
        <p:nvGrpSpPr>
          <p:cNvPr id="61" name="Group 59"/>
          <p:cNvGrpSpPr>
            <a:grpSpLocks/>
          </p:cNvGrpSpPr>
          <p:nvPr/>
        </p:nvGrpSpPr>
        <p:grpSpPr bwMode="auto">
          <a:xfrm>
            <a:off x="2168529" y="5410671"/>
            <a:ext cx="5676900" cy="682625"/>
            <a:chOff x="2386013" y="3755423"/>
            <a:chExt cx="6148388" cy="683110"/>
          </a:xfrm>
        </p:grpSpPr>
        <p:sp>
          <p:nvSpPr>
            <p:cNvPr id="62"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5</a:t>
              </a:r>
            </a:p>
          </p:txBody>
        </p:sp>
        <p:grpSp>
          <p:nvGrpSpPr>
            <p:cNvPr id="63" name="组合 50"/>
            <p:cNvGrpSpPr/>
            <p:nvPr/>
          </p:nvGrpSpPr>
          <p:grpSpPr>
            <a:xfrm>
              <a:off x="2953161" y="3755423"/>
              <a:ext cx="5283592" cy="683110"/>
              <a:chOff x="2194559" y="115113"/>
              <a:chExt cx="3863236" cy="782637"/>
            </a:xfrm>
            <a:scene3d>
              <a:camera prst="orthographicFront"/>
              <a:lightRig rig="chilly" dir="t"/>
            </a:scene3d>
          </p:grpSpPr>
          <p:sp>
            <p:nvSpPr>
              <p:cNvPr id="65"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64" name="矩形 8"/>
            <p:cNvSpPr>
              <a:spLocks noChangeArrowheads="1"/>
            </p:cNvSpPr>
            <p:nvPr/>
          </p:nvSpPr>
          <p:spPr bwMode="auto">
            <a:xfrm>
              <a:off x="3065464" y="3795133"/>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讨论交流</a:t>
              </a:r>
            </a:p>
          </p:txBody>
        </p:sp>
      </p:grpSp>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17</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2630699"/>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逻辑设计</a:t>
              </a:r>
              <a:endParaRPr lang="en-US" altLang="zh-CN" sz="2800" b="1" dirty="0">
                <a:solidFill>
                  <a:srgbClr val="0000CC"/>
                </a:solidFill>
                <a:ea typeface="黑体" pitchFamily="49" charset="-122"/>
              </a:endParaRPr>
            </a:p>
          </p:txBody>
        </p:sp>
      </p:grpSp>
    </p:spTree>
    <p:extLst>
      <p:ext uri="{BB962C8B-B14F-4D97-AF65-F5344CB8AC3E}">
        <p14:creationId xmlns:p14="http://schemas.microsoft.com/office/powerpoint/2010/main" val="174272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2680580"/>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表设计</a:t>
              </a:r>
              <a:endParaRPr lang="en-US" altLang="zh-CN" sz="2800" b="1" dirty="0">
                <a:solidFill>
                  <a:srgbClr val="FF0000"/>
                </a:solidFill>
                <a:ea typeface="黑体" pitchFamily="49" charset="-122"/>
              </a:endParaRP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818" y="2708920"/>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18</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3610471"/>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索引设计</a:t>
              </a:r>
              <a:endParaRPr lang="en-US" altLang="zh-CN" sz="2800" b="1" dirty="0">
                <a:solidFill>
                  <a:srgbClr val="0000CC"/>
                </a:solidFill>
                <a:ea typeface="黑体" pitchFamily="49" charset="-122"/>
              </a:endParaRPr>
            </a:p>
          </p:txBody>
        </p:sp>
      </p:grpSp>
    </p:spTree>
    <p:extLst>
      <p:ext uri="{BB962C8B-B14F-4D97-AF65-F5344CB8AC3E}">
        <p14:creationId xmlns:p14="http://schemas.microsoft.com/office/powerpoint/2010/main" val="359844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一一表设计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07762" y="1916832"/>
            <a:ext cx="8496944" cy="2566114"/>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pP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对于实体表，主键就是一列，没有任何语义的自增的列。对于关系表，主键就是相关实体表的主键形成的复合主键，是多列。</a:t>
            </a:r>
          </a:p>
          <a:p>
            <a:pPr>
              <a:lnSpc>
                <a:spcPct val="150000"/>
              </a:lnSpc>
            </a:pP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遵循如下三点原则：</a:t>
            </a:r>
          </a:p>
          <a:p>
            <a:pPr marL="742950" lvl="2" indent="-285750">
              <a:lnSpc>
                <a:spcPct val="150000"/>
              </a:lnSpc>
              <a:buFont typeface="Wingdings" panose="05000000000000000000" pitchFamily="2" charset="2"/>
              <a:buChar char="l"/>
              <a:defRPr/>
            </a:pPr>
            <a:r>
              <a:rPr lang="zh-CN" altLang="zh-CN" sz="1400" b="1" dirty="0">
                <a:latin typeface="宋体" panose="02010600030101010101" pitchFamily="2" charset="-122"/>
                <a:ea typeface="宋体" panose="02010600030101010101" pitchFamily="2" charset="-122"/>
              </a:rPr>
              <a:t>有无原则：</a:t>
            </a:r>
            <a:r>
              <a:rPr lang="zh-CN" altLang="zh-CN" sz="1400" dirty="0">
                <a:latin typeface="宋体" panose="02010600030101010101" pitchFamily="2" charset="-122"/>
                <a:ea typeface="宋体" panose="02010600030101010101" pitchFamily="2" charset="-122"/>
              </a:rPr>
              <a:t>除临时表</a:t>
            </a:r>
            <a:r>
              <a:rPr lang="zh-CN" altLang="en-US" sz="1400" dirty="0">
                <a:latin typeface="宋体" panose="02010600030101010101" pitchFamily="2" charset="-122"/>
                <a:ea typeface="宋体" panose="02010600030101010101" pitchFamily="2" charset="-122"/>
              </a:rPr>
              <a:t>或备份表外</a:t>
            </a:r>
            <a:r>
              <a:rPr lang="zh-CN" altLang="zh-CN" sz="1400" dirty="0">
                <a:latin typeface="宋体" panose="02010600030101010101" pitchFamily="2" charset="-122"/>
                <a:ea typeface="宋体" panose="02010600030101010101" pitchFamily="2" charset="-122"/>
              </a:rPr>
              <a:t>，其他表都要建立主键；</a:t>
            </a:r>
          </a:p>
          <a:p>
            <a:pPr marL="742950" lvl="2" indent="-285750">
              <a:lnSpc>
                <a:spcPct val="150000"/>
              </a:lnSpc>
              <a:buFont typeface="Wingdings" panose="05000000000000000000" pitchFamily="2" charset="2"/>
              <a:buChar char="l"/>
              <a:defRPr/>
            </a:pPr>
            <a:r>
              <a:rPr lang="zh-CN" altLang="zh-CN" sz="1400" b="1" dirty="0">
                <a:latin typeface="宋体" panose="02010600030101010101" pitchFamily="2" charset="-122"/>
                <a:ea typeface="宋体" panose="02010600030101010101" pitchFamily="2" charset="-122"/>
              </a:rPr>
              <a:t>应用原则：</a:t>
            </a:r>
            <a:r>
              <a:rPr lang="zh-CN" altLang="zh-CN" sz="1400" dirty="0">
                <a:latin typeface="宋体" panose="02010600030101010101" pitchFamily="2" charset="-122"/>
                <a:ea typeface="宋体" panose="02010600030101010101" pitchFamily="2" charset="-122"/>
              </a:rPr>
              <a:t>严禁将主键字段与业务逻辑绑定使用；</a:t>
            </a:r>
          </a:p>
          <a:p>
            <a:pPr marL="742950" lvl="2" indent="-285750">
              <a:lnSpc>
                <a:spcPct val="150000"/>
              </a:lnSpc>
              <a:buFont typeface="Wingdings" panose="05000000000000000000" pitchFamily="2" charset="2"/>
              <a:buChar char="l"/>
              <a:defRPr/>
            </a:pPr>
            <a:r>
              <a:rPr lang="zh-CN" altLang="zh-CN" sz="1400" b="1" dirty="0">
                <a:latin typeface="宋体" panose="02010600030101010101" pitchFamily="2" charset="-122"/>
                <a:ea typeface="宋体" panose="02010600030101010101" pitchFamily="2" charset="-122"/>
              </a:rPr>
              <a:t>构成原则：</a:t>
            </a:r>
            <a:r>
              <a:rPr lang="zh-CN" altLang="zh-CN" sz="1400" dirty="0">
                <a:latin typeface="宋体" panose="02010600030101010101" pitchFamily="2" charset="-122"/>
                <a:ea typeface="宋体" panose="02010600030101010101" pitchFamily="2" charset="-122"/>
              </a:rPr>
              <a:t>主键不能使用含有实际语义的列，主键字段的类型通常为</a:t>
            </a:r>
            <a:r>
              <a:rPr lang="en-GB" altLang="zh-CN" sz="1400" dirty="0" err="1">
                <a:latin typeface="宋体" panose="02010600030101010101" pitchFamily="2" charset="-122"/>
                <a:ea typeface="宋体" panose="02010600030101010101" pitchFamily="2" charset="-122"/>
              </a:rPr>
              <a:t>int</a:t>
            </a:r>
            <a:r>
              <a:rPr lang="zh-CN" altLang="en-US" sz="1400" dirty="0">
                <a:latin typeface="宋体" panose="02010600030101010101" pitchFamily="2" charset="-122"/>
                <a:ea typeface="宋体" panose="02010600030101010101" pitchFamily="2" charset="-122"/>
              </a:rPr>
              <a:t>或</a:t>
            </a:r>
            <a:r>
              <a:rPr lang="en-US" altLang="zh-CN" sz="1400" dirty="0" err="1">
                <a:latin typeface="宋体" panose="02010600030101010101" pitchFamily="2" charset="-122"/>
                <a:ea typeface="宋体" panose="02010600030101010101" pitchFamily="2" charset="-122"/>
              </a:rPr>
              <a:t>bigint</a:t>
            </a:r>
            <a:r>
              <a:rPr lang="zh-CN" altLang="zh-CN" sz="1400" dirty="0">
                <a:latin typeface="宋体" panose="02010600030101010101" pitchFamily="2" charset="-122"/>
                <a:ea typeface="宋体" panose="02010600030101010101" pitchFamily="2" charset="-122"/>
              </a:rPr>
              <a:t>，使用</a:t>
            </a:r>
            <a:r>
              <a:rPr lang="en-GB" altLang="zh-CN" sz="1400" dirty="0">
                <a:latin typeface="宋体" panose="02010600030101010101" pitchFamily="2" charset="-122"/>
                <a:ea typeface="宋体" panose="02010600030101010101" pitchFamily="2" charset="-122"/>
              </a:rPr>
              <a:t>tower</a:t>
            </a:r>
            <a:r>
              <a:rPr lang="zh-CN" altLang="zh-CN" sz="1400" dirty="0">
                <a:latin typeface="宋体" panose="02010600030101010101" pitchFamily="2" charset="-122"/>
                <a:ea typeface="宋体" panose="02010600030101010101" pitchFamily="2" charset="-122"/>
              </a:rPr>
              <a:t>上的大树金融共享文档—</a:t>
            </a:r>
            <a:r>
              <a:rPr lang="en-GB" altLang="zh-CN" sz="1400" dirty="0">
                <a:latin typeface="宋体" panose="02010600030101010101" pitchFamily="2" charset="-122"/>
                <a:ea typeface="宋体" panose="02010600030101010101" pitchFamily="2" charset="-122"/>
              </a:rPr>
              <a:t>&gt;</a:t>
            </a:r>
            <a:r>
              <a:rPr lang="zh-CN" altLang="zh-CN" sz="1400" dirty="0">
                <a:latin typeface="宋体" panose="02010600030101010101" pitchFamily="2" charset="-122"/>
                <a:ea typeface="宋体" panose="02010600030101010101" pitchFamily="2" charset="-122"/>
              </a:rPr>
              <a:t>公共服务—</a:t>
            </a:r>
            <a:r>
              <a:rPr lang="en-GB" altLang="zh-CN" sz="1400" dirty="0">
                <a:latin typeface="宋体" panose="02010600030101010101" pitchFamily="2" charset="-122"/>
                <a:ea typeface="宋体" panose="02010600030101010101" pitchFamily="2" charset="-122"/>
              </a:rPr>
              <a:t>&gt;</a:t>
            </a:r>
            <a:r>
              <a:rPr lang="zh-CN" altLang="zh-CN" sz="1400" b="1" dirty="0">
                <a:solidFill>
                  <a:srgbClr val="FF0000"/>
                </a:solidFill>
                <a:latin typeface="宋体" panose="02010600030101010101" pitchFamily="2" charset="-122"/>
                <a:ea typeface="宋体" panose="02010600030101010101" pitchFamily="2" charset="-122"/>
              </a:rPr>
              <a:t>全局唯一</a:t>
            </a:r>
            <a:r>
              <a:rPr lang="en-GB" altLang="zh-CN" sz="1400" b="1" dirty="0">
                <a:solidFill>
                  <a:srgbClr val="FF0000"/>
                </a:solidFill>
                <a:latin typeface="宋体" panose="02010600030101010101" pitchFamily="2" charset="-122"/>
                <a:ea typeface="宋体" panose="02010600030101010101" pitchFamily="2" charset="-122"/>
              </a:rPr>
              <a:t>ID</a:t>
            </a:r>
            <a:r>
              <a:rPr lang="zh-CN" altLang="zh-CN" sz="1400" b="1" dirty="0">
                <a:solidFill>
                  <a:srgbClr val="FF0000"/>
                </a:solidFill>
                <a:latin typeface="宋体" panose="02010600030101010101" pitchFamily="2" charset="-122"/>
                <a:ea typeface="宋体" panose="02010600030101010101" pitchFamily="2" charset="-122"/>
              </a:rPr>
              <a:t>生成器</a:t>
            </a:r>
            <a:r>
              <a:rPr lang="zh-CN"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0" name="矩形 9"/>
          <p:cNvSpPr/>
          <p:nvPr/>
        </p:nvSpPr>
        <p:spPr bwMode="auto">
          <a:xfrm>
            <a:off x="322368" y="1429668"/>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主键</a:t>
            </a:r>
          </a:p>
        </p:txBody>
      </p:sp>
      <p:sp>
        <p:nvSpPr>
          <p:cNvPr id="11" name="矩形 10"/>
          <p:cNvSpPr/>
          <p:nvPr/>
        </p:nvSpPr>
        <p:spPr>
          <a:xfrm>
            <a:off x="323528" y="5209242"/>
            <a:ext cx="8496944" cy="796280"/>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pP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严禁多层外键关联设计，例如</a:t>
            </a:r>
            <a:r>
              <a:rPr lang="en-GB" altLang="zh-CN" sz="1400" dirty="0">
                <a:latin typeface="宋体" panose="02010600030101010101" pitchFamily="2" charset="-122"/>
                <a:ea typeface="宋体" panose="02010600030101010101" pitchFamily="2" charset="-122"/>
              </a:rPr>
              <a:t>b</a:t>
            </a:r>
            <a:r>
              <a:rPr lang="zh-CN" altLang="zh-CN" sz="1400" dirty="0">
                <a:latin typeface="宋体" panose="02010600030101010101" pitchFamily="2" charset="-122"/>
                <a:ea typeface="宋体" panose="02010600030101010101" pitchFamily="2" charset="-122"/>
              </a:rPr>
              <a:t>表有</a:t>
            </a:r>
            <a:r>
              <a:rPr lang="en-GB" altLang="zh-CN" sz="1400" dirty="0">
                <a:latin typeface="宋体" panose="02010600030101010101" pitchFamily="2" charset="-122"/>
                <a:ea typeface="宋体" panose="02010600030101010101" pitchFamily="2" charset="-122"/>
              </a:rPr>
              <a:t>a</a:t>
            </a:r>
            <a:r>
              <a:rPr lang="zh-CN" altLang="zh-CN" sz="1400" dirty="0">
                <a:latin typeface="宋体" panose="02010600030101010101" pitchFamily="2" charset="-122"/>
                <a:ea typeface="宋体" panose="02010600030101010101" pitchFamily="2" charset="-122"/>
              </a:rPr>
              <a:t>表的外键，</a:t>
            </a:r>
            <a:r>
              <a:rPr lang="en-GB" altLang="zh-CN" sz="1400" dirty="0">
                <a:latin typeface="宋体" panose="02010600030101010101" pitchFamily="2" charset="-122"/>
                <a:ea typeface="宋体" panose="02010600030101010101" pitchFamily="2" charset="-122"/>
              </a:rPr>
              <a:t>c</a:t>
            </a:r>
            <a:r>
              <a:rPr lang="zh-CN" altLang="zh-CN" sz="1400" dirty="0">
                <a:latin typeface="宋体" panose="02010600030101010101" pitchFamily="2" charset="-122"/>
                <a:ea typeface="宋体" panose="02010600030101010101" pitchFamily="2" charset="-122"/>
              </a:rPr>
              <a:t>表有</a:t>
            </a:r>
            <a:r>
              <a:rPr lang="en-GB" altLang="zh-CN" sz="1400" dirty="0">
                <a:latin typeface="宋体" panose="02010600030101010101" pitchFamily="2" charset="-122"/>
                <a:ea typeface="宋体" panose="02010600030101010101" pitchFamily="2" charset="-122"/>
              </a:rPr>
              <a:t>b</a:t>
            </a:r>
            <a:r>
              <a:rPr lang="zh-CN" altLang="zh-CN" sz="1400" dirty="0">
                <a:latin typeface="宋体" panose="02010600030101010101" pitchFamily="2" charset="-122"/>
                <a:ea typeface="宋体" panose="02010600030101010101" pitchFamily="2" charset="-122"/>
              </a:rPr>
              <a:t>表的外键，</a:t>
            </a:r>
            <a:r>
              <a:rPr lang="en-GB" altLang="zh-CN" sz="1400" dirty="0">
                <a:latin typeface="宋体" panose="02010600030101010101" pitchFamily="2" charset="-122"/>
                <a:ea typeface="宋体" panose="02010600030101010101" pitchFamily="2" charset="-122"/>
              </a:rPr>
              <a:t>d</a:t>
            </a:r>
            <a:r>
              <a:rPr lang="zh-CN" altLang="zh-CN" sz="1400" dirty="0">
                <a:latin typeface="宋体" panose="02010600030101010101" pitchFamily="2" charset="-122"/>
                <a:ea typeface="宋体" panose="02010600030101010101" pitchFamily="2" charset="-122"/>
              </a:rPr>
              <a:t>表有</a:t>
            </a:r>
            <a:r>
              <a:rPr lang="en-GB" altLang="zh-CN" sz="1400" dirty="0">
                <a:latin typeface="宋体" panose="02010600030101010101" pitchFamily="2" charset="-122"/>
                <a:ea typeface="宋体" panose="02010600030101010101" pitchFamily="2" charset="-122"/>
              </a:rPr>
              <a:t>c</a:t>
            </a:r>
            <a:r>
              <a:rPr lang="zh-CN" altLang="zh-CN" sz="1400" dirty="0">
                <a:latin typeface="宋体" panose="02010600030101010101" pitchFamily="2" charset="-122"/>
                <a:ea typeface="宋体" panose="02010600030101010101" pitchFamily="2" charset="-122"/>
              </a:rPr>
              <a:t>表外键。</a:t>
            </a:r>
            <a:endParaRPr lang="zh-CN" altLang="en-US"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19</a:t>
            </a:fld>
            <a:endParaRPr lang="en-US" altLang="zh-CN" sz="1200" dirty="0">
              <a:solidFill>
                <a:prstClr val="black"/>
              </a:solidFill>
            </a:endParaRPr>
          </a:p>
        </p:txBody>
      </p:sp>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矩形 12"/>
          <p:cNvSpPr/>
          <p:nvPr/>
        </p:nvSpPr>
        <p:spPr bwMode="auto">
          <a:xfrm>
            <a:off x="323528" y="4725144"/>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外键</a:t>
            </a:r>
          </a:p>
        </p:txBody>
      </p:sp>
    </p:spTree>
    <p:extLst>
      <p:ext uri="{BB962C8B-B14F-4D97-AF65-F5344CB8AC3E}">
        <p14:creationId xmlns:p14="http://schemas.microsoft.com/office/powerpoint/2010/main" val="232967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1700808"/>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核心原则</a:t>
              </a:r>
              <a:endParaRPr lang="en-US" altLang="zh-CN" sz="2800" b="1" dirty="0">
                <a:solidFill>
                  <a:srgbClr val="FF0000"/>
                </a:solidFill>
                <a:ea typeface="黑体" pitchFamily="49" charset="-122"/>
              </a:endParaRPr>
            </a:p>
          </p:txBody>
        </p:sp>
      </p:grpSp>
      <p:grpSp>
        <p:nvGrpSpPr>
          <p:cNvPr id="48" name="Group 59"/>
          <p:cNvGrpSpPr>
            <a:grpSpLocks/>
          </p:cNvGrpSpPr>
          <p:nvPr/>
        </p:nvGrpSpPr>
        <p:grpSpPr bwMode="auto">
          <a:xfrm>
            <a:off x="2162179" y="3546784"/>
            <a:ext cx="5676900" cy="682625"/>
            <a:chOff x="2386013" y="3755423"/>
            <a:chExt cx="6148388" cy="683110"/>
          </a:xfrm>
        </p:grpSpPr>
        <p:sp>
          <p:nvSpPr>
            <p:cNvPr id="49" name="Rectangle 28"/>
            <p:cNvSpPr>
              <a:spLocks noChangeArrowheads="1"/>
            </p:cNvSpPr>
            <p:nvPr/>
          </p:nvSpPr>
          <p:spPr bwMode="gray">
            <a:xfrm>
              <a:off x="2386013" y="3769721"/>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3</a:t>
              </a:r>
            </a:p>
          </p:txBody>
        </p:sp>
        <p:grpSp>
          <p:nvGrpSpPr>
            <p:cNvPr id="50" name="组合 37"/>
            <p:cNvGrpSpPr/>
            <p:nvPr/>
          </p:nvGrpSpPr>
          <p:grpSpPr>
            <a:xfrm>
              <a:off x="2953160" y="3755423"/>
              <a:ext cx="5283594" cy="683110"/>
              <a:chOff x="2194558" y="115113"/>
              <a:chExt cx="3863237" cy="782637"/>
            </a:xfrm>
            <a:scene3d>
              <a:camera prst="orthographicFront"/>
              <a:lightRig rig="chilly" dir="t"/>
            </a:scene3d>
          </p:grpSpPr>
          <p:sp>
            <p:nvSpPr>
              <p:cNvPr id="52" name="同侧圆角矩形 5"/>
              <p:cNvSpPr/>
              <p:nvPr/>
            </p:nvSpPr>
            <p:spPr>
              <a:xfrm rot="5400000">
                <a:off x="3651358" y="-1341687"/>
                <a:ext cx="782637" cy="3696237"/>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53"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1" name="矩形 8"/>
            <p:cNvSpPr>
              <a:spLocks noChangeArrowheads="1"/>
            </p:cNvSpPr>
            <p:nvPr/>
          </p:nvSpPr>
          <p:spPr bwMode="auto">
            <a:xfrm>
              <a:off x="3065464" y="3839588"/>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物理设计</a:t>
              </a: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4" y="1729755"/>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59"/>
          <p:cNvGrpSpPr>
            <a:grpSpLocks/>
          </p:cNvGrpSpPr>
          <p:nvPr/>
        </p:nvGrpSpPr>
        <p:grpSpPr bwMode="auto">
          <a:xfrm>
            <a:off x="2162179" y="4509120"/>
            <a:ext cx="5676900" cy="682625"/>
            <a:chOff x="2386013" y="3755423"/>
            <a:chExt cx="6148388" cy="683110"/>
          </a:xfrm>
        </p:grpSpPr>
        <p:sp>
          <p:nvSpPr>
            <p:cNvPr id="56"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4</a:t>
              </a:r>
            </a:p>
          </p:txBody>
        </p:sp>
        <p:grpSp>
          <p:nvGrpSpPr>
            <p:cNvPr id="57" name="组合 50"/>
            <p:cNvGrpSpPr/>
            <p:nvPr/>
          </p:nvGrpSpPr>
          <p:grpSpPr>
            <a:xfrm>
              <a:off x="2953161" y="3755423"/>
              <a:ext cx="5283592" cy="683110"/>
              <a:chOff x="2194559" y="115113"/>
              <a:chExt cx="3863236" cy="782637"/>
            </a:xfrm>
            <a:scene3d>
              <a:camera prst="orthographicFront"/>
              <a:lightRig rig="chilly" dir="t"/>
            </a:scene3d>
          </p:grpSpPr>
          <p:sp>
            <p:nvSpPr>
              <p:cNvPr id="59"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0"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8" name="矩形 8"/>
            <p:cNvSpPr>
              <a:spLocks noChangeArrowheads="1"/>
            </p:cNvSpPr>
            <p:nvPr/>
          </p:nvSpPr>
          <p:spPr bwMode="auto">
            <a:xfrm>
              <a:off x="3065464" y="3800915"/>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可优化案例</a:t>
              </a:r>
            </a:p>
          </p:txBody>
        </p:sp>
      </p:grpSp>
      <p:grpSp>
        <p:nvGrpSpPr>
          <p:cNvPr id="61" name="Group 59"/>
          <p:cNvGrpSpPr>
            <a:grpSpLocks/>
          </p:cNvGrpSpPr>
          <p:nvPr/>
        </p:nvGrpSpPr>
        <p:grpSpPr bwMode="auto">
          <a:xfrm>
            <a:off x="2168529" y="5410671"/>
            <a:ext cx="5676900" cy="682625"/>
            <a:chOff x="2386013" y="3755423"/>
            <a:chExt cx="6148388" cy="683110"/>
          </a:xfrm>
        </p:grpSpPr>
        <p:sp>
          <p:nvSpPr>
            <p:cNvPr id="62"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5</a:t>
              </a:r>
            </a:p>
          </p:txBody>
        </p:sp>
        <p:grpSp>
          <p:nvGrpSpPr>
            <p:cNvPr id="63" name="组合 50"/>
            <p:cNvGrpSpPr/>
            <p:nvPr/>
          </p:nvGrpSpPr>
          <p:grpSpPr>
            <a:xfrm>
              <a:off x="2953161" y="3755423"/>
              <a:ext cx="5283592" cy="683110"/>
              <a:chOff x="2194559" y="115113"/>
              <a:chExt cx="3863236" cy="782637"/>
            </a:xfrm>
            <a:scene3d>
              <a:camera prst="orthographicFront"/>
              <a:lightRig rig="chilly" dir="t"/>
            </a:scene3d>
          </p:grpSpPr>
          <p:sp>
            <p:nvSpPr>
              <p:cNvPr id="65"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64" name="矩形 8"/>
            <p:cNvSpPr>
              <a:spLocks noChangeArrowheads="1"/>
            </p:cNvSpPr>
            <p:nvPr/>
          </p:nvSpPr>
          <p:spPr bwMode="auto">
            <a:xfrm>
              <a:off x="3065464" y="3795133"/>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讨论交流</a:t>
              </a:r>
            </a:p>
          </p:txBody>
        </p:sp>
      </p:grpSp>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2630699"/>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逻辑设计</a:t>
              </a:r>
              <a:endParaRPr lang="en-US" altLang="zh-CN" sz="2800" b="1" dirty="0">
                <a:solidFill>
                  <a:srgbClr val="0000CC"/>
                </a:solidFill>
                <a:ea typeface="黑体" pitchFamily="49" charset="-122"/>
              </a:endParaRPr>
            </a:p>
          </p:txBody>
        </p:sp>
      </p:grpSp>
    </p:spTree>
    <p:extLst>
      <p:ext uri="{BB962C8B-B14F-4D97-AF65-F5344CB8AC3E}">
        <p14:creationId xmlns:p14="http://schemas.microsoft.com/office/powerpoint/2010/main" val="1421024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一一表设计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bwMode="auto">
          <a:xfrm>
            <a:off x="322368" y="1268760"/>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注释</a:t>
            </a: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20</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矩形 12"/>
          <p:cNvSpPr/>
          <p:nvPr/>
        </p:nvSpPr>
        <p:spPr bwMode="auto">
          <a:xfrm>
            <a:off x="323528" y="3948822"/>
            <a:ext cx="1656184"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b="1" dirty="0"/>
              <a:t>字段访问频度</a:t>
            </a:r>
            <a:endParaRPr lang="zh-CN" altLang="en-US" b="1" kern="0" dirty="0">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097664217"/>
              </p:ext>
            </p:extLst>
          </p:nvPr>
        </p:nvGraphicFramePr>
        <p:xfrm>
          <a:off x="1145250" y="1709753"/>
          <a:ext cx="6235062" cy="2142258"/>
        </p:xfrm>
        <a:graphic>
          <a:graphicData uri="http://schemas.openxmlformats.org/drawingml/2006/table">
            <a:tbl>
              <a:tblPr firstRow="1" firstCol="1" bandRow="1">
                <a:tableStyleId>{5C22544A-7EE6-4342-B048-85BDC9FD1C3A}</a:tableStyleId>
              </a:tblPr>
              <a:tblGrid>
                <a:gridCol w="415351">
                  <a:extLst>
                    <a:ext uri="{9D8B030D-6E8A-4147-A177-3AD203B41FA5}">
                      <a16:colId xmlns:a16="http://schemas.microsoft.com/office/drawing/2014/main" val="657341461"/>
                    </a:ext>
                  </a:extLst>
                </a:gridCol>
                <a:gridCol w="5819711">
                  <a:extLst>
                    <a:ext uri="{9D8B030D-6E8A-4147-A177-3AD203B41FA5}">
                      <a16:colId xmlns:a16="http://schemas.microsoft.com/office/drawing/2014/main" val="3940325563"/>
                    </a:ext>
                  </a:extLst>
                </a:gridCol>
              </a:tblGrid>
              <a:tr h="544009">
                <a:tc>
                  <a:txBody>
                    <a:bodyPr/>
                    <a:lstStyle/>
                    <a:p>
                      <a:pPr algn="ctr">
                        <a:spcAft>
                          <a:spcPts val="0"/>
                        </a:spcAft>
                      </a:pPr>
                      <a:r>
                        <a:rPr lang="zh-CN" sz="1050" dirty="0">
                          <a:effectLst/>
                        </a:rPr>
                        <a:t>原则</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每个表，每个字段都要有注释，说明其含义，对于冗余字段还要特别说明其维护方法，外键字段需说明参照与哪个表的哪个字段，谁设计谁注释。</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8905425"/>
                  </a:ext>
                </a:extLst>
              </a:tr>
              <a:tr h="423626">
                <a:tc>
                  <a:txBody>
                    <a:bodyPr/>
                    <a:lstStyle/>
                    <a:p>
                      <a:pPr algn="ctr">
                        <a:spcAft>
                          <a:spcPts val="0"/>
                        </a:spcAft>
                      </a:pPr>
                      <a:r>
                        <a:rPr lang="zh-CN" sz="1050">
                          <a:effectLst/>
                        </a:rPr>
                        <a:t>方法</a:t>
                      </a:r>
                      <a:endParaRPr lang="zh-CN" sz="10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查询字典表</a:t>
                      </a:r>
                      <a:r>
                        <a:rPr lang="en-US" sz="1050" dirty="0" err="1">
                          <a:effectLst/>
                        </a:rPr>
                        <a:t>information_schema.tables</a:t>
                      </a:r>
                      <a:r>
                        <a:rPr lang="zh-CN" sz="1050" dirty="0">
                          <a:effectLst/>
                        </a:rPr>
                        <a:t>和</a:t>
                      </a:r>
                      <a:r>
                        <a:rPr lang="en-US" sz="1050" dirty="0" err="1">
                          <a:effectLst/>
                        </a:rPr>
                        <a:t>information_schema.columns</a:t>
                      </a:r>
                      <a:r>
                        <a:rPr lang="zh-CN" sz="1050" dirty="0">
                          <a:effectLst/>
                        </a:rPr>
                        <a:t>可知道表和字段的注释信息</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681051"/>
                  </a:ext>
                </a:extLst>
              </a:tr>
              <a:tr h="1014738">
                <a:tc>
                  <a:txBody>
                    <a:bodyPr/>
                    <a:lstStyle/>
                    <a:p>
                      <a:pPr algn="ctr">
                        <a:spcAft>
                          <a:spcPts val="0"/>
                        </a:spcAft>
                      </a:pPr>
                      <a:r>
                        <a:rPr lang="zh-CN" sz="1050">
                          <a:effectLst/>
                        </a:rPr>
                        <a:t>实施</a:t>
                      </a:r>
                      <a:endParaRPr lang="zh-CN" sz="10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对表添加注释：</a:t>
                      </a:r>
                      <a:endParaRPr lang="zh-CN" sz="1000" dirty="0">
                        <a:effectLst/>
                      </a:endParaRPr>
                    </a:p>
                    <a:p>
                      <a:pPr algn="just">
                        <a:lnSpc>
                          <a:spcPct val="150000"/>
                        </a:lnSpc>
                        <a:spcAft>
                          <a:spcPts val="0"/>
                        </a:spcAft>
                      </a:pPr>
                      <a:r>
                        <a:rPr lang="en-US" sz="1050" dirty="0">
                          <a:effectLst/>
                        </a:rPr>
                        <a:t>SQL&gt;</a:t>
                      </a:r>
                      <a:r>
                        <a:rPr lang="en-GB" sz="1050" dirty="0">
                          <a:effectLst/>
                        </a:rPr>
                        <a:t>ALTER TABLE &lt;</a:t>
                      </a:r>
                      <a:r>
                        <a:rPr lang="en-GB" sz="1050" dirty="0" err="1">
                          <a:effectLst/>
                        </a:rPr>
                        <a:t>table_name</a:t>
                      </a:r>
                      <a:r>
                        <a:rPr lang="en-GB" sz="1050" dirty="0">
                          <a:effectLst/>
                        </a:rPr>
                        <a:t>&gt; COMMENT='</a:t>
                      </a:r>
                      <a:r>
                        <a:rPr lang="en-US" sz="1050" dirty="0" err="1">
                          <a:effectLst/>
                        </a:rPr>
                        <a:t>这是表的注释</a:t>
                      </a:r>
                      <a:r>
                        <a:rPr lang="en-GB" sz="1050" dirty="0">
                          <a:effectLst/>
                        </a:rPr>
                        <a:t>';</a:t>
                      </a:r>
                      <a:endParaRPr lang="zh-CN" sz="1000" dirty="0">
                        <a:effectLst/>
                      </a:endParaRPr>
                    </a:p>
                    <a:p>
                      <a:pPr algn="just">
                        <a:lnSpc>
                          <a:spcPct val="150000"/>
                        </a:lnSpc>
                        <a:spcAft>
                          <a:spcPts val="0"/>
                        </a:spcAft>
                      </a:pPr>
                      <a:r>
                        <a:rPr lang="zh-CN" sz="1050" dirty="0">
                          <a:effectLst/>
                        </a:rPr>
                        <a:t>对字段添加注释：</a:t>
                      </a:r>
                      <a:endParaRPr lang="zh-CN" sz="1000" dirty="0">
                        <a:effectLst/>
                      </a:endParaRPr>
                    </a:p>
                    <a:p>
                      <a:pPr algn="just">
                        <a:lnSpc>
                          <a:spcPct val="150000"/>
                        </a:lnSpc>
                        <a:spcAft>
                          <a:spcPts val="0"/>
                        </a:spcAft>
                      </a:pPr>
                      <a:r>
                        <a:rPr lang="en-US" sz="1050" dirty="0">
                          <a:effectLst/>
                        </a:rPr>
                        <a:t>SQL&gt;</a:t>
                      </a:r>
                      <a:r>
                        <a:rPr lang="en-GB" sz="1050" dirty="0">
                          <a:effectLst/>
                        </a:rPr>
                        <a:t>ALTER TABLE &lt;</a:t>
                      </a:r>
                      <a:r>
                        <a:rPr lang="en-US" sz="1050" dirty="0" err="1">
                          <a:effectLst/>
                        </a:rPr>
                        <a:t>tables_name</a:t>
                      </a:r>
                      <a:r>
                        <a:rPr lang="en-GB" sz="1050" dirty="0">
                          <a:effectLst/>
                        </a:rPr>
                        <a:t>&gt; MODIFY COLUMN </a:t>
                      </a:r>
                      <a:r>
                        <a:rPr lang="en-US" sz="1050" dirty="0">
                          <a:effectLst/>
                        </a:rPr>
                        <a:t>&lt;</a:t>
                      </a:r>
                      <a:r>
                        <a:rPr lang="en-GB" sz="1050" dirty="0">
                          <a:effectLst/>
                        </a:rPr>
                        <a:t>name&gt; VARCHAR(100) COMMENT '</a:t>
                      </a:r>
                      <a:r>
                        <a:rPr lang="en-US" sz="1050" dirty="0" err="1">
                          <a:effectLst/>
                        </a:rPr>
                        <a:t>修改列注释</a:t>
                      </a:r>
                      <a:r>
                        <a:rPr lang="en-GB" sz="1050" dirty="0">
                          <a:effectLst/>
                        </a:rPr>
                        <a:t>';</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877072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79632009"/>
              </p:ext>
            </p:extLst>
          </p:nvPr>
        </p:nvGraphicFramePr>
        <p:xfrm>
          <a:off x="1142136" y="4403042"/>
          <a:ext cx="6238175" cy="1946753"/>
        </p:xfrm>
        <a:graphic>
          <a:graphicData uri="http://schemas.openxmlformats.org/drawingml/2006/table">
            <a:tbl>
              <a:tblPr firstRow="1" firstCol="1" bandRow="1">
                <a:tableStyleId>{5C22544A-7EE6-4342-B048-85BDC9FD1C3A}</a:tableStyleId>
              </a:tblPr>
              <a:tblGrid>
                <a:gridCol w="415559">
                  <a:extLst>
                    <a:ext uri="{9D8B030D-6E8A-4147-A177-3AD203B41FA5}">
                      <a16:colId xmlns:a16="http://schemas.microsoft.com/office/drawing/2014/main" val="3479217863"/>
                    </a:ext>
                  </a:extLst>
                </a:gridCol>
                <a:gridCol w="5822616">
                  <a:extLst>
                    <a:ext uri="{9D8B030D-6E8A-4147-A177-3AD203B41FA5}">
                      <a16:colId xmlns:a16="http://schemas.microsoft.com/office/drawing/2014/main" val="2396715945"/>
                    </a:ext>
                  </a:extLst>
                </a:gridCol>
              </a:tblGrid>
              <a:tr h="364528">
                <a:tc>
                  <a:txBody>
                    <a:bodyPr/>
                    <a:lstStyle/>
                    <a:p>
                      <a:pPr algn="ctr">
                        <a:spcAft>
                          <a:spcPts val="0"/>
                        </a:spcAft>
                      </a:pPr>
                      <a:r>
                        <a:rPr lang="zh-CN" sz="1050">
                          <a:effectLst/>
                        </a:rPr>
                        <a:t>原则</a:t>
                      </a:r>
                      <a:endParaRPr lang="zh-CN" sz="10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一个表中的各字段的访问频繁度应该基本一致</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7494535"/>
                  </a:ext>
                </a:extLst>
              </a:tr>
              <a:tr h="1064508">
                <a:tc>
                  <a:txBody>
                    <a:bodyPr/>
                    <a:lstStyle/>
                    <a:p>
                      <a:pPr algn="ctr">
                        <a:spcAft>
                          <a:spcPts val="0"/>
                        </a:spcAft>
                      </a:pPr>
                      <a:r>
                        <a:rPr lang="zh-CN" sz="1050">
                          <a:effectLst/>
                        </a:rPr>
                        <a:t>方法</a:t>
                      </a:r>
                      <a:endParaRPr lang="zh-CN" sz="10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如果一个表的字段数过多，例如超过</a:t>
                      </a:r>
                      <a:r>
                        <a:rPr lang="en-US" sz="1050" dirty="0">
                          <a:effectLst/>
                        </a:rPr>
                        <a:t>50</a:t>
                      </a:r>
                      <a:r>
                        <a:rPr lang="zh-CN" sz="1050" dirty="0">
                          <a:effectLst/>
                        </a:rPr>
                        <a:t>个，依据业务逻辑确定该表中某些字段的频繁度，将很少被访问的字段，拆分到单独一个表处理，这样可避免读取频繁信息时多读取很少被访问的信息</a:t>
                      </a:r>
                      <a:r>
                        <a:rPr lang="zh-CN" altLang="en-US" sz="1050" dirty="0">
                          <a:effectLst/>
                        </a:rPr>
                        <a:t>，</a:t>
                      </a:r>
                      <a:r>
                        <a:rPr lang="zh-CN" sz="1050" dirty="0">
                          <a:effectLst/>
                        </a:rPr>
                        <a:t>可以提高</a:t>
                      </a:r>
                      <a:r>
                        <a:rPr lang="en-US" sz="1050" dirty="0">
                          <a:effectLst/>
                        </a:rPr>
                        <a:t>IO</a:t>
                      </a:r>
                      <a:r>
                        <a:rPr lang="zh-CN" sz="1050" dirty="0">
                          <a:effectLst/>
                        </a:rPr>
                        <a:t>性能，减少内存耗费</a:t>
                      </a:r>
                      <a:r>
                        <a:rPr lang="zh-CN" altLang="en-US" sz="1050" dirty="0">
                          <a:effectLst/>
                        </a:rPr>
                        <a:t>。</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2740014"/>
                  </a:ext>
                </a:extLst>
              </a:tr>
              <a:tr h="517717">
                <a:tc>
                  <a:txBody>
                    <a:bodyPr/>
                    <a:lstStyle/>
                    <a:p>
                      <a:pPr algn="ctr">
                        <a:spcAft>
                          <a:spcPts val="0"/>
                        </a:spcAft>
                      </a:pPr>
                      <a:r>
                        <a:rPr lang="zh-CN" sz="1050">
                          <a:effectLst/>
                        </a:rPr>
                        <a:t>实施</a:t>
                      </a:r>
                      <a:endParaRPr lang="zh-CN" sz="10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将访问频繁度相差太远的字段拆分到两个表中，一个存储访问频繁度较高的字段，另一个表存储很少被访问的字段；</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28390327"/>
                  </a:ext>
                </a:extLst>
              </a:tr>
            </a:tbl>
          </a:graphicData>
        </a:graphic>
      </p:graphicFrame>
    </p:spTree>
    <p:extLst>
      <p:ext uri="{BB962C8B-B14F-4D97-AF65-F5344CB8AC3E}">
        <p14:creationId xmlns:p14="http://schemas.microsoft.com/office/powerpoint/2010/main" val="3389316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一一表设计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bwMode="auto">
          <a:xfrm>
            <a:off x="322368" y="1304759"/>
            <a:ext cx="1585336"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dirty="0"/>
              <a:t>表时间戳设计</a:t>
            </a:r>
            <a:endParaRPr lang="zh-CN" altLang="en-US" b="1" kern="0" dirty="0">
              <a:latin typeface="+mn-ea"/>
            </a:endParaRPr>
          </a:p>
        </p:txBody>
      </p:sp>
      <p:sp>
        <p:nvSpPr>
          <p:cNvPr id="11" name="矩形 10"/>
          <p:cNvSpPr/>
          <p:nvPr/>
        </p:nvSpPr>
        <p:spPr>
          <a:xfrm>
            <a:off x="1187623" y="1751447"/>
            <a:ext cx="5757729" cy="377618"/>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pPr>
            <a:r>
              <a:rPr lang="zh-CN" altLang="zh-CN" sz="1400" dirty="0">
                <a:latin typeface="宋体" panose="02010600030101010101" pitchFamily="2" charset="-122"/>
                <a:ea typeface="宋体" panose="02010600030101010101" pitchFamily="2" charset="-122"/>
              </a:rPr>
              <a:t>任何表在创建时必须增加创建时间与最后一次更新时间，具体规范如下：</a:t>
            </a:r>
            <a:endParaRPr lang="zh-CN" altLang="en-US"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21</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aphicFrame>
        <p:nvGraphicFramePr>
          <p:cNvPr id="5" name="表格 4"/>
          <p:cNvGraphicFramePr>
            <a:graphicFrameLocks noGrp="1"/>
          </p:cNvGraphicFramePr>
          <p:nvPr>
            <p:extLst>
              <p:ext uri="{D42A27DB-BD31-4B8C-83A1-F6EECF244321}">
                <p14:modId xmlns:p14="http://schemas.microsoft.com/office/powerpoint/2010/main" val="1889428823"/>
              </p:ext>
            </p:extLst>
          </p:nvPr>
        </p:nvGraphicFramePr>
        <p:xfrm>
          <a:off x="1190535" y="2238328"/>
          <a:ext cx="5757729" cy="1246580"/>
        </p:xfrm>
        <a:graphic>
          <a:graphicData uri="http://schemas.openxmlformats.org/drawingml/2006/table">
            <a:tbl>
              <a:tblPr firstRow="1" firstCol="1" lastRow="1" lastCol="1" bandRow="1" bandCol="1">
                <a:tableStyleId>{5C22544A-7EE6-4342-B048-85BDC9FD1C3A}</a:tableStyleId>
              </a:tblPr>
              <a:tblGrid>
                <a:gridCol w="945289">
                  <a:extLst>
                    <a:ext uri="{9D8B030D-6E8A-4147-A177-3AD203B41FA5}">
                      <a16:colId xmlns:a16="http://schemas.microsoft.com/office/drawing/2014/main" val="324596447"/>
                    </a:ext>
                  </a:extLst>
                </a:gridCol>
                <a:gridCol w="843960">
                  <a:extLst>
                    <a:ext uri="{9D8B030D-6E8A-4147-A177-3AD203B41FA5}">
                      <a16:colId xmlns:a16="http://schemas.microsoft.com/office/drawing/2014/main" val="166188725"/>
                    </a:ext>
                  </a:extLst>
                </a:gridCol>
                <a:gridCol w="1448200">
                  <a:extLst>
                    <a:ext uri="{9D8B030D-6E8A-4147-A177-3AD203B41FA5}">
                      <a16:colId xmlns:a16="http://schemas.microsoft.com/office/drawing/2014/main" val="2908737057"/>
                    </a:ext>
                  </a:extLst>
                </a:gridCol>
                <a:gridCol w="2520280">
                  <a:extLst>
                    <a:ext uri="{9D8B030D-6E8A-4147-A177-3AD203B41FA5}">
                      <a16:colId xmlns:a16="http://schemas.microsoft.com/office/drawing/2014/main" val="3533288348"/>
                    </a:ext>
                  </a:extLst>
                </a:gridCol>
              </a:tblGrid>
              <a:tr h="312049">
                <a:tc>
                  <a:txBody>
                    <a:bodyPr/>
                    <a:lstStyle/>
                    <a:p>
                      <a:pPr algn="ctr">
                        <a:spcAft>
                          <a:spcPts val="0"/>
                        </a:spcAft>
                      </a:pPr>
                      <a:r>
                        <a:rPr lang="zh-CN" altLang="en-US" sz="1050" dirty="0">
                          <a:effectLst/>
                          <a:latin typeface="Arial" panose="020B0604020202020204" pitchFamily="34" charset="0"/>
                          <a:ea typeface="宋体" panose="02010600030101010101" pitchFamily="2" charset="-122"/>
                          <a:cs typeface="Times New Roman" panose="02020603050405020304" pitchFamily="18" charset="0"/>
                        </a:rPr>
                        <a:t>字段</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dirty="0">
                          <a:effectLst/>
                        </a:rPr>
                        <a:t>类型</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dirty="0">
                          <a:effectLst/>
                        </a:rPr>
                        <a:t>取值</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dirty="0">
                          <a:effectLst/>
                        </a:rPr>
                        <a:t>说明</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9960716"/>
                  </a:ext>
                </a:extLst>
              </a:tr>
              <a:tr h="454471">
                <a:tc>
                  <a:txBody>
                    <a:bodyPr/>
                    <a:lstStyle/>
                    <a:p>
                      <a:pPr algn="ctr">
                        <a:spcAft>
                          <a:spcPts val="0"/>
                        </a:spcAft>
                      </a:pPr>
                      <a:r>
                        <a:rPr lang="en-US" altLang="zh-CN" sz="1050" b="1" dirty="0" err="1">
                          <a:effectLst/>
                        </a:rPr>
                        <a:t>create_time</a:t>
                      </a:r>
                      <a:endParaRPr lang="zh-CN" altLang="zh-CN" sz="10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685800" rtl="0" eaLnBrk="1" latinLnBrk="0" hangingPunct="1">
                        <a:spcAft>
                          <a:spcPts val="0"/>
                        </a:spcAft>
                      </a:pPr>
                      <a:r>
                        <a:rPr lang="en-US" altLang="zh-CN" sz="1050" b="0" kern="1200" dirty="0">
                          <a:solidFill>
                            <a:schemeClr val="dk1"/>
                          </a:solidFill>
                          <a:effectLst/>
                          <a:latin typeface="+mn-lt"/>
                          <a:ea typeface="+mn-ea"/>
                          <a:cs typeface="+mn-cs"/>
                        </a:rPr>
                        <a:t>timestamp</a:t>
                      </a:r>
                      <a:endParaRPr lang="zh-CN" altLang="en-US" sz="1050" b="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en-US" sz="1050" dirty="0">
                          <a:solidFill>
                            <a:srgbClr val="333333"/>
                          </a:solidFill>
                          <a:effectLst/>
                          <a:latin typeface="宋体" panose="02010600030101010101" pitchFamily="2" charset="-122"/>
                          <a:ea typeface="宋体" panose="02010600030101010101" pitchFamily="2" charset="-122"/>
                          <a:cs typeface="楷体_GB2312"/>
                        </a:rPr>
                        <a:t>CURRENT_TIMESTAMP</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50" b="0" kern="1200" dirty="0">
                          <a:solidFill>
                            <a:schemeClr val="dk1"/>
                          </a:solidFill>
                          <a:effectLst/>
                          <a:latin typeface="+mn-lt"/>
                          <a:ea typeface="+mn-ea"/>
                          <a:cs typeface="+mn-cs"/>
                        </a:rPr>
                        <a:t>入库时间</a:t>
                      </a:r>
                    </a:p>
                    <a:p>
                      <a:pPr marL="0" algn="ctr" defTabSz="685800" rtl="0" eaLnBrk="1" latinLnBrk="0" hangingPunct="1">
                        <a:spcAft>
                          <a:spcPts val="0"/>
                        </a:spcAft>
                      </a:pPr>
                      <a:endParaRPr lang="zh-CN" altLang="en-US" sz="1050" b="0" kern="1200" dirty="0">
                        <a:solidFill>
                          <a:schemeClr val="dk1"/>
                        </a:solidFill>
                        <a:effectLst/>
                        <a:latin typeface="+mn-lt"/>
                        <a:ea typeface="+mn-ea"/>
                        <a:cs typeface="+mn-cs"/>
                      </a:endParaRPr>
                    </a:p>
                  </a:txBody>
                  <a:tcPr marL="68580" marR="68580" marT="0" marB="0" anchor="ctr">
                    <a:solidFill>
                      <a:schemeClr val="accent5">
                        <a:lumMod val="20000"/>
                        <a:lumOff val="80000"/>
                      </a:schemeClr>
                    </a:solidFill>
                  </a:tcPr>
                </a:tc>
                <a:extLst>
                  <a:ext uri="{0D108BD9-81ED-4DB2-BD59-A6C34878D82A}">
                    <a16:rowId xmlns:a16="http://schemas.microsoft.com/office/drawing/2014/main" val="419730965"/>
                  </a:ext>
                </a:extLst>
              </a:tr>
              <a:tr h="227235">
                <a:tc>
                  <a:txBody>
                    <a:bodyPr/>
                    <a:lstStyle/>
                    <a:p>
                      <a:pPr algn="ctr">
                        <a:spcAft>
                          <a:spcPts val="0"/>
                        </a:spcAft>
                      </a:pPr>
                      <a:r>
                        <a:rPr lang="en-US" altLang="zh-CN" sz="1000" b="1" dirty="0" err="1">
                          <a:effectLst/>
                          <a:latin typeface="Arial" panose="020B0604020202020204" pitchFamily="34" charset="0"/>
                          <a:ea typeface="宋体" panose="02010600030101010101" pitchFamily="2" charset="-122"/>
                          <a:cs typeface="Times New Roman" panose="02020603050405020304" pitchFamily="18" charset="0"/>
                        </a:rPr>
                        <a:t>last_update_time</a:t>
                      </a:r>
                      <a:endParaRPr lang="zh-CN" sz="10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685800" rtl="0" eaLnBrk="1" latinLnBrk="0" hangingPunct="1">
                        <a:spcAft>
                          <a:spcPts val="0"/>
                        </a:spcAft>
                      </a:pPr>
                      <a:r>
                        <a:rPr lang="en-US" sz="1050" b="0" kern="1200" dirty="0">
                          <a:solidFill>
                            <a:schemeClr val="dk1"/>
                          </a:solidFill>
                          <a:effectLst/>
                          <a:latin typeface="+mn-lt"/>
                          <a:ea typeface="+mn-ea"/>
                          <a:cs typeface="+mn-cs"/>
                        </a:rPr>
                        <a:t>timestamp</a:t>
                      </a:r>
                      <a:endParaRPr lang="zh-CN" altLang="en-US" sz="1050" b="0" kern="1200" dirty="0">
                        <a:solidFill>
                          <a:schemeClr val="dk1"/>
                        </a:solidFill>
                        <a:effectLst/>
                        <a:latin typeface="+mn-lt"/>
                        <a:ea typeface="+mn-ea"/>
                        <a:cs typeface="+mn-cs"/>
                      </a:endParaRPr>
                    </a:p>
                  </a:txBody>
                  <a:tcPr marL="68580" marR="68580" marT="0" marB="0" anchor="ctr">
                    <a:solidFill>
                      <a:schemeClr val="accent5">
                        <a:lumMod val="20000"/>
                        <a:lumOff val="80000"/>
                      </a:schemeClr>
                    </a:solidFill>
                  </a:tcPr>
                </a:tc>
                <a:tc>
                  <a:txBody>
                    <a:bodyPr/>
                    <a:lstStyle/>
                    <a:p>
                      <a:pPr marL="0" algn="l" defTabSz="685800" rtl="0" eaLnBrk="1" latinLnBrk="0" hangingPunct="1">
                        <a:spcAft>
                          <a:spcPts val="0"/>
                        </a:spcAft>
                      </a:pPr>
                      <a:r>
                        <a:rPr lang="en-US" altLang="zh-CN" sz="1050" b="0" kern="1200" dirty="0">
                          <a:solidFill>
                            <a:srgbClr val="333333"/>
                          </a:solidFill>
                          <a:effectLst/>
                          <a:latin typeface="宋体" panose="02010600030101010101" pitchFamily="2" charset="-122"/>
                          <a:ea typeface="宋体" panose="02010600030101010101" pitchFamily="2" charset="-122"/>
                          <a:cs typeface="+mn-cs"/>
                        </a:rPr>
                        <a:t>CURRENT_TIMESTAMP ON UPDATE CURRENT_TIMESTAMP</a:t>
                      </a:r>
                      <a:endParaRPr lang="zh-CN" altLang="en-US" sz="1050" b="0" kern="1200" dirty="0">
                        <a:solidFill>
                          <a:srgbClr val="333333"/>
                        </a:solidFill>
                        <a:effectLst/>
                        <a:latin typeface="宋体" panose="02010600030101010101" pitchFamily="2" charset="-122"/>
                        <a:ea typeface="宋体" panose="02010600030101010101" pitchFamily="2" charset="-122"/>
                        <a:cs typeface="+mn-cs"/>
                      </a:endParaRPr>
                    </a:p>
                  </a:txBody>
                  <a:tcPr marL="68580" marR="68580" marT="0" marB="0">
                    <a:solidFill>
                      <a:schemeClr val="accent5">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zh-CN" sz="1050" b="0" kern="1200" dirty="0">
                          <a:solidFill>
                            <a:schemeClr val="dk1"/>
                          </a:solidFill>
                          <a:effectLst/>
                          <a:latin typeface="+mn-lt"/>
                          <a:ea typeface="+mn-ea"/>
                          <a:cs typeface="+mn-cs"/>
                        </a:rPr>
                        <a:t>最后一次更新时间</a:t>
                      </a:r>
                      <a:endParaRPr lang="zh-CN" altLang="en-US" sz="1050" b="0" kern="1200" dirty="0">
                        <a:solidFill>
                          <a:schemeClr val="dk1"/>
                        </a:solidFill>
                        <a:effectLst/>
                        <a:latin typeface="+mn-lt"/>
                        <a:ea typeface="+mn-ea"/>
                        <a:cs typeface="+mn-cs"/>
                      </a:endParaRPr>
                    </a:p>
                  </a:txBody>
                  <a:tcPr marL="68580" marR="68580" marT="0" marB="0" anchor="ctr">
                    <a:solidFill>
                      <a:schemeClr val="accent5">
                        <a:lumMod val="20000"/>
                        <a:lumOff val="80000"/>
                      </a:schemeClr>
                    </a:solidFill>
                  </a:tcPr>
                </a:tc>
                <a:extLst>
                  <a:ext uri="{0D108BD9-81ED-4DB2-BD59-A6C34878D82A}">
                    <a16:rowId xmlns:a16="http://schemas.microsoft.com/office/drawing/2014/main" val="1698431150"/>
                  </a:ext>
                </a:extLst>
              </a:tr>
            </a:tbl>
          </a:graphicData>
        </a:graphic>
      </p:graphicFrame>
      <p:sp>
        <p:nvSpPr>
          <p:cNvPr id="13" name="矩形 12"/>
          <p:cNvSpPr/>
          <p:nvPr/>
        </p:nvSpPr>
        <p:spPr bwMode="auto">
          <a:xfrm>
            <a:off x="395536" y="3492565"/>
            <a:ext cx="1656184"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创建</a:t>
            </a:r>
            <a:r>
              <a:rPr lang="zh-CN" altLang="zh-CN"/>
              <a:t>时间</a:t>
            </a:r>
            <a:r>
              <a:rPr lang="zh-CN" altLang="en-US"/>
              <a:t>字段</a:t>
            </a:r>
            <a:endParaRPr lang="zh-CN" altLang="en-US" b="1" kern="0" dirty="0">
              <a:latin typeface="+mn-ea"/>
            </a:endParaRPr>
          </a:p>
        </p:txBody>
      </p:sp>
      <p:graphicFrame>
        <p:nvGraphicFramePr>
          <p:cNvPr id="18" name="表格 17"/>
          <p:cNvGraphicFramePr>
            <a:graphicFrameLocks noGrp="1"/>
          </p:cNvGraphicFramePr>
          <p:nvPr>
            <p:extLst>
              <p:ext uri="{D42A27DB-BD31-4B8C-83A1-F6EECF244321}">
                <p14:modId xmlns:p14="http://schemas.microsoft.com/office/powerpoint/2010/main" val="285867142"/>
              </p:ext>
            </p:extLst>
          </p:nvPr>
        </p:nvGraphicFramePr>
        <p:xfrm>
          <a:off x="1190535" y="4370845"/>
          <a:ext cx="5757729" cy="1744107"/>
        </p:xfrm>
        <a:graphic>
          <a:graphicData uri="http://schemas.openxmlformats.org/drawingml/2006/table">
            <a:tbl>
              <a:tblPr firstRow="1" firstCol="1" bandRow="1">
                <a:tableStyleId>{69CF1AB2-1976-4502-BF36-3FF5EA218861}</a:tableStyleId>
              </a:tblPr>
              <a:tblGrid>
                <a:gridCol w="2835666">
                  <a:extLst>
                    <a:ext uri="{9D8B030D-6E8A-4147-A177-3AD203B41FA5}">
                      <a16:colId xmlns:a16="http://schemas.microsoft.com/office/drawing/2014/main" val="20000"/>
                    </a:ext>
                  </a:extLst>
                </a:gridCol>
                <a:gridCol w="2922063">
                  <a:extLst>
                    <a:ext uri="{9D8B030D-6E8A-4147-A177-3AD203B41FA5}">
                      <a16:colId xmlns:a16="http://schemas.microsoft.com/office/drawing/2014/main" val="20001"/>
                    </a:ext>
                  </a:extLst>
                </a:gridCol>
              </a:tblGrid>
              <a:tr h="194945">
                <a:tc>
                  <a:txBody>
                    <a:bodyPr/>
                    <a:lstStyle/>
                    <a:p>
                      <a:pPr>
                        <a:spcAft>
                          <a:spcPts val="0"/>
                        </a:spcAft>
                      </a:pPr>
                      <a:r>
                        <a:rPr lang="zh-CN" sz="1050" dirty="0">
                          <a:effectLst/>
                        </a:rPr>
                        <a:t>带下划线：</a:t>
                      </a:r>
                      <a:endParaRPr lang="zh-CN" sz="1200" dirty="0">
                        <a:effectLst/>
                        <a:latin typeface="Times New Roman" charset="0"/>
                        <a:ea typeface="宋体" charset="-122"/>
                      </a:endParaRPr>
                    </a:p>
                  </a:txBody>
                  <a:tcPr marL="68580" marR="68580" marT="0" marB="0" anchor="b"/>
                </a:tc>
                <a:tc>
                  <a:txBody>
                    <a:bodyPr/>
                    <a:lstStyle/>
                    <a:p>
                      <a:pPr>
                        <a:spcAft>
                          <a:spcPts val="0"/>
                        </a:spcAft>
                      </a:pPr>
                      <a:r>
                        <a:rPr lang="zh-CN" sz="1050" dirty="0">
                          <a:effectLst/>
                        </a:rPr>
                        <a:t>不带下划线：</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0"/>
                  </a:ext>
                </a:extLst>
              </a:tr>
              <a:tr h="194945">
                <a:tc>
                  <a:txBody>
                    <a:bodyPr/>
                    <a:lstStyle/>
                    <a:p>
                      <a:pPr>
                        <a:spcAft>
                          <a:spcPts val="0"/>
                        </a:spcAft>
                      </a:pPr>
                      <a:r>
                        <a:rPr lang="en-US" sz="1050" b="0" dirty="0">
                          <a:effectLst/>
                        </a:rPr>
                        <a:t>CREATED_DATETIME</a:t>
                      </a:r>
                      <a:endParaRPr lang="zh-CN" sz="1200" b="0" dirty="0">
                        <a:effectLst/>
                        <a:latin typeface="Times New Roman" charset="0"/>
                        <a:ea typeface="宋体" charset="-122"/>
                      </a:endParaRPr>
                    </a:p>
                  </a:txBody>
                  <a:tcPr marL="68580" marR="68580" marT="0" marB="0" anchor="b"/>
                </a:tc>
                <a:tc>
                  <a:txBody>
                    <a:bodyPr/>
                    <a:lstStyle/>
                    <a:p>
                      <a:pPr>
                        <a:spcAft>
                          <a:spcPts val="0"/>
                        </a:spcAft>
                      </a:pPr>
                      <a:r>
                        <a:rPr lang="en-US" sz="1050">
                          <a:effectLst/>
                        </a:rPr>
                        <a:t>createat</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1"/>
                  </a:ext>
                </a:extLst>
              </a:tr>
              <a:tr h="152400">
                <a:tc>
                  <a:txBody>
                    <a:bodyPr/>
                    <a:lstStyle/>
                    <a:p>
                      <a:pPr>
                        <a:spcAft>
                          <a:spcPts val="0"/>
                        </a:spcAft>
                      </a:pPr>
                      <a:r>
                        <a:rPr lang="en-US" sz="1050" b="0" dirty="0" err="1">
                          <a:effectLst/>
                        </a:rPr>
                        <a:t>create_time</a:t>
                      </a:r>
                      <a:endParaRPr lang="zh-CN" sz="1200" b="0" dirty="0">
                        <a:effectLst/>
                        <a:latin typeface="Times New Roman" charset="0"/>
                        <a:ea typeface="宋体" charset="-122"/>
                      </a:endParaRPr>
                    </a:p>
                  </a:txBody>
                  <a:tcPr marL="68580" marR="68580" marT="0" marB="0" anchor="b"/>
                </a:tc>
                <a:tc>
                  <a:txBody>
                    <a:bodyPr/>
                    <a:lstStyle/>
                    <a:p>
                      <a:pPr>
                        <a:spcAft>
                          <a:spcPts val="0"/>
                        </a:spcAft>
                      </a:pPr>
                      <a:r>
                        <a:rPr lang="en-US" sz="1050">
                          <a:effectLst/>
                        </a:rPr>
                        <a:t>CreateDate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2"/>
                  </a:ext>
                </a:extLst>
              </a:tr>
              <a:tr h="213360">
                <a:tc>
                  <a:txBody>
                    <a:bodyPr/>
                    <a:lstStyle/>
                    <a:p>
                      <a:pPr>
                        <a:spcAft>
                          <a:spcPts val="0"/>
                        </a:spcAft>
                      </a:pPr>
                      <a:r>
                        <a:rPr lang="en-US" sz="1050" b="0">
                          <a:effectLst/>
                        </a:rPr>
                        <a:t>create_date</a:t>
                      </a:r>
                      <a:endParaRPr lang="zh-CN" sz="1200" b="0">
                        <a:effectLst/>
                        <a:latin typeface="Times New Roman" charset="0"/>
                        <a:ea typeface="宋体" charset="-122"/>
                      </a:endParaRPr>
                    </a:p>
                  </a:txBody>
                  <a:tcPr marL="68580" marR="68580" marT="0" marB="0" anchor="b"/>
                </a:tc>
                <a:tc>
                  <a:txBody>
                    <a:bodyPr/>
                    <a:lstStyle/>
                    <a:p>
                      <a:pPr>
                        <a:spcAft>
                          <a:spcPts val="0"/>
                        </a:spcAft>
                      </a:pPr>
                      <a:r>
                        <a:rPr lang="en-US" sz="1050" dirty="0" err="1">
                          <a:effectLst/>
                        </a:rPr>
                        <a:t>CreateTime</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3"/>
                  </a:ext>
                </a:extLst>
              </a:tr>
              <a:tr h="207010">
                <a:tc>
                  <a:txBody>
                    <a:bodyPr/>
                    <a:lstStyle/>
                    <a:p>
                      <a:pPr>
                        <a:spcAft>
                          <a:spcPts val="0"/>
                        </a:spcAft>
                      </a:pPr>
                      <a:r>
                        <a:rPr lang="en-US" sz="1050" b="0" dirty="0" err="1">
                          <a:effectLst/>
                        </a:rPr>
                        <a:t>create_date_time</a:t>
                      </a:r>
                      <a:endParaRPr lang="zh-CN" sz="1200" b="0" dirty="0">
                        <a:effectLst/>
                        <a:latin typeface="Times New Roman" charset="0"/>
                        <a:ea typeface="宋体" charset="-122"/>
                      </a:endParaRPr>
                    </a:p>
                  </a:txBody>
                  <a:tcPr marL="68580" marR="68580" marT="0" marB="0" anchor="b"/>
                </a:tc>
                <a:tc>
                  <a:txBody>
                    <a:bodyPr/>
                    <a:lstStyle/>
                    <a:p>
                      <a:pPr>
                        <a:spcAft>
                          <a:spcPts val="0"/>
                        </a:spcAft>
                      </a:pPr>
                      <a:r>
                        <a:rPr lang="en-US" sz="1050">
                          <a:effectLst/>
                        </a:rPr>
                        <a:t>CreatTime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4"/>
                  </a:ext>
                </a:extLst>
              </a:tr>
              <a:tr h="194945">
                <a:tc>
                  <a:txBody>
                    <a:bodyPr/>
                    <a:lstStyle/>
                    <a:p>
                      <a:pPr>
                        <a:spcAft>
                          <a:spcPts val="0"/>
                        </a:spcAft>
                      </a:pPr>
                      <a:r>
                        <a:rPr lang="en-US" sz="1050" b="0" dirty="0" err="1">
                          <a:effectLst/>
                        </a:rPr>
                        <a:t>create_date</a:t>
                      </a:r>
                      <a:endParaRPr lang="zh-CN" sz="1200" b="0" dirty="0">
                        <a:effectLst/>
                        <a:latin typeface="Times New Roman" charset="0"/>
                        <a:ea typeface="宋体" charset="-122"/>
                      </a:endParaRPr>
                    </a:p>
                  </a:txBody>
                  <a:tcPr marL="68580" marR="68580" marT="0" marB="0" anchor="b"/>
                </a:tc>
                <a:tc>
                  <a:txBody>
                    <a:bodyPr/>
                    <a:lstStyle/>
                    <a:p>
                      <a:pPr>
                        <a:spcAft>
                          <a:spcPts val="0"/>
                        </a:spcAft>
                      </a:pPr>
                      <a:r>
                        <a:rPr lang="en-US" sz="1050" dirty="0" err="1">
                          <a:effectLst/>
                        </a:rPr>
                        <a:t>createtime</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5"/>
                  </a:ext>
                </a:extLst>
              </a:tr>
              <a:tr h="194945">
                <a:tc>
                  <a:txBody>
                    <a:bodyPr/>
                    <a:lstStyle/>
                    <a:p>
                      <a:pPr>
                        <a:spcAft>
                          <a:spcPts val="0"/>
                        </a:spcAft>
                      </a:pPr>
                      <a:r>
                        <a:rPr lang="en-US" sz="1050" b="0" dirty="0" err="1">
                          <a:effectLst/>
                        </a:rPr>
                        <a:t>CreatedDatetime</a:t>
                      </a:r>
                      <a:endParaRPr lang="zh-CN" sz="1200" b="0" dirty="0">
                        <a:effectLst/>
                        <a:latin typeface="Times New Roman" charset="0"/>
                        <a:ea typeface="宋体" charset="-122"/>
                      </a:endParaRPr>
                    </a:p>
                  </a:txBody>
                  <a:tcPr marL="68580" marR="68580" marT="0" marB="0" anchor="b"/>
                </a:tc>
                <a:tc>
                  <a:txBody>
                    <a:bodyPr/>
                    <a:lstStyle/>
                    <a:p>
                      <a:pPr>
                        <a:spcAft>
                          <a:spcPts val="0"/>
                        </a:spcAft>
                      </a:pPr>
                      <a:r>
                        <a:rPr lang="en-US" sz="1050" dirty="0" err="1">
                          <a:effectLst/>
                        </a:rPr>
                        <a:t>createdate</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6"/>
                  </a:ext>
                </a:extLst>
              </a:tr>
              <a:tr h="188992">
                <a:tc>
                  <a:txBody>
                    <a:bodyPr/>
                    <a:lstStyle/>
                    <a:p>
                      <a:pPr>
                        <a:spcAft>
                          <a:spcPts val="0"/>
                        </a:spcAft>
                      </a:pPr>
                      <a:r>
                        <a:rPr lang="en-US" sz="1050">
                          <a:effectLst/>
                        </a:rPr>
                        <a:t> </a:t>
                      </a:r>
                      <a:endParaRPr lang="zh-CN" sz="1200" b="0">
                        <a:effectLst/>
                        <a:latin typeface="Times New Roman" charset="0"/>
                        <a:ea typeface="宋体" charset="-122"/>
                      </a:endParaRPr>
                    </a:p>
                  </a:txBody>
                  <a:tcPr marL="68580" marR="68580" marT="0" marB="0" anchor="b"/>
                </a:tc>
                <a:tc>
                  <a:txBody>
                    <a:bodyPr/>
                    <a:lstStyle/>
                    <a:p>
                      <a:pPr>
                        <a:spcAft>
                          <a:spcPts val="0"/>
                        </a:spcAft>
                      </a:pPr>
                      <a:r>
                        <a:rPr lang="en-US" sz="1050">
                          <a:effectLst/>
                        </a:rPr>
                        <a:t>createTime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7"/>
                  </a:ext>
                </a:extLst>
              </a:tr>
              <a:tr h="194945">
                <a:tc>
                  <a:txBody>
                    <a:bodyPr/>
                    <a:lstStyle/>
                    <a:p>
                      <a:pPr>
                        <a:spcAft>
                          <a:spcPts val="0"/>
                        </a:spcAft>
                      </a:pPr>
                      <a:r>
                        <a:rPr lang="en-US" sz="1050" dirty="0">
                          <a:effectLst/>
                        </a:rPr>
                        <a:t> </a:t>
                      </a:r>
                      <a:endParaRPr lang="zh-CN" sz="1200" b="0" dirty="0">
                        <a:effectLst/>
                        <a:latin typeface="Times New Roman" charset="0"/>
                        <a:ea typeface="宋体" charset="-122"/>
                      </a:endParaRPr>
                    </a:p>
                  </a:txBody>
                  <a:tcPr marL="68580" marR="68580" marT="0" marB="0" anchor="b"/>
                </a:tc>
                <a:tc>
                  <a:txBody>
                    <a:bodyPr/>
                    <a:lstStyle/>
                    <a:p>
                      <a:pPr>
                        <a:spcAft>
                          <a:spcPts val="0"/>
                        </a:spcAft>
                      </a:pPr>
                      <a:r>
                        <a:rPr lang="en-US" sz="1050" dirty="0" err="1">
                          <a:effectLst/>
                        </a:rPr>
                        <a:t>createdAt</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8"/>
                  </a:ext>
                </a:extLst>
              </a:tr>
            </a:tbl>
          </a:graphicData>
        </a:graphic>
      </p:graphicFrame>
      <p:sp>
        <p:nvSpPr>
          <p:cNvPr id="2" name="文本框 1"/>
          <p:cNvSpPr txBox="1"/>
          <p:nvPr/>
        </p:nvSpPr>
        <p:spPr>
          <a:xfrm>
            <a:off x="1133856" y="5888736"/>
            <a:ext cx="473206" cy="452432"/>
          </a:xfrm>
          <a:prstGeom prst="rect">
            <a:avLst/>
          </a:prstGeom>
          <a:noFill/>
        </p:spPr>
        <p:txBody>
          <a:bodyPr wrap="none" rtlCol="0">
            <a:spAutoFit/>
          </a:bodyPr>
          <a:lstStyle/>
          <a:p>
            <a:pPr marL="285750" indent="-285750">
              <a:lnSpc>
                <a:spcPct val="130000"/>
              </a:lnSpc>
              <a:buFont typeface="Wingdings" panose="05000000000000000000" pitchFamily="2" charset="2"/>
              <a:buChar char="l"/>
            </a:pPr>
            <a:endParaRPr kumimoji="1" lang="zh-CN" altLang="en-US" dirty="0"/>
          </a:p>
        </p:txBody>
      </p:sp>
      <p:sp>
        <p:nvSpPr>
          <p:cNvPr id="21" name="矩形 20"/>
          <p:cNvSpPr/>
          <p:nvPr/>
        </p:nvSpPr>
        <p:spPr>
          <a:xfrm>
            <a:off x="1190535" y="3915478"/>
            <a:ext cx="5757729" cy="377618"/>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pPr>
            <a:r>
              <a:rPr lang="zh-CN" altLang="en-US" sz="1400" dirty="0">
                <a:latin typeface="宋体" panose="02010600030101010101" pitchFamily="2" charset="-122"/>
                <a:ea typeface="宋体" panose="02010600030101010101" pitchFamily="2" charset="-122"/>
              </a:rPr>
              <a:t>任何表中的“创建时间”字段名称必须在以下名称中选择</a:t>
            </a:r>
            <a:r>
              <a:rPr lang="zh-CN"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61464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a:defRPr/>
            </a:pPr>
            <a:fld id="{6B2F65F8-9761-41E1-B4D1-7EDBEEAE0208}" type="slidenum">
              <a:rPr lang="en-US" altLang="zh-CN" smtClean="0"/>
              <a:pPr>
                <a:defRPr/>
              </a:pPr>
              <a:t>22</a:t>
            </a:fld>
            <a:endParaRPr lang="en-US" altLang="zh-CN" dirty="0"/>
          </a:p>
        </p:txBody>
      </p:sp>
      <p:sp>
        <p:nvSpPr>
          <p:cNvPr id="13" name="矩形 12">
            <a:extLst>
              <a:ext uri="{FF2B5EF4-FFF2-40B4-BE49-F238E27FC236}">
                <a16:creationId xmlns:a16="http://schemas.microsoft.com/office/drawing/2014/main" id="{01000BB2-1228-44B3-A696-269239ED3D7B}"/>
              </a:ext>
            </a:extLst>
          </p:cNvPr>
          <p:cNvSpPr/>
          <p:nvPr/>
        </p:nvSpPr>
        <p:spPr bwMode="auto">
          <a:xfrm>
            <a:off x="108143" y="4081725"/>
            <a:ext cx="1369312"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dirty="0"/>
              <a:t>增量同步表</a:t>
            </a:r>
            <a:endParaRPr lang="zh-CN" altLang="en-US" kern="0" dirty="0">
              <a:latin typeface="+mn-ea"/>
            </a:endParaRPr>
          </a:p>
        </p:txBody>
      </p:sp>
      <p:sp>
        <p:nvSpPr>
          <p:cNvPr id="14" name="矩形 13">
            <a:extLst>
              <a:ext uri="{FF2B5EF4-FFF2-40B4-BE49-F238E27FC236}">
                <a16:creationId xmlns:a16="http://schemas.microsoft.com/office/drawing/2014/main" id="{A05EEF7D-C89A-4555-88AE-6BF9B9D3AB0D}"/>
              </a:ext>
            </a:extLst>
          </p:cNvPr>
          <p:cNvSpPr/>
          <p:nvPr/>
        </p:nvSpPr>
        <p:spPr>
          <a:xfrm>
            <a:off x="973399" y="4528413"/>
            <a:ext cx="4536504" cy="377618"/>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pPr>
            <a:r>
              <a:rPr lang="zh-CN" altLang="zh-CN" sz="1400" dirty="0">
                <a:latin typeface="宋体" panose="02010600030101010101" pitchFamily="2" charset="-122"/>
                <a:ea typeface="宋体" panose="02010600030101010101" pitchFamily="2" charset="-122"/>
              </a:rPr>
              <a:t>字典信息表</a:t>
            </a:r>
            <a:r>
              <a:rPr lang="zh-CN" altLang="en-US" sz="1400" dirty="0">
                <a:latin typeface="宋体" panose="02010600030101010101" pitchFamily="2" charset="-122"/>
                <a:ea typeface="宋体" panose="02010600030101010101" pitchFamily="2" charset="-122"/>
              </a:rPr>
              <a:t>或</a:t>
            </a:r>
            <a:r>
              <a:rPr lang="zh-CN" altLang="zh-CN" sz="1400" dirty="0">
                <a:latin typeface="宋体" panose="02010600030101010101" pitchFamily="2" charset="-122"/>
                <a:ea typeface="宋体" panose="02010600030101010101" pitchFamily="2" charset="-122"/>
              </a:rPr>
              <a:t>需要使用增量同步的表必须增加如下属性：</a:t>
            </a:r>
            <a:endParaRPr lang="zh-CN" altLang="en-US" sz="1400" dirty="0">
              <a:latin typeface="宋体" panose="02010600030101010101" pitchFamily="2" charset="-122"/>
              <a:ea typeface="宋体" panose="02010600030101010101" pitchFamily="2" charset="-122"/>
            </a:endParaRPr>
          </a:p>
        </p:txBody>
      </p:sp>
      <p:graphicFrame>
        <p:nvGraphicFramePr>
          <p:cNvPr id="15" name="表格 14">
            <a:extLst>
              <a:ext uri="{FF2B5EF4-FFF2-40B4-BE49-F238E27FC236}">
                <a16:creationId xmlns:a16="http://schemas.microsoft.com/office/drawing/2014/main" id="{452830D9-B872-4DE8-9DDF-5200B97631BB}"/>
              </a:ext>
            </a:extLst>
          </p:cNvPr>
          <p:cNvGraphicFramePr>
            <a:graphicFrameLocks noGrp="1"/>
          </p:cNvGraphicFramePr>
          <p:nvPr>
            <p:extLst>
              <p:ext uri="{D42A27DB-BD31-4B8C-83A1-F6EECF244321}">
                <p14:modId xmlns:p14="http://schemas.microsoft.com/office/powerpoint/2010/main" val="1153641870"/>
              </p:ext>
            </p:extLst>
          </p:nvPr>
        </p:nvGraphicFramePr>
        <p:xfrm>
          <a:off x="976310" y="5015294"/>
          <a:ext cx="5757729" cy="993755"/>
        </p:xfrm>
        <a:graphic>
          <a:graphicData uri="http://schemas.openxmlformats.org/drawingml/2006/table">
            <a:tbl>
              <a:tblPr firstRow="1" firstCol="1" lastRow="1" lastCol="1" bandRow="1" bandCol="1">
                <a:tableStyleId>{5C22544A-7EE6-4342-B048-85BDC9FD1C3A}</a:tableStyleId>
              </a:tblPr>
              <a:tblGrid>
                <a:gridCol w="945289">
                  <a:extLst>
                    <a:ext uri="{9D8B030D-6E8A-4147-A177-3AD203B41FA5}">
                      <a16:colId xmlns:a16="http://schemas.microsoft.com/office/drawing/2014/main" val="324596447"/>
                    </a:ext>
                  </a:extLst>
                </a:gridCol>
                <a:gridCol w="843960">
                  <a:extLst>
                    <a:ext uri="{9D8B030D-6E8A-4147-A177-3AD203B41FA5}">
                      <a16:colId xmlns:a16="http://schemas.microsoft.com/office/drawing/2014/main" val="166188725"/>
                    </a:ext>
                  </a:extLst>
                </a:gridCol>
                <a:gridCol w="1448200">
                  <a:extLst>
                    <a:ext uri="{9D8B030D-6E8A-4147-A177-3AD203B41FA5}">
                      <a16:colId xmlns:a16="http://schemas.microsoft.com/office/drawing/2014/main" val="2908737057"/>
                    </a:ext>
                  </a:extLst>
                </a:gridCol>
                <a:gridCol w="2520280">
                  <a:extLst>
                    <a:ext uri="{9D8B030D-6E8A-4147-A177-3AD203B41FA5}">
                      <a16:colId xmlns:a16="http://schemas.microsoft.com/office/drawing/2014/main" val="3533288348"/>
                    </a:ext>
                  </a:extLst>
                </a:gridCol>
              </a:tblGrid>
              <a:tr h="312049">
                <a:tc>
                  <a:txBody>
                    <a:bodyPr/>
                    <a:lstStyle/>
                    <a:p>
                      <a:pPr algn="ctr">
                        <a:spcAft>
                          <a:spcPts val="0"/>
                        </a:spcAft>
                      </a:pPr>
                      <a:r>
                        <a:rPr lang="zh-CN" altLang="en-US" sz="1050" dirty="0">
                          <a:effectLst/>
                          <a:latin typeface="Arial" panose="020B0604020202020204" pitchFamily="34" charset="0"/>
                          <a:ea typeface="宋体" panose="02010600030101010101" pitchFamily="2" charset="-122"/>
                          <a:cs typeface="Times New Roman" panose="02020603050405020304" pitchFamily="18" charset="0"/>
                        </a:rPr>
                        <a:t>字段</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dirty="0">
                          <a:effectLst/>
                        </a:rPr>
                        <a:t>类型</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dirty="0">
                          <a:effectLst/>
                        </a:rPr>
                        <a:t>取值</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dirty="0">
                          <a:effectLst/>
                        </a:rPr>
                        <a:t>说明</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9960716"/>
                  </a:ext>
                </a:extLst>
              </a:tr>
              <a:tr h="454471">
                <a:tc>
                  <a:txBody>
                    <a:bodyPr/>
                    <a:lstStyle/>
                    <a:p>
                      <a:pPr algn="ctr">
                        <a:spcAft>
                          <a:spcPts val="0"/>
                        </a:spcAft>
                      </a:pPr>
                      <a:r>
                        <a:rPr lang="en-US" sz="1050" dirty="0" err="1">
                          <a:effectLst/>
                        </a:rPr>
                        <a:t>is_sync</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dirty="0" err="1">
                          <a:effectLst/>
                        </a:rPr>
                        <a:t>tinyint</a:t>
                      </a:r>
                      <a:r>
                        <a:rPr lang="en-US" sz="1050" dirty="0">
                          <a:effectLst/>
                        </a:rPr>
                        <a:t>(1)</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dirty="0">
                          <a:effectLst/>
                        </a:rPr>
                        <a:t>0/1 </a:t>
                      </a:r>
                      <a:r>
                        <a:rPr lang="zh-CN" sz="1050" dirty="0">
                          <a:effectLst/>
                        </a:rPr>
                        <a:t>：</a:t>
                      </a:r>
                      <a:r>
                        <a:rPr lang="en-US" sz="1050" dirty="0">
                          <a:effectLst/>
                        </a:rPr>
                        <a:t>0-</a:t>
                      </a:r>
                      <a:r>
                        <a:rPr lang="zh-CN" sz="1050" dirty="0">
                          <a:effectLst/>
                        </a:rPr>
                        <a:t>未同步 </a:t>
                      </a:r>
                      <a:r>
                        <a:rPr lang="en-US" sz="1050" dirty="0">
                          <a:effectLst/>
                        </a:rPr>
                        <a:t>1-</a:t>
                      </a:r>
                      <a:r>
                        <a:rPr lang="zh-CN" sz="1050" dirty="0">
                          <a:effectLst/>
                        </a:rPr>
                        <a:t>已同步，默认为</a:t>
                      </a:r>
                      <a:r>
                        <a:rPr lang="en-US" sz="1050" dirty="0">
                          <a:effectLst/>
                        </a:rPr>
                        <a:t>0</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685800" rtl="0" eaLnBrk="1" latinLnBrk="0" hangingPunct="1">
                        <a:spcAft>
                          <a:spcPts val="0"/>
                        </a:spcAft>
                      </a:pPr>
                      <a:r>
                        <a:rPr lang="zh-CN" altLang="en-US" sz="1050" b="0" kern="1200" dirty="0">
                          <a:solidFill>
                            <a:schemeClr val="dk1"/>
                          </a:solidFill>
                          <a:effectLst/>
                          <a:latin typeface="+mn-lt"/>
                          <a:ea typeface="+mn-ea"/>
                          <a:cs typeface="+mn-cs"/>
                        </a:rPr>
                        <a:t>标识该行是否已完成同步。</a:t>
                      </a:r>
                    </a:p>
                  </a:txBody>
                  <a:tcPr marL="68580" marR="68580" marT="0" marB="0" anchor="ctr">
                    <a:solidFill>
                      <a:schemeClr val="accent5">
                        <a:lumMod val="20000"/>
                        <a:lumOff val="80000"/>
                      </a:schemeClr>
                    </a:solidFill>
                  </a:tcPr>
                </a:tc>
                <a:extLst>
                  <a:ext uri="{0D108BD9-81ED-4DB2-BD59-A6C34878D82A}">
                    <a16:rowId xmlns:a16="http://schemas.microsoft.com/office/drawing/2014/main" val="419730965"/>
                  </a:ext>
                </a:extLst>
              </a:tr>
              <a:tr h="227235">
                <a:tc>
                  <a:txBody>
                    <a:bodyPr/>
                    <a:lstStyle/>
                    <a:p>
                      <a:pPr algn="ctr">
                        <a:spcAft>
                          <a:spcPts val="0"/>
                        </a:spcAft>
                      </a:pPr>
                      <a:r>
                        <a:rPr lang="en-US" sz="1050" dirty="0" err="1">
                          <a:effectLst/>
                        </a:rPr>
                        <a:t>create_time</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685800" rtl="0" eaLnBrk="1" latinLnBrk="0" hangingPunct="1">
                        <a:spcAft>
                          <a:spcPts val="0"/>
                        </a:spcAft>
                      </a:pPr>
                      <a:r>
                        <a:rPr lang="en-US" sz="1050" b="0" kern="1200" dirty="0">
                          <a:solidFill>
                            <a:schemeClr val="dk1"/>
                          </a:solidFill>
                          <a:effectLst/>
                          <a:latin typeface="+mn-lt"/>
                          <a:ea typeface="+mn-ea"/>
                          <a:cs typeface="+mn-cs"/>
                        </a:rPr>
                        <a:t>timestamp</a:t>
                      </a:r>
                      <a:endParaRPr lang="zh-CN" altLang="en-US" sz="1050" b="0" kern="1200" dirty="0">
                        <a:solidFill>
                          <a:schemeClr val="dk1"/>
                        </a:solidFill>
                        <a:effectLst/>
                        <a:latin typeface="+mn-lt"/>
                        <a:ea typeface="+mn-ea"/>
                        <a:cs typeface="+mn-cs"/>
                      </a:endParaRPr>
                    </a:p>
                  </a:txBody>
                  <a:tcPr marL="68580" marR="68580" marT="0" marB="0">
                    <a:solidFill>
                      <a:schemeClr val="accent5">
                        <a:lumMod val="20000"/>
                        <a:lumOff val="80000"/>
                      </a:schemeClr>
                    </a:solidFill>
                  </a:tcPr>
                </a:tc>
                <a:tc>
                  <a:txBody>
                    <a:bodyPr/>
                    <a:lstStyle/>
                    <a:p>
                      <a:pPr marL="0" algn="ctr" defTabSz="685800" rtl="0" eaLnBrk="1" latinLnBrk="0" hangingPunct="1">
                        <a:spcAft>
                          <a:spcPts val="0"/>
                        </a:spcAft>
                      </a:pPr>
                      <a:r>
                        <a:rPr lang="zh-CN" altLang="en-US" sz="1050" b="0" kern="1200" dirty="0">
                          <a:solidFill>
                            <a:schemeClr val="dk1"/>
                          </a:solidFill>
                          <a:effectLst/>
                          <a:latin typeface="+mn-lt"/>
                          <a:ea typeface="+mn-ea"/>
                          <a:cs typeface="+mn-cs"/>
                        </a:rPr>
                        <a:t>默认为</a:t>
                      </a:r>
                      <a:r>
                        <a:rPr lang="en-US" sz="1050" b="0" kern="1200" dirty="0">
                          <a:solidFill>
                            <a:schemeClr val="dk1"/>
                          </a:solidFill>
                          <a:effectLst/>
                          <a:latin typeface="+mn-lt"/>
                          <a:ea typeface="+mn-ea"/>
                          <a:cs typeface="+mn-cs"/>
                        </a:rPr>
                        <a:t>now()</a:t>
                      </a:r>
                      <a:endParaRPr lang="zh-CN" altLang="en-US" sz="1050" b="0" kern="1200" dirty="0">
                        <a:solidFill>
                          <a:schemeClr val="dk1"/>
                        </a:solidFill>
                        <a:effectLst/>
                        <a:latin typeface="+mn-lt"/>
                        <a:ea typeface="+mn-ea"/>
                        <a:cs typeface="+mn-cs"/>
                      </a:endParaRPr>
                    </a:p>
                  </a:txBody>
                  <a:tcPr marL="68580" marR="68580" marT="0" marB="0">
                    <a:solidFill>
                      <a:schemeClr val="accent5">
                        <a:lumMod val="20000"/>
                        <a:lumOff val="80000"/>
                      </a:schemeClr>
                    </a:solidFill>
                  </a:tcPr>
                </a:tc>
                <a:tc>
                  <a:txBody>
                    <a:bodyPr/>
                    <a:lstStyle/>
                    <a:p>
                      <a:pPr marL="0" algn="ctr" defTabSz="685800" rtl="0" eaLnBrk="1" latinLnBrk="0" hangingPunct="1">
                        <a:spcAft>
                          <a:spcPts val="0"/>
                        </a:spcAft>
                      </a:pPr>
                      <a:r>
                        <a:rPr lang="zh-CN" altLang="en-US" sz="1050" b="0" kern="1200" dirty="0">
                          <a:solidFill>
                            <a:schemeClr val="dk1"/>
                          </a:solidFill>
                          <a:effectLst/>
                          <a:latin typeface="+mn-lt"/>
                          <a:ea typeface="+mn-ea"/>
                          <a:cs typeface="+mn-cs"/>
                        </a:rPr>
                        <a:t>入库时间</a:t>
                      </a:r>
                    </a:p>
                  </a:txBody>
                  <a:tcPr marL="68580" marR="68580" marT="0" marB="0" anchor="ctr">
                    <a:solidFill>
                      <a:schemeClr val="accent5">
                        <a:lumMod val="20000"/>
                        <a:lumOff val="80000"/>
                      </a:schemeClr>
                    </a:solidFill>
                  </a:tcPr>
                </a:tc>
                <a:extLst>
                  <a:ext uri="{0D108BD9-81ED-4DB2-BD59-A6C34878D82A}">
                    <a16:rowId xmlns:a16="http://schemas.microsoft.com/office/drawing/2014/main" val="1698431150"/>
                  </a:ext>
                </a:extLst>
              </a:tr>
            </a:tbl>
          </a:graphicData>
        </a:graphic>
      </p:graphicFrame>
      <p:sp>
        <p:nvSpPr>
          <p:cNvPr id="24" name="矩形 23"/>
          <p:cNvSpPr/>
          <p:nvPr/>
        </p:nvSpPr>
        <p:spPr bwMode="auto">
          <a:xfrm>
            <a:off x="107504" y="1230699"/>
            <a:ext cx="2648577"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最后一次更新时间名称</a:t>
            </a:r>
            <a:endParaRPr lang="zh-CN" altLang="en-US" b="1" kern="0" dirty="0">
              <a:latin typeface="+mn-ea"/>
            </a:endParaRPr>
          </a:p>
        </p:txBody>
      </p:sp>
      <p:graphicFrame>
        <p:nvGraphicFramePr>
          <p:cNvPr id="26" name="表格 25"/>
          <p:cNvGraphicFramePr>
            <a:graphicFrameLocks noGrp="1"/>
          </p:cNvGraphicFramePr>
          <p:nvPr>
            <p:extLst>
              <p:ext uri="{D42A27DB-BD31-4B8C-83A1-F6EECF244321}">
                <p14:modId xmlns:p14="http://schemas.microsoft.com/office/powerpoint/2010/main" val="1902449499"/>
              </p:ext>
            </p:extLst>
          </p:nvPr>
        </p:nvGraphicFramePr>
        <p:xfrm>
          <a:off x="865471" y="2064756"/>
          <a:ext cx="5868568" cy="1973580"/>
        </p:xfrm>
        <a:graphic>
          <a:graphicData uri="http://schemas.openxmlformats.org/drawingml/2006/table">
            <a:tbl>
              <a:tblPr firstRow="1" firstCol="1" bandRow="1">
                <a:tableStyleId>{69CF1AB2-1976-4502-BF36-3FF5EA218861}</a:tableStyleId>
              </a:tblPr>
              <a:tblGrid>
                <a:gridCol w="2986795">
                  <a:extLst>
                    <a:ext uri="{9D8B030D-6E8A-4147-A177-3AD203B41FA5}">
                      <a16:colId xmlns:a16="http://schemas.microsoft.com/office/drawing/2014/main" val="20000"/>
                    </a:ext>
                  </a:extLst>
                </a:gridCol>
                <a:gridCol w="2881773">
                  <a:extLst>
                    <a:ext uri="{9D8B030D-6E8A-4147-A177-3AD203B41FA5}">
                      <a16:colId xmlns:a16="http://schemas.microsoft.com/office/drawing/2014/main" val="20001"/>
                    </a:ext>
                  </a:extLst>
                </a:gridCol>
              </a:tblGrid>
              <a:tr h="194945">
                <a:tc>
                  <a:txBody>
                    <a:bodyPr/>
                    <a:lstStyle/>
                    <a:p>
                      <a:pPr>
                        <a:spcAft>
                          <a:spcPts val="0"/>
                        </a:spcAft>
                      </a:pPr>
                      <a:r>
                        <a:rPr lang="zh-CN" sz="1050" dirty="0">
                          <a:effectLst/>
                        </a:rPr>
                        <a:t>带下划线：</a:t>
                      </a:r>
                      <a:endParaRPr lang="zh-CN" sz="1200" dirty="0">
                        <a:effectLst/>
                        <a:latin typeface="Times New Roman" charset="0"/>
                        <a:ea typeface="宋体" charset="-122"/>
                      </a:endParaRPr>
                    </a:p>
                  </a:txBody>
                  <a:tcPr marL="68580" marR="68580" marT="0" marB="0" anchor="b"/>
                </a:tc>
                <a:tc>
                  <a:txBody>
                    <a:bodyPr/>
                    <a:lstStyle/>
                    <a:p>
                      <a:pPr>
                        <a:spcAft>
                          <a:spcPts val="0"/>
                        </a:spcAft>
                      </a:pPr>
                      <a:r>
                        <a:rPr lang="zh-CN" sz="1050" dirty="0">
                          <a:effectLst/>
                        </a:rPr>
                        <a:t>不带下划线：</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0"/>
                  </a:ext>
                </a:extLst>
              </a:tr>
              <a:tr h="193040">
                <a:tc>
                  <a:txBody>
                    <a:bodyPr/>
                    <a:lstStyle/>
                    <a:p>
                      <a:pPr marL="0" algn="l" defTabSz="685800" rtl="0" eaLnBrk="1" latinLnBrk="0" hangingPunct="1">
                        <a:spcAft>
                          <a:spcPts val="0"/>
                        </a:spcAft>
                      </a:pPr>
                      <a:r>
                        <a:rPr lang="en-US" sz="1050" b="0" kern="1200" dirty="0" err="1">
                          <a:solidFill>
                            <a:schemeClr val="dk1"/>
                          </a:solidFill>
                          <a:effectLst/>
                          <a:latin typeface="+mn-lt"/>
                          <a:ea typeface="+mn-ea"/>
                          <a:cs typeface="+mn-cs"/>
                        </a:rPr>
                        <a:t>lastupdate_date</a:t>
                      </a:r>
                      <a:endParaRPr lang="zh-CN" sz="1050" b="0" kern="1200" dirty="0">
                        <a:solidFill>
                          <a:schemeClr val="dk1"/>
                        </a:solidFill>
                        <a:effectLst/>
                        <a:latin typeface="+mn-lt"/>
                        <a:ea typeface="+mn-ea"/>
                        <a:cs typeface="+mn-cs"/>
                      </a:endParaRPr>
                    </a:p>
                  </a:txBody>
                  <a:tcPr marL="68580" marR="68580" marT="0" marB="0" anchor="b"/>
                </a:tc>
                <a:tc>
                  <a:txBody>
                    <a:bodyPr/>
                    <a:lstStyle/>
                    <a:p>
                      <a:pPr>
                        <a:spcAft>
                          <a:spcPts val="0"/>
                        </a:spcAft>
                      </a:pPr>
                      <a:r>
                        <a:rPr lang="en-US" sz="1050">
                          <a:effectLst/>
                        </a:rPr>
                        <a:t>UpdateAt</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1"/>
                  </a:ext>
                </a:extLst>
              </a:tr>
              <a:tr h="203200">
                <a:tc>
                  <a:txBody>
                    <a:bodyPr/>
                    <a:lstStyle/>
                    <a:p>
                      <a:pPr marL="0" algn="l" defTabSz="685800" rtl="0" eaLnBrk="1" latinLnBrk="0" hangingPunct="1">
                        <a:spcAft>
                          <a:spcPts val="0"/>
                        </a:spcAft>
                      </a:pPr>
                      <a:r>
                        <a:rPr lang="en-US" sz="1050" b="0" kern="1200" dirty="0" err="1">
                          <a:solidFill>
                            <a:schemeClr val="dk1"/>
                          </a:solidFill>
                          <a:effectLst/>
                          <a:latin typeface="+mn-lt"/>
                          <a:ea typeface="+mn-ea"/>
                          <a:cs typeface="+mn-cs"/>
                        </a:rPr>
                        <a:t>last_update_date</a:t>
                      </a:r>
                      <a:endParaRPr lang="zh-CN" sz="1050" b="0" kern="1200" dirty="0">
                        <a:solidFill>
                          <a:schemeClr val="dk1"/>
                        </a:solidFill>
                        <a:effectLst/>
                        <a:latin typeface="+mn-lt"/>
                        <a:ea typeface="+mn-ea"/>
                        <a:cs typeface="+mn-cs"/>
                      </a:endParaRPr>
                    </a:p>
                  </a:txBody>
                  <a:tcPr marL="68580" marR="68580" marT="0" marB="0" anchor="b"/>
                </a:tc>
                <a:tc>
                  <a:txBody>
                    <a:bodyPr/>
                    <a:lstStyle/>
                    <a:p>
                      <a:pPr>
                        <a:spcAft>
                          <a:spcPts val="0"/>
                        </a:spcAft>
                      </a:pPr>
                      <a:r>
                        <a:rPr lang="en-US" sz="1050" dirty="0" err="1">
                          <a:effectLst/>
                        </a:rPr>
                        <a:t>LastUpdateDate</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2"/>
                  </a:ext>
                </a:extLst>
              </a:tr>
              <a:tr h="193040">
                <a:tc>
                  <a:txBody>
                    <a:bodyPr/>
                    <a:lstStyle/>
                    <a:p>
                      <a:pPr marL="0" algn="l" defTabSz="685800" rtl="0" eaLnBrk="1" latinLnBrk="0" hangingPunct="1">
                        <a:spcAft>
                          <a:spcPts val="0"/>
                        </a:spcAft>
                      </a:pPr>
                      <a:r>
                        <a:rPr lang="en-US" sz="1050" b="0" kern="1200" dirty="0" err="1">
                          <a:solidFill>
                            <a:schemeClr val="dk1"/>
                          </a:solidFill>
                          <a:effectLst/>
                          <a:latin typeface="+mn-lt"/>
                          <a:ea typeface="+mn-ea"/>
                          <a:cs typeface="+mn-cs"/>
                        </a:rPr>
                        <a:t>last_update_time</a:t>
                      </a:r>
                      <a:endParaRPr lang="zh-CN" sz="1050" b="0" kern="1200" dirty="0">
                        <a:solidFill>
                          <a:schemeClr val="dk1"/>
                        </a:solidFill>
                        <a:effectLst/>
                        <a:latin typeface="+mn-lt"/>
                        <a:ea typeface="+mn-ea"/>
                        <a:cs typeface="+mn-cs"/>
                      </a:endParaRPr>
                    </a:p>
                  </a:txBody>
                  <a:tcPr marL="68580" marR="68580" marT="0" marB="0" anchor="b"/>
                </a:tc>
                <a:tc>
                  <a:txBody>
                    <a:bodyPr/>
                    <a:lstStyle/>
                    <a:p>
                      <a:pPr>
                        <a:spcAft>
                          <a:spcPts val="0"/>
                        </a:spcAft>
                      </a:pPr>
                      <a:r>
                        <a:rPr lang="en-US" sz="1050">
                          <a:effectLst/>
                        </a:rPr>
                        <a:t>UpdateDate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3"/>
                  </a:ext>
                </a:extLst>
              </a:tr>
              <a:tr h="193040">
                <a:tc>
                  <a:txBody>
                    <a:bodyPr/>
                    <a:lstStyle/>
                    <a:p>
                      <a:pPr marL="0" algn="l" defTabSz="685800" rtl="0" eaLnBrk="1" latinLnBrk="0" hangingPunct="1">
                        <a:spcAft>
                          <a:spcPts val="0"/>
                        </a:spcAft>
                      </a:pPr>
                      <a:r>
                        <a:rPr lang="en-US" sz="1050" b="0" kern="1200" dirty="0" err="1">
                          <a:solidFill>
                            <a:schemeClr val="dk1"/>
                          </a:solidFill>
                          <a:effectLst/>
                          <a:latin typeface="+mn-lt"/>
                          <a:ea typeface="+mn-ea"/>
                          <a:cs typeface="+mn-cs"/>
                        </a:rPr>
                        <a:t>update_date</a:t>
                      </a:r>
                      <a:endParaRPr lang="zh-CN" sz="1050" b="0" kern="1200" dirty="0">
                        <a:solidFill>
                          <a:schemeClr val="dk1"/>
                        </a:solidFill>
                        <a:effectLst/>
                        <a:latin typeface="+mn-lt"/>
                        <a:ea typeface="+mn-ea"/>
                        <a:cs typeface="+mn-cs"/>
                      </a:endParaRPr>
                    </a:p>
                  </a:txBody>
                  <a:tcPr marL="68580" marR="68580" marT="0" marB="0" anchor="b"/>
                </a:tc>
                <a:tc>
                  <a:txBody>
                    <a:bodyPr/>
                    <a:lstStyle/>
                    <a:p>
                      <a:pPr>
                        <a:spcAft>
                          <a:spcPts val="0"/>
                        </a:spcAft>
                      </a:pPr>
                      <a:r>
                        <a:rPr lang="en-US" sz="1050">
                          <a:effectLst/>
                        </a:rPr>
                        <a:t>LastUpdate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4"/>
                  </a:ext>
                </a:extLst>
              </a:tr>
              <a:tr h="212090">
                <a:tc>
                  <a:txBody>
                    <a:bodyPr/>
                    <a:lstStyle/>
                    <a:p>
                      <a:pPr marL="0" algn="l" defTabSz="685800" rtl="0" eaLnBrk="1" latinLnBrk="0" hangingPunct="1">
                        <a:spcAft>
                          <a:spcPts val="0"/>
                        </a:spcAft>
                      </a:pPr>
                      <a:r>
                        <a:rPr lang="en-US" sz="1050" b="0" kern="1200" dirty="0">
                          <a:solidFill>
                            <a:schemeClr val="dk1"/>
                          </a:solidFill>
                          <a:effectLst/>
                          <a:latin typeface="+mn-lt"/>
                          <a:ea typeface="+mn-ea"/>
                          <a:cs typeface="+mn-cs"/>
                        </a:rPr>
                        <a:t>UPDATED_DATETIME</a:t>
                      </a:r>
                      <a:endParaRPr lang="zh-CN" sz="1050" b="0" kern="1200" dirty="0">
                        <a:solidFill>
                          <a:schemeClr val="dk1"/>
                        </a:solidFill>
                        <a:effectLst/>
                        <a:latin typeface="+mn-lt"/>
                        <a:ea typeface="+mn-ea"/>
                        <a:cs typeface="+mn-cs"/>
                      </a:endParaRPr>
                    </a:p>
                  </a:txBody>
                  <a:tcPr marL="68580" marR="68580" marT="0" marB="0" anchor="b"/>
                </a:tc>
                <a:tc>
                  <a:txBody>
                    <a:bodyPr/>
                    <a:lstStyle/>
                    <a:p>
                      <a:pPr>
                        <a:spcAft>
                          <a:spcPts val="0"/>
                        </a:spcAft>
                      </a:pPr>
                      <a:r>
                        <a:rPr lang="en-US" sz="1050">
                          <a:effectLst/>
                        </a:rPr>
                        <a:t>UpdateTime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5"/>
                  </a:ext>
                </a:extLst>
              </a:tr>
              <a:tr h="193040">
                <a:tc>
                  <a:txBody>
                    <a:bodyPr/>
                    <a:lstStyle/>
                    <a:p>
                      <a:pPr marL="0" algn="l" defTabSz="685800" rtl="0" eaLnBrk="1" latinLnBrk="0" hangingPunct="1">
                        <a:spcAft>
                          <a:spcPts val="0"/>
                        </a:spcAft>
                      </a:pPr>
                      <a:endParaRPr lang="zh-CN" sz="1050" kern="1200">
                        <a:solidFill>
                          <a:schemeClr val="dk1"/>
                        </a:solidFill>
                        <a:effectLst/>
                        <a:latin typeface="+mn-lt"/>
                        <a:ea typeface="+mn-ea"/>
                        <a:cs typeface="+mn-cs"/>
                      </a:endParaRPr>
                    </a:p>
                  </a:txBody>
                  <a:tcPr marL="68580" marR="68580" marT="0" marB="0" anchor="b"/>
                </a:tc>
                <a:tc>
                  <a:txBody>
                    <a:bodyPr/>
                    <a:lstStyle/>
                    <a:p>
                      <a:pPr>
                        <a:spcAft>
                          <a:spcPts val="0"/>
                        </a:spcAft>
                      </a:pPr>
                      <a:r>
                        <a:rPr lang="en-US" sz="1050">
                          <a:effectLst/>
                        </a:rPr>
                        <a:t>updatedAt</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6"/>
                  </a:ext>
                </a:extLst>
              </a:tr>
              <a:tr h="193040">
                <a:tc>
                  <a:txBody>
                    <a:bodyPr/>
                    <a:lstStyle/>
                    <a:p>
                      <a:pPr marL="0" algn="l" defTabSz="685800" rtl="0" eaLnBrk="1" latinLnBrk="0" hangingPunct="1">
                        <a:spcAft>
                          <a:spcPts val="0"/>
                        </a:spcAft>
                      </a:pPr>
                      <a:endParaRPr lang="zh-CN" sz="1050" kern="1200" dirty="0">
                        <a:solidFill>
                          <a:schemeClr val="dk1"/>
                        </a:solidFill>
                        <a:effectLst/>
                        <a:latin typeface="+mn-lt"/>
                        <a:ea typeface="+mn-ea"/>
                        <a:cs typeface="+mn-cs"/>
                      </a:endParaRPr>
                    </a:p>
                  </a:txBody>
                  <a:tcPr marL="68580" marR="68580" marT="0" marB="0" anchor="b"/>
                </a:tc>
                <a:tc>
                  <a:txBody>
                    <a:bodyPr/>
                    <a:lstStyle/>
                    <a:p>
                      <a:pPr>
                        <a:spcAft>
                          <a:spcPts val="0"/>
                        </a:spcAft>
                      </a:pPr>
                      <a:r>
                        <a:rPr lang="en-US" sz="1050">
                          <a:effectLst/>
                        </a:rPr>
                        <a:t>LastUpdatedDatetime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7"/>
                  </a:ext>
                </a:extLst>
              </a:tr>
              <a:tr h="221615">
                <a:tc>
                  <a:txBody>
                    <a:bodyPr/>
                    <a:lstStyle/>
                    <a:p>
                      <a:pPr marL="0" algn="l" defTabSz="685800" rtl="0" eaLnBrk="1" latinLnBrk="0" hangingPunct="1">
                        <a:spcAft>
                          <a:spcPts val="0"/>
                        </a:spcAft>
                      </a:pPr>
                      <a:endParaRPr lang="zh-CN" sz="1050" kern="1200">
                        <a:solidFill>
                          <a:schemeClr val="dk1"/>
                        </a:solidFill>
                        <a:effectLst/>
                        <a:latin typeface="+mn-lt"/>
                        <a:ea typeface="+mn-ea"/>
                        <a:cs typeface="+mn-cs"/>
                      </a:endParaRPr>
                    </a:p>
                  </a:txBody>
                  <a:tcPr marL="68580" marR="68580" marT="0" marB="0" anchor="b"/>
                </a:tc>
                <a:tc>
                  <a:txBody>
                    <a:bodyPr/>
                    <a:lstStyle/>
                    <a:p>
                      <a:pPr>
                        <a:spcAft>
                          <a:spcPts val="0"/>
                        </a:spcAft>
                      </a:pPr>
                      <a:r>
                        <a:rPr lang="en-US" sz="1050">
                          <a:effectLst/>
                        </a:rPr>
                        <a:t>LastUpdateTime</a:t>
                      </a:r>
                      <a:endParaRPr lang="zh-CN" sz="1200">
                        <a:effectLst/>
                        <a:latin typeface="Times New Roman" charset="0"/>
                        <a:ea typeface="宋体" charset="-122"/>
                      </a:endParaRPr>
                    </a:p>
                  </a:txBody>
                  <a:tcPr marL="68580" marR="68580" marT="0" marB="0" anchor="b"/>
                </a:tc>
                <a:extLst>
                  <a:ext uri="{0D108BD9-81ED-4DB2-BD59-A6C34878D82A}">
                    <a16:rowId xmlns:a16="http://schemas.microsoft.com/office/drawing/2014/main" val="10008"/>
                  </a:ext>
                </a:extLst>
              </a:tr>
              <a:tr h="176530">
                <a:tc>
                  <a:txBody>
                    <a:bodyPr/>
                    <a:lstStyle/>
                    <a:p>
                      <a:pPr marL="0" algn="l" defTabSz="685800" rtl="0" eaLnBrk="1" latinLnBrk="0" hangingPunct="1">
                        <a:spcAft>
                          <a:spcPts val="0"/>
                        </a:spcAft>
                      </a:pPr>
                      <a:endParaRPr lang="zh-CN" sz="1050" kern="1200" dirty="0">
                        <a:solidFill>
                          <a:schemeClr val="dk1"/>
                        </a:solidFill>
                        <a:effectLst/>
                        <a:latin typeface="+mn-lt"/>
                        <a:ea typeface="+mn-ea"/>
                        <a:cs typeface="+mn-cs"/>
                      </a:endParaRPr>
                    </a:p>
                  </a:txBody>
                  <a:tcPr marL="68580" marR="68580" marT="0" marB="0" anchor="b"/>
                </a:tc>
                <a:tc>
                  <a:txBody>
                    <a:bodyPr/>
                    <a:lstStyle/>
                    <a:p>
                      <a:pPr>
                        <a:spcAft>
                          <a:spcPts val="0"/>
                        </a:spcAft>
                      </a:pPr>
                      <a:r>
                        <a:rPr lang="en-US" sz="1050" dirty="0" err="1">
                          <a:effectLst/>
                        </a:rPr>
                        <a:t>UpdatedDatetime</a:t>
                      </a:r>
                      <a:endParaRPr lang="zh-CN" sz="12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09"/>
                  </a:ext>
                </a:extLst>
              </a:tr>
            </a:tbl>
          </a:graphicData>
        </a:graphic>
      </p:graphicFrame>
      <p:sp>
        <p:nvSpPr>
          <p:cNvPr id="27" name="矩形 26"/>
          <p:cNvSpPr/>
          <p:nvPr/>
        </p:nvSpPr>
        <p:spPr>
          <a:xfrm>
            <a:off x="865471" y="1645272"/>
            <a:ext cx="5868568" cy="377618"/>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pPr>
            <a:r>
              <a:rPr lang="zh-CN" altLang="en-US" sz="1400" dirty="0">
                <a:latin typeface="宋体" panose="02010600030101010101" pitchFamily="2" charset="-122"/>
                <a:ea typeface="宋体" panose="02010600030101010101" pitchFamily="2" charset="-122"/>
              </a:rPr>
              <a:t>任何表中的“最后一次更新时间”字段名称必须在以下名称中选择</a:t>
            </a:r>
            <a:r>
              <a:rPr lang="zh-CN"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28" name="Rectangle 6"/>
          <p:cNvSpPr txBox="1">
            <a:spLocks noChangeArrowheads="1"/>
          </p:cNvSpPr>
          <p:nvPr/>
        </p:nvSpPr>
        <p:spPr bwMode="auto">
          <a:xfrm>
            <a:off x="1888756" y="366603"/>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一一表设计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pic>
        <p:nvPicPr>
          <p:cNvPr id="29" name="图片 28"/>
          <p:cNvPicPr/>
          <p:nvPr/>
        </p:nvPicPr>
        <p:blipFill>
          <a:blip r:embed="rId2">
            <a:extLst>
              <a:ext uri="{28A0092B-C50C-407E-A947-70E740481C1C}">
                <a14:useLocalDpi xmlns:a14="http://schemas.microsoft.com/office/drawing/2010/main" val="0"/>
              </a:ext>
            </a:extLst>
          </a:blip>
          <a:srcRect/>
          <a:stretch>
            <a:fillRect/>
          </a:stretch>
        </p:blipFill>
        <p:spPr bwMode="auto">
          <a:xfrm>
            <a:off x="41872" y="17171"/>
            <a:ext cx="2627784" cy="712009"/>
          </a:xfrm>
          <a:prstGeom prst="rect">
            <a:avLst/>
          </a:prstGeom>
          <a:noFill/>
          <a:ln>
            <a:noFill/>
          </a:ln>
        </p:spPr>
      </p:pic>
    </p:spTree>
    <p:extLst>
      <p:ext uri="{BB962C8B-B14F-4D97-AF65-F5344CB8AC3E}">
        <p14:creationId xmlns:p14="http://schemas.microsoft.com/office/powerpoint/2010/main" val="157234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一一表设计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23</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矩形 12"/>
          <p:cNvSpPr/>
          <p:nvPr/>
        </p:nvSpPr>
        <p:spPr bwMode="auto">
          <a:xfrm>
            <a:off x="323528" y="999835"/>
            <a:ext cx="288032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dirty="0"/>
              <a:t>大对象字段</a:t>
            </a:r>
            <a:r>
              <a:rPr lang="en-US" altLang="zh-CN" dirty="0"/>
              <a:t>(</a:t>
            </a:r>
            <a:r>
              <a:rPr lang="en-GB" altLang="zh-CN" dirty="0"/>
              <a:t>BLOB</a:t>
            </a:r>
            <a:r>
              <a:rPr lang="zh-CN" altLang="zh-CN" dirty="0"/>
              <a:t>，</a:t>
            </a:r>
            <a:r>
              <a:rPr lang="en-GB" altLang="zh-CN" dirty="0"/>
              <a:t>TEXT</a:t>
            </a:r>
            <a:r>
              <a:rPr lang="en-US" altLang="zh-CN" dirty="0"/>
              <a:t>)</a:t>
            </a:r>
            <a:endParaRPr lang="zh-CN" altLang="en-US" kern="0" dirty="0">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888811481"/>
              </p:ext>
            </p:extLst>
          </p:nvPr>
        </p:nvGraphicFramePr>
        <p:xfrm>
          <a:off x="1186464" y="1466162"/>
          <a:ext cx="5761800" cy="2682918"/>
        </p:xfrm>
        <a:graphic>
          <a:graphicData uri="http://schemas.openxmlformats.org/drawingml/2006/table">
            <a:tbl>
              <a:tblPr firstRow="1" firstCol="1" bandRow="1">
                <a:tableStyleId>{5C22544A-7EE6-4342-B048-85BDC9FD1C3A}</a:tableStyleId>
              </a:tblPr>
              <a:tblGrid>
                <a:gridCol w="311991">
                  <a:extLst>
                    <a:ext uri="{9D8B030D-6E8A-4147-A177-3AD203B41FA5}">
                      <a16:colId xmlns:a16="http://schemas.microsoft.com/office/drawing/2014/main" val="1131074920"/>
                    </a:ext>
                  </a:extLst>
                </a:gridCol>
                <a:gridCol w="5449809">
                  <a:extLst>
                    <a:ext uri="{9D8B030D-6E8A-4147-A177-3AD203B41FA5}">
                      <a16:colId xmlns:a16="http://schemas.microsoft.com/office/drawing/2014/main" val="205556596"/>
                    </a:ext>
                  </a:extLst>
                </a:gridCol>
              </a:tblGrid>
              <a:tr h="613793">
                <a:tc>
                  <a:txBody>
                    <a:bodyPr/>
                    <a:lstStyle/>
                    <a:p>
                      <a:pPr algn="ctr">
                        <a:lnSpc>
                          <a:spcPct val="150000"/>
                        </a:lnSpc>
                        <a:spcAft>
                          <a:spcPts val="0"/>
                        </a:spcAft>
                      </a:pPr>
                      <a:r>
                        <a:rPr lang="zh-CN" sz="1050" dirty="0">
                          <a:effectLst/>
                        </a:rPr>
                        <a:t>原则</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存储图片，视频，音频，文件等</a:t>
                      </a:r>
                      <a:r>
                        <a:rPr lang="en-US" sz="1050" dirty="0">
                          <a:effectLst/>
                        </a:rPr>
                        <a:t>500</a:t>
                      </a:r>
                      <a:r>
                        <a:rPr lang="zh-CN" sz="1050" dirty="0">
                          <a:effectLst/>
                        </a:rPr>
                        <a:t>字节以上超长文本等，占用太多空间的字段（大对象字段），不能和其他字段存储在一个表中。</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5154531"/>
                  </a:ext>
                </a:extLst>
              </a:tr>
              <a:tr h="2069125">
                <a:tc>
                  <a:txBody>
                    <a:bodyPr/>
                    <a:lstStyle/>
                    <a:p>
                      <a:pPr algn="ctr">
                        <a:lnSpc>
                          <a:spcPct val="150000"/>
                        </a:lnSpc>
                        <a:spcAft>
                          <a:spcPts val="0"/>
                        </a:spcAft>
                      </a:pPr>
                      <a:r>
                        <a:rPr lang="zh-CN" sz="1050" dirty="0">
                          <a:effectLst/>
                        </a:rPr>
                        <a:t>方法</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050" dirty="0">
                          <a:effectLst/>
                        </a:rPr>
                        <a:t>方法一：数据库存储，重新创建一个独立的表用于存储该大对象字段，该表仅为两个字段，一个为大对象编号</a:t>
                      </a:r>
                      <a:r>
                        <a:rPr lang="en-US" sz="1050" dirty="0">
                          <a:effectLst/>
                        </a:rPr>
                        <a:t>ID</a:t>
                      </a:r>
                      <a:r>
                        <a:rPr lang="zh-CN" sz="1050" dirty="0">
                          <a:effectLst/>
                        </a:rPr>
                        <a:t>为主键，另一个为大对象内容本身，并将该主键在原表中作外键关联，该大对象表存储最好单独部署在资源相对充裕的实例中；</a:t>
                      </a:r>
                      <a:endParaRPr lang="zh-CN" sz="1000" dirty="0">
                        <a:effectLst/>
                      </a:endParaRPr>
                    </a:p>
                    <a:p>
                      <a:pPr algn="just">
                        <a:lnSpc>
                          <a:spcPct val="150000"/>
                        </a:lnSpc>
                        <a:spcAft>
                          <a:spcPts val="0"/>
                        </a:spcAft>
                      </a:pPr>
                      <a:r>
                        <a:rPr lang="zh-CN" sz="1050" dirty="0">
                          <a:effectLst/>
                        </a:rPr>
                        <a:t>方法二：</a:t>
                      </a:r>
                      <a:r>
                        <a:rPr lang="zh-CN" altLang="en-US" sz="1050" dirty="0">
                          <a:effectLst/>
                        </a:rPr>
                        <a:t>文件系统</a:t>
                      </a:r>
                      <a:r>
                        <a:rPr lang="zh-CN" sz="1050" dirty="0">
                          <a:effectLst/>
                        </a:rPr>
                        <a:t>存储，将这些文件存储在操作系统空间中，大对象字段存储该文件的全路径名</a:t>
                      </a:r>
                      <a:r>
                        <a:rPr lang="zh-CN" altLang="en-US" sz="1050" dirty="0">
                          <a:effectLst/>
                        </a:rPr>
                        <a:t>。</a:t>
                      </a:r>
                      <a:endParaRPr lang="zh-CN" sz="1000" dirty="0">
                        <a:effectLst/>
                      </a:endParaRPr>
                    </a:p>
                    <a:p>
                      <a:pPr algn="just">
                        <a:lnSpc>
                          <a:spcPct val="150000"/>
                        </a:lnSpc>
                        <a:spcAft>
                          <a:spcPts val="0"/>
                        </a:spcAft>
                      </a:pPr>
                      <a:r>
                        <a:rPr lang="zh-CN" sz="1050" dirty="0">
                          <a:effectLst/>
                        </a:rPr>
                        <a:t>备注：</a:t>
                      </a:r>
                      <a:endParaRPr lang="zh-CN" sz="1000" dirty="0">
                        <a:effectLst/>
                      </a:endParaRPr>
                    </a:p>
                    <a:p>
                      <a:pPr algn="just">
                        <a:lnSpc>
                          <a:spcPct val="150000"/>
                        </a:lnSpc>
                        <a:spcAft>
                          <a:spcPts val="0"/>
                        </a:spcAft>
                      </a:pPr>
                      <a:r>
                        <a:rPr lang="zh-CN" sz="1050" dirty="0">
                          <a:effectLst/>
                        </a:rPr>
                        <a:t>如果该大对象字段常被修改，那么采用方法一；</a:t>
                      </a:r>
                      <a:endParaRPr lang="zh-CN" sz="1000" dirty="0">
                        <a:effectLst/>
                      </a:endParaRPr>
                    </a:p>
                    <a:p>
                      <a:pPr algn="just">
                        <a:lnSpc>
                          <a:spcPct val="150000"/>
                        </a:lnSpc>
                        <a:spcAft>
                          <a:spcPts val="0"/>
                        </a:spcAft>
                      </a:pPr>
                      <a:r>
                        <a:rPr lang="zh-CN" sz="1050" dirty="0">
                          <a:effectLst/>
                        </a:rPr>
                        <a:t>如果该大对象信息为静态，加载后基本不变，那么可以采用方法二。</a:t>
                      </a:r>
                      <a:endParaRPr lang="zh-CN" sz="10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85885663"/>
                  </a:ext>
                </a:extLst>
              </a:tr>
            </a:tbl>
          </a:graphicData>
        </a:graphic>
      </p:graphicFrame>
    </p:spTree>
    <p:extLst>
      <p:ext uri="{BB962C8B-B14F-4D97-AF65-F5344CB8AC3E}">
        <p14:creationId xmlns:p14="http://schemas.microsoft.com/office/powerpoint/2010/main" val="2179278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一一表设计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24</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0" name="矩形 9">
            <a:extLst>
              <a:ext uri="{FF2B5EF4-FFF2-40B4-BE49-F238E27FC236}">
                <a16:creationId xmlns:a16="http://schemas.microsoft.com/office/drawing/2014/main" id="{CBAEDFE2-1B02-491B-90D4-B36FF69576FC}"/>
              </a:ext>
            </a:extLst>
          </p:cNvPr>
          <p:cNvSpPr/>
          <p:nvPr/>
        </p:nvSpPr>
        <p:spPr>
          <a:xfrm>
            <a:off x="935596" y="1993040"/>
            <a:ext cx="7020780" cy="3164152"/>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t"/>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在已有表新增字段时，其位置应依次排列在最后一个字段名之后，</a:t>
            </a:r>
            <a:r>
              <a:rPr lang="zh-CN" altLang="en-US" sz="1400" dirty="0">
                <a:latin typeface="宋体" panose="02010600030101010101" pitchFamily="2" charset="-122"/>
                <a:ea typeface="宋体" panose="02010600030101010101" pitchFamily="2" charset="-122"/>
              </a:rPr>
              <a:t>切勿</a:t>
            </a:r>
            <a:r>
              <a:rPr lang="zh-CN" altLang="zh-CN" sz="1400" dirty="0">
                <a:latin typeface="宋体" panose="02010600030101010101" pitchFamily="2" charset="-122"/>
                <a:ea typeface="宋体" panose="02010600030101010101" pitchFamily="2" charset="-122"/>
              </a:rPr>
              <a:t>使用</a:t>
            </a:r>
            <a:r>
              <a:rPr lang="en-US" altLang="zh-CN" sz="1400" dirty="0">
                <a:latin typeface="宋体" panose="02010600030101010101" pitchFamily="2" charset="-122"/>
                <a:ea typeface="宋体" panose="02010600030101010101" pitchFamily="2" charset="-122"/>
              </a:rPr>
              <a:t>after</a:t>
            </a:r>
            <a:r>
              <a:rPr lang="zh-CN" altLang="zh-CN" sz="1400" dirty="0">
                <a:latin typeface="宋体" panose="02010600030101010101" pitchFamily="2" charset="-122"/>
                <a:ea typeface="宋体" panose="02010600030101010101" pitchFamily="2" charset="-122"/>
              </a:rPr>
              <a:t>关键字指定位置</a:t>
            </a:r>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marL="0" lvl="1">
              <a:lnSpc>
                <a:spcPct val="150000"/>
              </a:lnSpc>
              <a:defRPr/>
            </a:pPr>
            <a:r>
              <a:rPr lang="en-US" altLang="zh-CN" sz="1400" b="1" dirty="0">
                <a:solidFill>
                  <a:srgbClr val="FF0000"/>
                </a:solidFill>
                <a:latin typeface="宋体" panose="02010600030101010101" pitchFamily="2" charset="-122"/>
                <a:ea typeface="宋体" panose="02010600030101010101" pitchFamily="2" charset="-122"/>
              </a:rPr>
              <a:t>   </a:t>
            </a:r>
            <a:r>
              <a:rPr lang="zh-CN" altLang="zh-CN" sz="1400" b="1" dirty="0">
                <a:solidFill>
                  <a:srgbClr val="FF0000"/>
                </a:solidFill>
                <a:latin typeface="宋体" panose="02010600030101010101" pitchFamily="2" charset="-122"/>
                <a:ea typeface="宋体" panose="02010600030101010101" pitchFamily="2" charset="-122"/>
              </a:rPr>
              <a:t>说明：</a:t>
            </a:r>
            <a:r>
              <a:rPr lang="zh-CN" altLang="zh-CN" sz="1400" dirty="0">
                <a:latin typeface="宋体" panose="02010600030101010101" pitchFamily="2" charset="-122"/>
                <a:ea typeface="宋体" panose="02010600030101010101" pitchFamily="2" charset="-122"/>
              </a:rPr>
              <a:t>指定位置后会影响数据研发部后续业务。</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同一个表新增多个字段时，务必只做一次</a:t>
            </a:r>
            <a:r>
              <a:rPr lang="en-US" altLang="zh-CN" sz="1400" dirty="0">
                <a:latin typeface="宋体" panose="02010600030101010101" pitchFamily="2" charset="-122"/>
                <a:ea typeface="宋体" panose="02010600030101010101" pitchFamily="2" charset="-122"/>
              </a:rPr>
              <a:t>DDL</a:t>
            </a:r>
            <a:r>
              <a:rPr lang="zh-CN" altLang="zh-CN" sz="1400" dirty="0">
                <a:latin typeface="宋体" panose="02010600030101010101" pitchFamily="2" charset="-122"/>
                <a:ea typeface="宋体" panose="02010600030101010101" pitchFamily="2" charset="-122"/>
              </a:rPr>
              <a:t>操作。</a:t>
            </a:r>
            <a:endParaRPr lang="en-US" altLang="zh-CN" sz="1400" dirty="0">
              <a:latin typeface="宋体" panose="02010600030101010101" pitchFamily="2" charset="-122"/>
              <a:ea typeface="宋体" panose="02010600030101010101" pitchFamily="2" charset="-122"/>
            </a:endParaRPr>
          </a:p>
          <a:p>
            <a:pPr marL="0" lvl="1">
              <a:lnSpc>
                <a:spcPct val="150000"/>
              </a:lnSpc>
              <a:defRPr/>
            </a:pPr>
            <a:endParaRPr lang="en-US" altLang="zh-CN" sz="1400" dirty="0">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AAB92FD4-18BB-4BB7-8B61-43F68CC2C45A}"/>
              </a:ext>
            </a:extLst>
          </p:cNvPr>
          <p:cNvSpPr/>
          <p:nvPr/>
        </p:nvSpPr>
        <p:spPr bwMode="auto">
          <a:xfrm>
            <a:off x="323528" y="1268760"/>
            <a:ext cx="1152128"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dirty="0"/>
              <a:t>新增字段</a:t>
            </a:r>
            <a:endParaRPr lang="zh-CN" altLang="en-US" b="1" kern="0" dirty="0">
              <a:latin typeface="+mn-ea"/>
            </a:endParaRPr>
          </a:p>
        </p:txBody>
      </p:sp>
      <p:graphicFrame>
        <p:nvGraphicFramePr>
          <p:cNvPr id="16" name="表格 15">
            <a:extLst>
              <a:ext uri="{FF2B5EF4-FFF2-40B4-BE49-F238E27FC236}">
                <a16:creationId xmlns:a16="http://schemas.microsoft.com/office/drawing/2014/main" id="{7224515B-AB94-44E7-A6A4-56CC259570A2}"/>
              </a:ext>
            </a:extLst>
          </p:cNvPr>
          <p:cNvGraphicFramePr>
            <a:graphicFrameLocks noGrp="1"/>
          </p:cNvGraphicFramePr>
          <p:nvPr>
            <p:extLst>
              <p:ext uri="{D42A27DB-BD31-4B8C-83A1-F6EECF244321}">
                <p14:modId xmlns:p14="http://schemas.microsoft.com/office/powerpoint/2010/main" val="661937026"/>
              </p:ext>
            </p:extLst>
          </p:nvPr>
        </p:nvGraphicFramePr>
        <p:xfrm>
          <a:off x="1835696" y="3427056"/>
          <a:ext cx="3806106" cy="1368000"/>
        </p:xfrm>
        <a:graphic>
          <a:graphicData uri="http://schemas.openxmlformats.org/drawingml/2006/table">
            <a:tbl>
              <a:tblPr firstRow="1" firstCol="1" bandRow="1">
                <a:tableStyleId>{5C22544A-7EE6-4342-B048-85BDC9FD1C3A}</a:tableStyleId>
              </a:tblPr>
              <a:tblGrid>
                <a:gridCol w="541973">
                  <a:extLst>
                    <a:ext uri="{9D8B030D-6E8A-4147-A177-3AD203B41FA5}">
                      <a16:colId xmlns:a16="http://schemas.microsoft.com/office/drawing/2014/main" val="1131074920"/>
                    </a:ext>
                  </a:extLst>
                </a:gridCol>
                <a:gridCol w="3264133">
                  <a:extLst>
                    <a:ext uri="{9D8B030D-6E8A-4147-A177-3AD203B41FA5}">
                      <a16:colId xmlns:a16="http://schemas.microsoft.com/office/drawing/2014/main" val="205556596"/>
                    </a:ext>
                  </a:extLst>
                </a:gridCol>
              </a:tblGrid>
              <a:tr h="582951">
                <a:tc>
                  <a:txBody>
                    <a:bodyPr/>
                    <a:lstStyle/>
                    <a:p>
                      <a:pPr algn="ctr">
                        <a:lnSpc>
                          <a:spcPct val="150000"/>
                        </a:lnSpc>
                        <a:spcAft>
                          <a:spcPts val="0"/>
                        </a:spcAft>
                      </a:pPr>
                      <a:r>
                        <a:rPr lang="zh-CN" altLang="en-US" sz="1400" dirty="0">
                          <a:effectLst/>
                          <a:latin typeface="Arial" panose="020B0604020202020204" pitchFamily="34" charset="0"/>
                          <a:ea typeface="宋体" panose="02010600030101010101" pitchFamily="2" charset="-122"/>
                          <a:cs typeface="Times New Roman" panose="02020603050405020304" pitchFamily="18" charset="0"/>
                        </a:rPr>
                        <a:t>整改</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lvl="0" algn="l"/>
                      <a:r>
                        <a:rPr lang="en-US" altLang="zh-CN" sz="1100" dirty="0">
                          <a:solidFill>
                            <a:schemeClr val="bg1"/>
                          </a:solidFill>
                        </a:rPr>
                        <a:t>ALTER TABLE `</a:t>
                      </a:r>
                      <a:r>
                        <a:rPr lang="en-US" altLang="zh-CN" sz="1100" dirty="0" err="1">
                          <a:solidFill>
                            <a:schemeClr val="bg1"/>
                          </a:solidFill>
                        </a:rPr>
                        <a:t>abc</a:t>
                      </a:r>
                      <a:r>
                        <a:rPr lang="en-US" altLang="zh-CN" sz="1100" dirty="0">
                          <a:solidFill>
                            <a:schemeClr val="bg1"/>
                          </a:solidFill>
                        </a:rPr>
                        <a:t>` ADD COLUMN a1 INT(2);</a:t>
                      </a:r>
                      <a:endParaRPr lang="zh-CN" altLang="zh-CN" sz="1100" dirty="0">
                        <a:solidFill>
                          <a:schemeClr val="bg1"/>
                        </a:solidFill>
                      </a:endParaRPr>
                    </a:p>
                    <a:p>
                      <a:pPr lvl="0" algn="l"/>
                      <a:r>
                        <a:rPr lang="en-US" altLang="zh-CN" sz="1100" dirty="0">
                          <a:solidFill>
                            <a:schemeClr val="bg1"/>
                          </a:solidFill>
                        </a:rPr>
                        <a:t>ALTER TABLE `</a:t>
                      </a:r>
                      <a:r>
                        <a:rPr lang="en-US" altLang="zh-CN" sz="1100" dirty="0" err="1">
                          <a:solidFill>
                            <a:schemeClr val="bg1"/>
                          </a:solidFill>
                        </a:rPr>
                        <a:t>abc</a:t>
                      </a:r>
                      <a:r>
                        <a:rPr lang="en-US" altLang="zh-CN" sz="1100" dirty="0">
                          <a:solidFill>
                            <a:schemeClr val="bg1"/>
                          </a:solidFill>
                        </a:rPr>
                        <a:t>` ADD COLUMN a2 INT(2);</a:t>
                      </a:r>
                    </a:p>
                    <a:p>
                      <a:pPr lvl="0" algn="l"/>
                      <a:r>
                        <a:rPr lang="en-US" altLang="zh-CN" sz="1100" dirty="0">
                          <a:solidFill>
                            <a:schemeClr val="bg1"/>
                          </a:solidFill>
                        </a:rPr>
                        <a:t>ALTER TABLE `</a:t>
                      </a:r>
                      <a:r>
                        <a:rPr lang="en-US" altLang="zh-CN" sz="1100" dirty="0" err="1">
                          <a:solidFill>
                            <a:schemeClr val="bg1"/>
                          </a:solidFill>
                        </a:rPr>
                        <a:t>abc</a:t>
                      </a:r>
                      <a:r>
                        <a:rPr lang="en-US" altLang="zh-CN" sz="1100" dirty="0">
                          <a:solidFill>
                            <a:schemeClr val="bg1"/>
                          </a:solidFill>
                        </a:rPr>
                        <a:t>` ADD COLUMN a3 INT(2);</a:t>
                      </a:r>
                      <a:endParaRPr lang="zh-CN" altLang="zh-CN" sz="1100" dirty="0">
                        <a:solidFill>
                          <a:schemeClr val="bg1"/>
                        </a:solidFill>
                        <a:latin typeface="宋体" panose="02010600030101010101" pitchFamily="2" charset="-122"/>
                        <a:ea typeface="宋体" panose="02010600030101010101" pitchFamily="2" charset="-122"/>
                      </a:endParaRPr>
                    </a:p>
                  </a:txBody>
                  <a:tcPr marL="68580" marR="68580" marT="0" marB="0" anchor="ctr">
                    <a:solidFill>
                      <a:schemeClr val="accent1">
                        <a:lumMod val="75000"/>
                      </a:schemeClr>
                    </a:solidFill>
                  </a:tcPr>
                </a:tc>
                <a:extLst>
                  <a:ext uri="{0D108BD9-81ED-4DB2-BD59-A6C34878D82A}">
                    <a16:rowId xmlns:a16="http://schemas.microsoft.com/office/drawing/2014/main" val="885885663"/>
                  </a:ext>
                </a:extLst>
              </a:tr>
              <a:tr h="785049">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zh-CN" altLang="en-US" sz="1400" b="1" dirty="0">
                          <a:effectLst/>
                          <a:latin typeface="+mn-lt"/>
                          <a:ea typeface="宋体" panose="02010600030101010101" pitchFamily="2" charset="-122"/>
                          <a:cs typeface="Times New Roman" panose="02020603050405020304" pitchFamily="18" charset="0"/>
                        </a:rPr>
                        <a:t>正确</a:t>
                      </a:r>
                      <a:endParaRPr lang="zh-CN" altLang="zh-CN" sz="1400" b="1"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lvl="0"/>
                      <a:r>
                        <a:rPr lang="en-US" altLang="zh-CN" sz="1100" b="1" dirty="0">
                          <a:solidFill>
                            <a:schemeClr val="tx1">
                              <a:lumMod val="85000"/>
                              <a:lumOff val="15000"/>
                            </a:schemeClr>
                          </a:solidFill>
                          <a:latin typeface="+mn-lt"/>
                        </a:rPr>
                        <a:t>ALTER TABLE `</a:t>
                      </a:r>
                      <a:r>
                        <a:rPr lang="en-US" altLang="zh-CN" sz="1100" b="1" dirty="0" err="1">
                          <a:solidFill>
                            <a:schemeClr val="tx1">
                              <a:lumMod val="85000"/>
                              <a:lumOff val="15000"/>
                            </a:schemeClr>
                          </a:solidFill>
                          <a:latin typeface="+mn-lt"/>
                        </a:rPr>
                        <a:t>abc</a:t>
                      </a:r>
                      <a:r>
                        <a:rPr lang="en-US" altLang="zh-CN" sz="1100" b="1" dirty="0">
                          <a:solidFill>
                            <a:schemeClr val="tx1">
                              <a:lumMod val="85000"/>
                              <a:lumOff val="15000"/>
                            </a:schemeClr>
                          </a:solidFill>
                          <a:latin typeface="+mn-lt"/>
                        </a:rPr>
                        <a:t>`</a:t>
                      </a:r>
                      <a:endParaRPr lang="zh-CN" altLang="zh-CN" sz="1100" b="1" dirty="0">
                        <a:solidFill>
                          <a:schemeClr val="tx1">
                            <a:lumMod val="85000"/>
                            <a:lumOff val="15000"/>
                          </a:schemeClr>
                        </a:solidFill>
                        <a:latin typeface="+mn-lt"/>
                      </a:endParaRPr>
                    </a:p>
                    <a:p>
                      <a:pPr lvl="0"/>
                      <a:r>
                        <a:rPr lang="en-US" altLang="zh-CN" sz="1100" b="1" dirty="0">
                          <a:solidFill>
                            <a:schemeClr val="tx1">
                              <a:lumMod val="85000"/>
                              <a:lumOff val="15000"/>
                            </a:schemeClr>
                          </a:solidFill>
                          <a:latin typeface="+mn-lt"/>
                        </a:rPr>
                        <a:t>        ADD COLUMN a1 INT (2),</a:t>
                      </a:r>
                      <a:endParaRPr lang="zh-CN" altLang="zh-CN" sz="1100" b="1" dirty="0">
                        <a:solidFill>
                          <a:schemeClr val="tx1">
                            <a:lumMod val="85000"/>
                            <a:lumOff val="15000"/>
                          </a:schemeClr>
                        </a:solidFill>
                        <a:latin typeface="+mn-lt"/>
                      </a:endParaRPr>
                    </a:p>
                    <a:p>
                      <a:pPr lvl="0"/>
                      <a:r>
                        <a:rPr lang="en-US" altLang="zh-CN" sz="1100" b="1" dirty="0">
                          <a:solidFill>
                            <a:schemeClr val="tx1">
                              <a:lumMod val="85000"/>
                              <a:lumOff val="15000"/>
                            </a:schemeClr>
                          </a:solidFill>
                          <a:latin typeface="+mn-lt"/>
                        </a:rPr>
                        <a:t>        ADD COLUMN a2 INT (2),</a:t>
                      </a:r>
                      <a:endParaRPr lang="zh-CN" altLang="zh-CN" sz="1100" b="1" dirty="0">
                        <a:solidFill>
                          <a:schemeClr val="tx1">
                            <a:lumMod val="85000"/>
                            <a:lumOff val="15000"/>
                          </a:schemeClr>
                        </a:solidFill>
                        <a:latin typeface="+mn-lt"/>
                      </a:endParaRPr>
                    </a:p>
                    <a:p>
                      <a:pPr lvl="0"/>
                      <a:r>
                        <a:rPr lang="en-US" altLang="zh-CN" sz="1100" b="1" dirty="0">
                          <a:solidFill>
                            <a:schemeClr val="tx1">
                              <a:lumMod val="85000"/>
                              <a:lumOff val="15000"/>
                            </a:schemeClr>
                          </a:solidFill>
                          <a:latin typeface="+mn-lt"/>
                        </a:rPr>
                        <a:t>        ADD COLUMN a3 INT (2);</a:t>
                      </a:r>
                      <a:endParaRPr lang="zh-CN" altLang="zh-CN" sz="1100" b="1" dirty="0">
                        <a:solidFill>
                          <a:schemeClr val="tx1">
                            <a:lumMod val="85000"/>
                            <a:lumOff val="15000"/>
                          </a:schemeClr>
                        </a:solidFill>
                        <a:latin typeface="+mn-lt"/>
                      </a:endParaRPr>
                    </a:p>
                  </a:txBody>
                  <a:tcPr marL="68580" marR="68580" marT="0" marB="0" anchor="ctr"/>
                </a:tc>
                <a:extLst>
                  <a:ext uri="{0D108BD9-81ED-4DB2-BD59-A6C34878D82A}">
                    <a16:rowId xmlns:a16="http://schemas.microsoft.com/office/drawing/2014/main" val="3747304493"/>
                  </a:ext>
                </a:extLst>
              </a:tr>
            </a:tbl>
          </a:graphicData>
        </a:graphic>
      </p:graphicFrame>
    </p:spTree>
    <p:extLst>
      <p:ext uri="{BB962C8B-B14F-4D97-AF65-F5344CB8AC3E}">
        <p14:creationId xmlns:p14="http://schemas.microsoft.com/office/powerpoint/2010/main" val="1917954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2680580"/>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表设计</a:t>
              </a:r>
              <a:endParaRPr lang="en-US" altLang="zh-CN" sz="2800" b="1" dirty="0">
                <a:solidFill>
                  <a:srgbClr val="0000CC"/>
                </a:solidFill>
                <a:ea typeface="黑体" pitchFamily="49" charset="-122"/>
              </a:endParaRP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818" y="3601963"/>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25</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3610471"/>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索引设计</a:t>
              </a:r>
              <a:endParaRPr lang="en-US" altLang="zh-CN" sz="2800" b="1" dirty="0">
                <a:solidFill>
                  <a:srgbClr val="FF0000"/>
                </a:solidFill>
                <a:ea typeface="黑体" pitchFamily="49" charset="-122"/>
              </a:endParaRPr>
            </a:p>
          </p:txBody>
        </p:sp>
      </p:grpSp>
    </p:spTree>
    <p:extLst>
      <p:ext uri="{BB962C8B-B14F-4D97-AF65-F5344CB8AC3E}">
        <p14:creationId xmlns:p14="http://schemas.microsoft.com/office/powerpoint/2010/main" val="2148572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一一索引设计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07762" y="1916832"/>
            <a:ext cx="8496944" cy="4543995"/>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在</a:t>
            </a:r>
            <a:r>
              <a:rPr lang="en-GB" altLang="zh-CN" sz="1400" dirty="0">
                <a:latin typeface="宋体" panose="02010600030101010101" pitchFamily="2" charset="-122"/>
                <a:ea typeface="宋体" panose="02010600030101010101" pitchFamily="2" charset="-122"/>
              </a:rPr>
              <a:t>WHERE </a:t>
            </a:r>
            <a:r>
              <a:rPr lang="zh-CN" altLang="zh-CN" sz="1400" dirty="0">
                <a:latin typeface="宋体" panose="02010600030101010101" pitchFamily="2" charset="-122"/>
                <a:ea typeface="宋体" panose="02010600030101010101" pitchFamily="2" charset="-122"/>
              </a:rPr>
              <a:t>子句中出现的列，或连接子句中指定的列务必创建索引。</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选择唯一值的字段创建索引。</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唯一值的字段所在的表中的值是唯一的，可以更快速的通过该索引来确定某条记录。</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经常需要排序</a:t>
            </a:r>
            <a:r>
              <a:rPr lang="en-GB" altLang="zh-CN" sz="1400" dirty="0">
                <a:latin typeface="宋体" panose="02010600030101010101" pitchFamily="2" charset="-122"/>
                <a:ea typeface="宋体" panose="02010600030101010101" pitchFamily="2" charset="-122"/>
              </a:rPr>
              <a:t>(ORDER BY)</a:t>
            </a:r>
            <a:r>
              <a:rPr lang="zh-CN" altLang="zh-CN" sz="1400" dirty="0">
                <a:latin typeface="宋体" panose="02010600030101010101" pitchFamily="2" charset="-122"/>
                <a:ea typeface="宋体" panose="02010600030101010101" pitchFamily="2" charset="-122"/>
              </a:rPr>
              <a:t>、分组</a:t>
            </a:r>
            <a:r>
              <a:rPr lang="en-GB" altLang="zh-CN" sz="1400" dirty="0">
                <a:latin typeface="宋体" panose="02010600030101010101" pitchFamily="2" charset="-122"/>
                <a:ea typeface="宋体" panose="02010600030101010101" pitchFamily="2" charset="-122"/>
              </a:rPr>
              <a:t>(GROUP BY)</a:t>
            </a:r>
            <a:r>
              <a:rPr lang="zh-CN" altLang="zh-CN" sz="1400" dirty="0">
                <a:latin typeface="宋体" panose="02010600030101010101" pitchFamily="2" charset="-122"/>
                <a:ea typeface="宋体" panose="02010600030101010101" pitchFamily="2" charset="-122"/>
              </a:rPr>
              <a:t>和联合</a:t>
            </a:r>
            <a:r>
              <a:rPr lang="en-GB" altLang="zh-CN" sz="1400" dirty="0">
                <a:latin typeface="宋体" panose="02010600030101010101" pitchFamily="2" charset="-122"/>
                <a:ea typeface="宋体" panose="02010600030101010101" pitchFamily="2" charset="-122"/>
              </a:rPr>
              <a:t>(UNION)</a:t>
            </a:r>
            <a:r>
              <a:rPr lang="zh-CN" altLang="zh-CN" sz="1400" dirty="0">
                <a:latin typeface="宋体" panose="02010600030101010101" pitchFamily="2" charset="-122"/>
                <a:ea typeface="宋体" panose="02010600030101010101" pitchFamily="2" charset="-122"/>
              </a:rPr>
              <a:t>操作的字段建立索引。</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常作为查询条件的字段建立索引。</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尽量使用数据量少的索引。</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如果索引的值很长，那么查询的速度会受到影响。</a:t>
            </a:r>
            <a:endParaRPr lang="en-US" altLang="zh-CN" sz="1400" dirty="0">
              <a:latin typeface="宋体" panose="02010600030101010101" pitchFamily="2" charset="-122"/>
              <a:ea typeface="宋体" panose="02010600030101010101" pitchFamily="2" charset="-122"/>
            </a:endParaRPr>
          </a:p>
          <a:p>
            <a:pPr lvl="1">
              <a:lnSpc>
                <a:spcPct val="150000"/>
              </a:lnSpc>
            </a:pPr>
            <a:r>
              <a:rPr lang="zh-CN" altLang="zh-CN" sz="1400" b="1" dirty="0">
                <a:solidFill>
                  <a:srgbClr val="FF0000"/>
                </a:solidFill>
                <a:latin typeface="宋体" panose="02010600030101010101" pitchFamily="2" charset="-122"/>
                <a:ea typeface="宋体" panose="02010600030101010101" pitchFamily="2" charset="-122"/>
              </a:rPr>
              <a:t>例如</a:t>
            </a:r>
            <a:r>
              <a:rPr lang="zh-CN" altLang="en-US" sz="1400" b="1" dirty="0">
                <a:solidFill>
                  <a:srgbClr val="FF0000"/>
                </a:solidFill>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对一个</a:t>
            </a:r>
            <a:r>
              <a:rPr lang="en-GB" altLang="zh-CN" sz="1400" dirty="0">
                <a:latin typeface="宋体" panose="02010600030101010101" pitchFamily="2" charset="-122"/>
                <a:ea typeface="宋体" panose="02010600030101010101" pitchFamily="2" charset="-122"/>
              </a:rPr>
              <a:t>CHAR</a:t>
            </a:r>
            <a:r>
              <a:rPr lang="en-US" altLang="zh-CN" sz="1400" dirty="0">
                <a:latin typeface="宋体" panose="02010600030101010101" pitchFamily="2" charset="-122"/>
                <a:ea typeface="宋体" panose="02010600030101010101" pitchFamily="2" charset="-122"/>
              </a:rPr>
              <a:t>(100)</a:t>
            </a:r>
            <a:r>
              <a:rPr lang="zh-CN" altLang="zh-CN" sz="1400" dirty="0">
                <a:latin typeface="宋体" panose="02010600030101010101" pitchFamily="2" charset="-122"/>
                <a:ea typeface="宋体" panose="02010600030101010101" pitchFamily="2" charset="-122"/>
              </a:rPr>
              <a:t>类型的字段进行全文检索需要的时间肯定要比对</a:t>
            </a:r>
            <a:r>
              <a:rPr lang="en-GB" altLang="zh-CN" sz="1400" dirty="0">
                <a:latin typeface="宋体" panose="02010600030101010101" pitchFamily="2" charset="-122"/>
                <a:ea typeface="宋体" panose="02010600030101010101" pitchFamily="2" charset="-122"/>
              </a:rPr>
              <a:t>CHAR</a:t>
            </a:r>
            <a:r>
              <a:rPr lang="en-US" altLang="zh-CN" sz="1400" dirty="0">
                <a:latin typeface="宋体" panose="02010600030101010101" pitchFamily="2" charset="-122"/>
                <a:ea typeface="宋体" panose="02010600030101010101" pitchFamily="2" charset="-122"/>
              </a:rPr>
              <a:t>(10)</a:t>
            </a:r>
            <a:r>
              <a:rPr lang="zh-CN" altLang="zh-CN" sz="1400" dirty="0">
                <a:latin typeface="宋体" panose="02010600030101010101" pitchFamily="2" charset="-122"/>
                <a:ea typeface="宋体" panose="02010600030101010101" pitchFamily="2" charset="-122"/>
              </a:rPr>
              <a:t>类型的字段需要的时间要多。</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尽量使用前缀来索引。</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如果对串列进行索引，应该指定前缀长度。</a:t>
            </a:r>
            <a:endParaRPr lang="en-US" altLang="zh-CN" sz="1400" dirty="0">
              <a:latin typeface="宋体" panose="02010600030101010101" pitchFamily="2" charset="-122"/>
              <a:ea typeface="宋体" panose="02010600030101010101" pitchFamily="2" charset="-122"/>
            </a:endParaRPr>
          </a:p>
          <a:p>
            <a:pPr lvl="1">
              <a:lnSpc>
                <a:spcPct val="150000"/>
              </a:lnSpc>
            </a:pPr>
            <a:r>
              <a:rPr lang="zh-CN" altLang="zh-CN" sz="1400" b="1" dirty="0">
                <a:solidFill>
                  <a:srgbClr val="FF0000"/>
                </a:solidFill>
                <a:latin typeface="宋体" panose="02010600030101010101" pitchFamily="2" charset="-122"/>
                <a:ea typeface="宋体" panose="02010600030101010101" pitchFamily="2" charset="-122"/>
              </a:rPr>
              <a:t>例如</a:t>
            </a:r>
            <a:r>
              <a:rPr lang="zh-CN" altLang="en-US" sz="1400" b="1" dirty="0">
                <a:solidFill>
                  <a:srgbClr val="FF0000"/>
                </a:solidFill>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有一个</a:t>
            </a:r>
            <a:r>
              <a:rPr lang="en-GB" altLang="zh-CN" sz="1400" dirty="0">
                <a:latin typeface="宋体" panose="02010600030101010101" pitchFamily="2" charset="-122"/>
                <a:ea typeface="宋体" panose="02010600030101010101" pitchFamily="2" charset="-122"/>
              </a:rPr>
              <a:t>CHAR(200)</a:t>
            </a:r>
            <a:r>
              <a:rPr lang="zh-CN" altLang="en-US" sz="1400" dirty="0">
                <a:latin typeface="宋体" panose="02010600030101010101" pitchFamily="2" charset="-122"/>
                <a:ea typeface="宋体" panose="02010600030101010101" pitchFamily="2" charset="-122"/>
              </a:rPr>
              <a:t>的列</a:t>
            </a:r>
            <a:r>
              <a:rPr lang="zh-CN"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如</a:t>
            </a:r>
            <a:r>
              <a:rPr lang="zh-CN" altLang="zh-CN" sz="1400" dirty="0">
                <a:latin typeface="宋体" panose="02010600030101010101" pitchFamily="2" charset="-122"/>
                <a:ea typeface="宋体" panose="02010600030101010101" pitchFamily="2" charset="-122"/>
              </a:rPr>
              <a:t>在前</a:t>
            </a:r>
            <a:r>
              <a:rPr lang="en-GB" altLang="zh-CN" sz="1400" dirty="0">
                <a:latin typeface="宋体" panose="02010600030101010101" pitchFamily="2" charset="-122"/>
                <a:ea typeface="宋体" panose="02010600030101010101" pitchFamily="2" charset="-122"/>
              </a:rPr>
              <a:t>10</a:t>
            </a:r>
            <a:r>
              <a:rPr lang="zh-CN" altLang="zh-CN" sz="1400" dirty="0">
                <a:latin typeface="宋体" panose="02010600030101010101" pitchFamily="2" charset="-122"/>
                <a:ea typeface="宋体" panose="02010600030101010101" pitchFamily="2" charset="-122"/>
              </a:rPr>
              <a:t>或</a:t>
            </a:r>
            <a:r>
              <a:rPr lang="en-GB" altLang="zh-CN" sz="1400" dirty="0">
                <a:latin typeface="宋体" panose="02010600030101010101" pitchFamily="2" charset="-122"/>
                <a:ea typeface="宋体" panose="02010600030101010101" pitchFamily="2" charset="-122"/>
              </a:rPr>
              <a:t>20</a:t>
            </a:r>
            <a:r>
              <a:rPr lang="zh-CN" altLang="zh-CN" sz="1400" dirty="0">
                <a:latin typeface="宋体" panose="02010600030101010101" pitchFamily="2" charset="-122"/>
                <a:ea typeface="宋体" panose="02010600030101010101" pitchFamily="2" charset="-122"/>
              </a:rPr>
              <a:t>个字符内</a:t>
            </a:r>
            <a:r>
              <a:rPr lang="zh-CN" altLang="en-US" sz="1400" dirty="0">
                <a:latin typeface="宋体" panose="02010600030101010101" pitchFamily="2" charset="-122"/>
                <a:ea typeface="宋体" panose="02010600030101010101" pitchFamily="2" charset="-122"/>
              </a:rPr>
              <a:t>的</a:t>
            </a:r>
            <a:r>
              <a:rPr lang="zh-CN" altLang="zh-CN" sz="1400" dirty="0">
                <a:latin typeface="宋体" panose="02010600030101010101" pitchFamily="2" charset="-122"/>
                <a:ea typeface="宋体" panose="02010600030101010101" pitchFamily="2" charset="-122"/>
              </a:rPr>
              <a:t>大多数值是唯一的，那就无需对整个字段进行索引。对前</a:t>
            </a:r>
            <a:r>
              <a:rPr lang="en-GB" altLang="zh-CN" sz="1400" dirty="0">
                <a:latin typeface="宋体" panose="02010600030101010101" pitchFamily="2" charset="-122"/>
                <a:ea typeface="宋体" panose="02010600030101010101" pitchFamily="2" charset="-122"/>
              </a:rPr>
              <a:t>10</a:t>
            </a:r>
            <a:r>
              <a:rPr lang="zh-CN" altLang="zh-CN" sz="1400" dirty="0">
                <a:latin typeface="宋体" panose="02010600030101010101" pitchFamily="2" charset="-122"/>
                <a:ea typeface="宋体" panose="02010600030101010101" pitchFamily="2" charset="-122"/>
              </a:rPr>
              <a:t>或</a:t>
            </a:r>
            <a:r>
              <a:rPr lang="en-GB" altLang="zh-CN" sz="1400" dirty="0">
                <a:latin typeface="宋体" panose="02010600030101010101" pitchFamily="2" charset="-122"/>
                <a:ea typeface="宋体" panose="02010600030101010101" pitchFamily="2" charset="-122"/>
              </a:rPr>
              <a:t>20</a:t>
            </a:r>
            <a:r>
              <a:rPr lang="zh-CN" altLang="zh-CN" sz="1400" dirty="0">
                <a:latin typeface="宋体" panose="02010600030101010101" pitchFamily="2" charset="-122"/>
                <a:ea typeface="宋体" panose="02010600030101010101" pitchFamily="2" charset="-122"/>
              </a:rPr>
              <a:t>个字符进行索引能够节省大量索引空间，也可能会使查询更快。较小的索引涉及的磁盘</a:t>
            </a:r>
            <a:r>
              <a:rPr lang="en-GB" altLang="zh-CN" sz="1400" dirty="0">
                <a:latin typeface="宋体" panose="02010600030101010101" pitchFamily="2" charset="-122"/>
                <a:ea typeface="宋体" panose="02010600030101010101" pitchFamily="2" charset="-122"/>
              </a:rPr>
              <a:t>I/O </a:t>
            </a:r>
            <a:r>
              <a:rPr lang="zh-CN" altLang="zh-CN" sz="1400" dirty="0">
                <a:latin typeface="宋体" panose="02010600030101010101" pitchFamily="2" charset="-122"/>
                <a:ea typeface="宋体" panose="02010600030101010101" pitchFamily="2" charset="-122"/>
              </a:rPr>
              <a:t>较少，较短的值比较起来更快。</a:t>
            </a:r>
            <a:endParaRPr lang="zh-CN" altLang="en-US" sz="1400" dirty="0">
              <a:latin typeface="宋体" panose="02010600030101010101" pitchFamily="2" charset="-122"/>
              <a:ea typeface="宋体" panose="02010600030101010101" pitchFamily="2" charset="-122"/>
            </a:endParaRPr>
          </a:p>
        </p:txBody>
      </p:sp>
      <p:sp>
        <p:nvSpPr>
          <p:cNvPr id="10" name="矩形 9"/>
          <p:cNvSpPr/>
          <p:nvPr/>
        </p:nvSpPr>
        <p:spPr bwMode="auto">
          <a:xfrm>
            <a:off x="322368" y="1429668"/>
            <a:ext cx="1153288"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设计原则</a:t>
            </a: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26</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Tree>
    <p:extLst>
      <p:ext uri="{BB962C8B-B14F-4D97-AF65-F5344CB8AC3E}">
        <p14:creationId xmlns:p14="http://schemas.microsoft.com/office/powerpoint/2010/main" val="171988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一一索引设计</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07762" y="1869533"/>
            <a:ext cx="8496944" cy="1296145"/>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具有高基数的列</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极少更新事务的列</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在</a:t>
            </a:r>
            <a:r>
              <a:rPr lang="en-US" altLang="zh-CN" sz="1400" dirty="0">
                <a:latin typeface="宋体" panose="02010600030101010101" pitchFamily="2" charset="-122"/>
                <a:ea typeface="宋体" panose="02010600030101010101" pitchFamily="2" charset="-122"/>
              </a:rPr>
              <a:t>WHERE</a:t>
            </a:r>
            <a:r>
              <a:rPr lang="zh-CN" altLang="zh-CN" sz="1400" dirty="0">
                <a:latin typeface="宋体" panose="02010600030101010101" pitchFamily="2" charset="-122"/>
                <a:ea typeface="宋体" panose="02010600030101010101" pitchFamily="2" charset="-122"/>
              </a:rPr>
              <a:t>子句</a:t>
            </a:r>
            <a:r>
              <a:rPr lang="zh-CN" altLang="zh-CN" sz="1400" dirty="0">
                <a:solidFill>
                  <a:srgbClr val="FF0000"/>
                </a:solidFill>
                <a:latin typeface="宋体" panose="02010600030101010101" pitchFamily="2" charset="-122"/>
                <a:ea typeface="宋体" panose="02010600030101010101" pitchFamily="2" charset="-122"/>
              </a:rPr>
              <a:t>非函数</a:t>
            </a:r>
            <a:r>
              <a:rPr lang="zh-CN" altLang="zh-CN" sz="1400" dirty="0">
                <a:latin typeface="宋体" panose="02010600030101010101" pitchFamily="2" charset="-122"/>
                <a:ea typeface="宋体" panose="02010600030101010101" pitchFamily="2" charset="-122"/>
              </a:rPr>
              <a:t>或</a:t>
            </a:r>
            <a:r>
              <a:rPr lang="zh-CN" altLang="zh-CN" sz="1400" dirty="0">
                <a:solidFill>
                  <a:srgbClr val="FF0000"/>
                </a:solidFill>
                <a:latin typeface="宋体" panose="02010600030101010101" pitchFamily="2" charset="-122"/>
                <a:ea typeface="宋体" panose="02010600030101010101" pitchFamily="2" charset="-122"/>
              </a:rPr>
              <a:t>表达式</a:t>
            </a:r>
            <a:r>
              <a:rPr lang="zh-CN" altLang="zh-CN" sz="1400" dirty="0">
                <a:latin typeface="宋体" panose="02010600030101010101" pitchFamily="2" charset="-122"/>
                <a:ea typeface="宋体" panose="02010600030101010101" pitchFamily="2" charset="-122"/>
              </a:rPr>
              <a:t>使用的列</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具有基数较低，且倾斜度较大，检索范围属于数据分布极小部分数据的列</a:t>
            </a:r>
          </a:p>
        </p:txBody>
      </p:sp>
      <p:sp>
        <p:nvSpPr>
          <p:cNvPr id="10" name="矩形 9"/>
          <p:cNvSpPr/>
          <p:nvPr/>
        </p:nvSpPr>
        <p:spPr bwMode="auto">
          <a:xfrm>
            <a:off x="306602" y="1437486"/>
            <a:ext cx="1153288"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普通索引</a:t>
            </a: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27</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1" name="矩形 10"/>
          <p:cNvSpPr/>
          <p:nvPr/>
        </p:nvSpPr>
        <p:spPr bwMode="auto">
          <a:xfrm>
            <a:off x="323528" y="3309694"/>
            <a:ext cx="1153288"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唯一索引</a:t>
            </a:r>
          </a:p>
        </p:txBody>
      </p:sp>
      <p:sp>
        <p:nvSpPr>
          <p:cNvPr id="12" name="矩形 11"/>
          <p:cNvSpPr/>
          <p:nvPr/>
        </p:nvSpPr>
        <p:spPr>
          <a:xfrm>
            <a:off x="323528" y="3750751"/>
            <a:ext cx="8496944" cy="999101"/>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该字段的值不会有重复，例如用户编号、订单编号。</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减少</a:t>
            </a:r>
            <a:r>
              <a:rPr lang="en-US" altLang="zh-CN" sz="1400" dirty="0">
                <a:latin typeface="宋体" panose="02010600030101010101" pitchFamily="2" charset="-122"/>
                <a:ea typeface="宋体" panose="02010600030101010101" pitchFamily="2" charset="-122"/>
              </a:rPr>
              <a:t>MySQL</a:t>
            </a:r>
            <a:r>
              <a:rPr lang="zh-CN" altLang="zh-CN" sz="1400" dirty="0">
                <a:latin typeface="宋体" panose="02010600030101010101" pitchFamily="2" charset="-122"/>
                <a:ea typeface="宋体" panose="02010600030101010101" pitchFamily="2" charset="-122"/>
              </a:rPr>
              <a:t>对该索引的管理成本。</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插入新记录或现有记录更新时，自动检查新记录的值是否已存在，如果存在将拒绝操作。</a:t>
            </a:r>
          </a:p>
        </p:txBody>
      </p:sp>
      <p:sp>
        <p:nvSpPr>
          <p:cNvPr id="13" name="矩形 12"/>
          <p:cNvSpPr/>
          <p:nvPr/>
        </p:nvSpPr>
        <p:spPr bwMode="auto">
          <a:xfrm>
            <a:off x="323528" y="4869160"/>
            <a:ext cx="1153288"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复合索引</a:t>
            </a:r>
          </a:p>
        </p:txBody>
      </p:sp>
      <p:sp>
        <p:nvSpPr>
          <p:cNvPr id="16" name="矩形 15"/>
          <p:cNvSpPr/>
          <p:nvPr/>
        </p:nvSpPr>
        <p:spPr>
          <a:xfrm>
            <a:off x="323528" y="5301207"/>
            <a:ext cx="8496944" cy="1080121"/>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en-GB" altLang="zh-CN" sz="1400" dirty="0">
                <a:latin typeface="宋体" panose="02010600030101010101" pitchFamily="2" charset="-122"/>
                <a:ea typeface="宋体" panose="02010600030101010101" pitchFamily="2" charset="-122"/>
              </a:rPr>
              <a:t>WHERE</a:t>
            </a:r>
            <a:r>
              <a:rPr lang="zh-CN" altLang="zh-CN" sz="1400" dirty="0">
                <a:latin typeface="宋体" panose="02010600030101010101" pitchFamily="2" charset="-122"/>
                <a:ea typeface="宋体" panose="02010600030101010101" pitchFamily="2" charset="-122"/>
              </a:rPr>
              <a:t>子句中两列或多列，以</a:t>
            </a:r>
            <a:r>
              <a:rPr lang="en-GB" altLang="zh-CN" sz="1400" dirty="0">
                <a:latin typeface="宋体" panose="02010600030101010101" pitchFamily="2" charset="-122"/>
                <a:ea typeface="宋体" panose="02010600030101010101" pitchFamily="2" charset="-122"/>
              </a:rPr>
              <a:t>AND</a:t>
            </a:r>
            <a:r>
              <a:rPr lang="zh-CN" altLang="zh-CN" sz="1400" dirty="0">
                <a:latin typeface="宋体" panose="02010600030101010101" pitchFamily="2" charset="-122"/>
                <a:ea typeface="宋体" panose="02010600030101010101" pitchFamily="2" charset="-122"/>
              </a:rPr>
              <a:t>逻辑操作符连接频繁查询时，可创建复合索引。</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前导字段应该是查询中使用最频繁的列</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前导字段应该是选择</a:t>
            </a:r>
            <a:r>
              <a:rPr lang="zh-CN" altLang="en-US" sz="1400" dirty="0">
                <a:latin typeface="宋体" panose="02010600030101010101" pitchFamily="2" charset="-122"/>
                <a:ea typeface="宋体" panose="02010600030101010101" pitchFamily="2" charset="-122"/>
              </a:rPr>
              <a:t>性</a:t>
            </a:r>
            <a:r>
              <a:rPr lang="zh-CN" altLang="zh-CN" sz="1400" dirty="0">
                <a:latin typeface="宋体" panose="02010600030101010101" pitchFamily="2" charset="-122"/>
                <a:ea typeface="宋体" panose="02010600030101010101" pitchFamily="2" charset="-122"/>
              </a:rPr>
              <a:t>强的列，也就是比后面的列具有更高的选择基数。</a:t>
            </a:r>
          </a:p>
        </p:txBody>
      </p:sp>
    </p:spTree>
    <p:extLst>
      <p:ext uri="{BB962C8B-B14F-4D97-AF65-F5344CB8AC3E}">
        <p14:creationId xmlns:p14="http://schemas.microsoft.com/office/powerpoint/2010/main" val="230624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52680" y="1628800"/>
            <a:ext cx="8639800" cy="4719935"/>
          </a:xfrm>
          <a:prstGeom prst="rect">
            <a:avLst/>
          </a:prstGeom>
          <a:solidFill>
            <a:schemeClr val="bg1"/>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742950" lvl="1" indent="-285750">
              <a:lnSpc>
                <a:spcPct val="250000"/>
              </a:lnSpc>
              <a:buFont typeface="Wingdings" panose="05000000000000000000" pitchFamily="2" charset="2"/>
              <a:buChar char="l"/>
              <a:defRPr/>
            </a:pPr>
            <a:r>
              <a:rPr lang="zh-CN" altLang="en-US" dirty="0"/>
              <a:t>一切服从应用需求。</a:t>
            </a:r>
            <a:endParaRPr lang="en-US" altLang="zh-CN" dirty="0"/>
          </a:p>
          <a:p>
            <a:pPr marL="742950" lvl="1" indent="-285750">
              <a:lnSpc>
                <a:spcPct val="250000"/>
              </a:lnSpc>
              <a:buFont typeface="Wingdings" panose="05000000000000000000" pitchFamily="2" charset="2"/>
              <a:buChar char="l"/>
              <a:defRPr/>
            </a:pPr>
            <a:r>
              <a:rPr lang="zh-CN" altLang="en-US" dirty="0"/>
              <a:t>索引必须是要有用的。</a:t>
            </a:r>
            <a:endParaRPr lang="en-US" altLang="zh-CN" dirty="0"/>
          </a:p>
          <a:p>
            <a:pPr marL="742950" lvl="1" indent="-285750">
              <a:lnSpc>
                <a:spcPct val="250000"/>
              </a:lnSpc>
              <a:buFont typeface="Wingdings" panose="05000000000000000000" pitchFamily="2" charset="2"/>
              <a:buChar char="l"/>
              <a:defRPr/>
            </a:pPr>
            <a:r>
              <a:rPr lang="zh-CN" altLang="en-US" dirty="0"/>
              <a:t>尽可能让一个索引为更多的</a:t>
            </a:r>
            <a:r>
              <a:rPr lang="en-US" altLang="zh-CN" dirty="0"/>
              <a:t>SQL</a:t>
            </a:r>
            <a:r>
              <a:rPr lang="zh-CN" altLang="en-US" dirty="0"/>
              <a:t>服务，设计合理的复合索引是十分关键的。</a:t>
            </a:r>
            <a:endParaRPr lang="en-US" altLang="zh-CN" dirty="0"/>
          </a:p>
          <a:p>
            <a:pPr marL="742950" lvl="1" indent="-285750">
              <a:lnSpc>
                <a:spcPct val="250000"/>
              </a:lnSpc>
              <a:buFont typeface="Wingdings" panose="05000000000000000000" pitchFamily="2" charset="2"/>
              <a:buChar char="l"/>
              <a:defRPr/>
            </a:pPr>
            <a:r>
              <a:rPr lang="zh-CN" altLang="en-US" dirty="0"/>
              <a:t>尽可能地让复合索引中选择性强的列排头位，以便削减索引范围扫描的成本。</a:t>
            </a:r>
            <a:endParaRPr lang="en-US" altLang="zh-CN" dirty="0"/>
          </a:p>
          <a:p>
            <a:pPr marL="742950" lvl="1" indent="-285750">
              <a:lnSpc>
                <a:spcPct val="250000"/>
              </a:lnSpc>
              <a:buFont typeface="Wingdings" panose="05000000000000000000" pitchFamily="2" charset="2"/>
              <a:buChar char="l"/>
              <a:defRPr/>
            </a:pPr>
            <a:r>
              <a:rPr lang="zh-CN" altLang="en-US" dirty="0"/>
              <a:t>在索引设计时要统筹考虑。</a:t>
            </a:r>
            <a:endParaRPr lang="en-US" altLang="zh-CN" dirty="0"/>
          </a:p>
          <a:p>
            <a:pPr marL="742950" lvl="1" indent="-285750">
              <a:lnSpc>
                <a:spcPct val="250000"/>
              </a:lnSpc>
              <a:buFont typeface="Wingdings" panose="05000000000000000000" pitchFamily="2" charset="2"/>
              <a:buChar char="l"/>
              <a:defRPr/>
            </a:pPr>
            <a:r>
              <a:rPr lang="zh-CN" altLang="en-US" dirty="0"/>
              <a:t>尽可能合并类似索引。</a:t>
            </a:r>
            <a:endParaRPr lang="en-US" altLang="zh-CN" dirty="0"/>
          </a:p>
          <a:p>
            <a:pPr marL="742950" lvl="1" indent="-285750">
              <a:lnSpc>
                <a:spcPct val="250000"/>
              </a:lnSpc>
              <a:buFont typeface="Wingdings" panose="05000000000000000000" pitchFamily="2" charset="2"/>
              <a:buChar char="l"/>
              <a:defRPr/>
            </a:pPr>
            <a:r>
              <a:rPr lang="zh-CN" altLang="en-US" dirty="0"/>
              <a:t>有时在索引中增加额外字段可以起到很好的作用。</a:t>
            </a: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灯片编号占位符 1"/>
          <p:cNvSpPr>
            <a:spLocks noGrp="1"/>
          </p:cNvSpPr>
          <p:nvPr>
            <p:ph type="sldNum" sz="quarter" idx="10"/>
          </p:nvPr>
        </p:nvSpPr>
        <p:spPr>
          <a:xfrm>
            <a:off x="8784950" y="6492875"/>
            <a:ext cx="342950" cy="365125"/>
          </a:xfrm>
          <a:noFill/>
        </p:spPr>
        <p:txBody>
          <a:bodyPr/>
          <a:lstStyle/>
          <a:p>
            <a:pPr>
              <a:defRPr/>
            </a:pPr>
            <a:fld id="{33AC21A8-8F8A-4023-A8A7-F4FD38477A02}" type="slidenum">
              <a:rPr lang="en-US" altLang="zh-CN" smtClean="0">
                <a:solidFill>
                  <a:prstClr val="black"/>
                </a:solidFill>
              </a:rPr>
              <a:pPr>
                <a:defRPr/>
              </a:pPr>
              <a:t>28</a:t>
            </a:fld>
            <a:endParaRPr lang="en-US" altLang="zh-CN" dirty="0">
              <a:solidFill>
                <a:prstClr val="black"/>
              </a:solidFill>
            </a:endParaRPr>
          </a:p>
        </p:txBody>
      </p:sp>
      <p:sp>
        <p:nvSpPr>
          <p:cNvPr id="17" name="矩形 16"/>
          <p:cNvSpPr/>
          <p:nvPr/>
        </p:nvSpPr>
        <p:spPr bwMode="auto">
          <a:xfrm>
            <a:off x="251520" y="1196752"/>
            <a:ext cx="1152128" cy="360040"/>
          </a:xfrm>
          <a:prstGeom prst="rect">
            <a:avLst/>
          </a:prstGeom>
          <a:solidFill>
            <a:schemeClr val="bg1">
              <a:lumMod val="75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注意事项</a:t>
            </a:r>
          </a:p>
        </p:txBody>
      </p:sp>
      <p:pic>
        <p:nvPicPr>
          <p:cNvPr id="18" name="图片 17"/>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9"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物理设计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sz="1600" b="1" dirty="0">
                <a:solidFill>
                  <a:srgbClr val="006666"/>
                </a:solidFill>
                <a:latin typeface="微软雅黑" pitchFamily="34" charset="-122"/>
                <a:ea typeface="微软雅黑" pitchFamily="34" charset="-122"/>
              </a:rPr>
              <a:t>一一索引设计</a:t>
            </a:r>
            <a:endParaRPr lang="en-US" altLang="zh-CN" sz="1600"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23" name="圆角矩形 2"/>
          <p:cNvSpPr/>
          <p:nvPr/>
        </p:nvSpPr>
        <p:spPr bwMode="auto">
          <a:xfrm>
            <a:off x="1086075" y="2204864"/>
            <a:ext cx="6069207" cy="1159685"/>
          </a:xfrm>
          <a:prstGeom prst="roundRect">
            <a:avLst/>
          </a:prstGeom>
          <a:solidFill>
            <a:schemeClr val="accent6">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r>
              <a:rPr lang="zh-CN" altLang="en-US" kern="0" dirty="0">
                <a:latin typeface="宋体" panose="02010600030101010101" pitchFamily="2" charset="-122"/>
                <a:ea typeface="宋体" panose="02010600030101010101" pitchFamily="2" charset="-122"/>
              </a:rPr>
              <a:t>一张表上创建多少索引，创建什么样的索引，并无一定之规。不能说一张表上已有</a:t>
            </a:r>
            <a:r>
              <a:rPr lang="en-US" altLang="zh-CN" kern="0" dirty="0">
                <a:latin typeface="宋体" panose="02010600030101010101" pitchFamily="2" charset="-122"/>
                <a:ea typeface="宋体" panose="02010600030101010101" pitchFamily="2" charset="-122"/>
              </a:rPr>
              <a:t>6</a:t>
            </a:r>
            <a:r>
              <a:rPr lang="zh-CN" altLang="en-US" kern="0" dirty="0">
                <a:latin typeface="宋体" panose="02010600030101010101" pitchFamily="2" charset="-122"/>
                <a:ea typeface="宋体" panose="02010600030101010101" pitchFamily="2" charset="-122"/>
              </a:rPr>
              <a:t>个索引，就不能再创建第</a:t>
            </a:r>
            <a:r>
              <a:rPr lang="en-US" altLang="zh-CN" kern="0" dirty="0">
                <a:latin typeface="宋体" panose="02010600030101010101" pitchFamily="2" charset="-122"/>
                <a:ea typeface="宋体" panose="02010600030101010101" pitchFamily="2" charset="-122"/>
              </a:rPr>
              <a:t>7</a:t>
            </a:r>
            <a:r>
              <a:rPr lang="zh-CN" altLang="en-US" kern="0" dirty="0">
                <a:latin typeface="宋体" panose="02010600030101010101" pitchFamily="2" charset="-122"/>
                <a:ea typeface="宋体" panose="02010600030101010101" pitchFamily="2" charset="-122"/>
              </a:rPr>
              <a:t>个索引了。设计索引时，应该从应用的角度出发，只有应用开发者才对应用需求最了解。</a:t>
            </a:r>
            <a:endParaRPr lang="zh-CN" altLang="en-US" b="0" kern="0" dirty="0">
              <a:latin typeface="宋体" panose="02010600030101010101" pitchFamily="2" charset="-122"/>
              <a:ea typeface="宋体" panose="02010600030101010101" pitchFamily="2" charset="-122"/>
            </a:endParaRPr>
          </a:p>
        </p:txBody>
      </p:sp>
      <p:sp>
        <p:nvSpPr>
          <p:cNvPr id="24" name="圆角矩形 19"/>
          <p:cNvSpPr/>
          <p:nvPr/>
        </p:nvSpPr>
        <p:spPr bwMode="auto">
          <a:xfrm>
            <a:off x="1086075" y="2915633"/>
            <a:ext cx="7315920" cy="1363836"/>
          </a:xfrm>
          <a:prstGeom prst="roundRect">
            <a:avLst/>
          </a:prstGeom>
          <a:solidFill>
            <a:schemeClr val="accent6">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r>
              <a:rPr lang="zh-CN" altLang="en-US" kern="0" dirty="0">
                <a:latin typeface="宋体" panose="02010600030101010101" pitchFamily="2" charset="-122"/>
                <a:ea typeface="宋体" panose="02010600030101010101" pitchFamily="2" charset="-122"/>
              </a:rPr>
              <a:t>不使用的索引不但会额外增加</a:t>
            </a:r>
            <a:r>
              <a:rPr lang="en-US" altLang="zh-CN" kern="0" dirty="0">
                <a:latin typeface="宋体" panose="02010600030101010101" pitchFamily="2" charset="-122"/>
                <a:ea typeface="宋体" panose="02010600030101010101" pitchFamily="2" charset="-122"/>
              </a:rPr>
              <a:t>DML</a:t>
            </a:r>
            <a:r>
              <a:rPr lang="zh-CN" altLang="en-US" kern="0" dirty="0">
                <a:latin typeface="宋体" panose="02010600030101010101" pitchFamily="2" charset="-122"/>
                <a:ea typeface="宋体" panose="02010600030101010101" pitchFamily="2" charset="-122"/>
              </a:rPr>
              <a:t>操作的成本，而且可能导致执行计划出现错误。因此必须从系统中清除这类索引。清除工作最好在系统上线前或者上线初期完成。在系统运行了很长时间后，即使监控到某个索引没有使用，也不能轻易地清除它。</a:t>
            </a:r>
            <a:endParaRPr lang="zh-CN" altLang="en-US" b="0" kern="0" dirty="0">
              <a:latin typeface="宋体" panose="02010600030101010101" pitchFamily="2" charset="-122"/>
              <a:ea typeface="宋体" panose="02010600030101010101" pitchFamily="2" charset="-122"/>
            </a:endParaRPr>
          </a:p>
        </p:txBody>
      </p:sp>
      <p:sp>
        <p:nvSpPr>
          <p:cNvPr id="25" name="圆角矩形 13"/>
          <p:cNvSpPr/>
          <p:nvPr/>
        </p:nvSpPr>
        <p:spPr bwMode="auto">
          <a:xfrm>
            <a:off x="1086075" y="3598877"/>
            <a:ext cx="5328592" cy="1054259"/>
          </a:xfrm>
          <a:prstGeom prst="roundRect">
            <a:avLst/>
          </a:prstGeom>
          <a:solidFill>
            <a:schemeClr val="accent6">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r>
              <a:rPr lang="zh-CN" altLang="en-US" kern="0" dirty="0">
                <a:latin typeface="宋体" panose="02010600030101010101" pitchFamily="2" charset="-122"/>
                <a:ea typeface="宋体" panose="02010600030101010101" pitchFamily="2" charset="-122"/>
              </a:rPr>
              <a:t>复合索引既可为单个过滤条件服务，也可为组合过滤条件服务。不可能为每种</a:t>
            </a:r>
            <a:r>
              <a:rPr lang="en-US" altLang="zh-CN" kern="0" dirty="0">
                <a:latin typeface="宋体" panose="02010600030101010101" pitchFamily="2" charset="-122"/>
                <a:ea typeface="宋体" panose="02010600030101010101" pitchFamily="2" charset="-122"/>
              </a:rPr>
              <a:t>WHERE</a:t>
            </a:r>
            <a:r>
              <a:rPr lang="zh-CN" altLang="en-US" kern="0" dirty="0">
                <a:latin typeface="宋体" panose="02010600030101010101" pitchFamily="2" charset="-122"/>
                <a:ea typeface="宋体" panose="02010600030101010101" pitchFamily="2" charset="-122"/>
              </a:rPr>
              <a:t>组合都设计独立的索引，因此统筹索引设计的关键是复合索引。</a:t>
            </a:r>
            <a:endParaRPr lang="zh-CN" altLang="en-US" b="0" kern="0" dirty="0">
              <a:latin typeface="宋体" panose="02010600030101010101" pitchFamily="2" charset="-122"/>
              <a:ea typeface="宋体" panose="02010600030101010101" pitchFamily="2" charset="-122"/>
            </a:endParaRPr>
          </a:p>
        </p:txBody>
      </p:sp>
      <p:sp>
        <p:nvSpPr>
          <p:cNvPr id="26" name="圆角矩形 14"/>
          <p:cNvSpPr/>
          <p:nvPr/>
        </p:nvSpPr>
        <p:spPr bwMode="auto">
          <a:xfrm>
            <a:off x="1043858" y="4940958"/>
            <a:ext cx="7328768" cy="1363836"/>
          </a:xfrm>
          <a:prstGeom prst="roundRect">
            <a:avLst/>
          </a:prstGeom>
          <a:solidFill>
            <a:schemeClr val="accent6">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r>
              <a:rPr lang="zh-CN" altLang="en-US" kern="0" dirty="0">
                <a:latin typeface="宋体" panose="02010600030101010101" pitchFamily="2" charset="-122"/>
                <a:ea typeface="宋体" panose="02010600030101010101" pitchFamily="2" charset="-122"/>
              </a:rPr>
              <a:t>比如，一张表上的访问过滤条件包括</a:t>
            </a:r>
            <a:r>
              <a:rPr lang="en-US" altLang="zh-CN" kern="0" dirty="0">
                <a:latin typeface="宋体" panose="02010600030101010101" pitchFamily="2" charset="-122"/>
                <a:ea typeface="宋体" panose="02010600030101010101" pitchFamily="2" charset="-122"/>
              </a:rPr>
              <a:t>PRODUCT_TYPE+PRODUCT_CLASSES</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PRODUCT_TYPE+UPDATE_TIME </a:t>
            </a:r>
            <a:r>
              <a:rPr lang="zh-CN" altLang="en-US" kern="0" dirty="0">
                <a:latin typeface="宋体" panose="02010600030101010101" pitchFamily="2" charset="-122"/>
                <a:ea typeface="宋体" panose="02010600030101010101" pitchFamily="2" charset="-122"/>
              </a:rPr>
              <a:t>两种组合方式，我们可以创建两个索引，也可以考虑创建</a:t>
            </a:r>
            <a:r>
              <a:rPr lang="en-US" altLang="zh-CN" kern="0" dirty="0">
                <a:latin typeface="宋体" panose="02010600030101010101" pitchFamily="2" charset="-122"/>
                <a:ea typeface="宋体" panose="02010600030101010101" pitchFamily="2" charset="-122"/>
              </a:rPr>
              <a:t>PRODUCT_TYPE+PRODUCT_CLASSES+UPDATE_TIME</a:t>
            </a:r>
            <a:r>
              <a:rPr lang="zh-CN" altLang="en-US" kern="0" dirty="0">
                <a:latin typeface="宋体" panose="02010600030101010101" pitchFamily="2" charset="-122"/>
                <a:ea typeface="宋体" panose="02010600030101010101" pitchFamily="2" charset="-122"/>
              </a:rPr>
              <a:t>的复合索引来替代两个索引的方案。</a:t>
            </a:r>
            <a:endParaRPr lang="zh-CN" altLang="en-US" b="0" kern="0" dirty="0">
              <a:latin typeface="宋体" panose="02010600030101010101" pitchFamily="2" charset="-122"/>
              <a:ea typeface="宋体" panose="02010600030101010101" pitchFamily="2" charset="-122"/>
            </a:endParaRPr>
          </a:p>
        </p:txBody>
      </p:sp>
      <p:sp>
        <p:nvSpPr>
          <p:cNvPr id="27" name="圆角矩形 20"/>
          <p:cNvSpPr/>
          <p:nvPr/>
        </p:nvSpPr>
        <p:spPr bwMode="auto">
          <a:xfrm>
            <a:off x="1043858" y="4942183"/>
            <a:ext cx="7328768" cy="1239851"/>
          </a:xfrm>
          <a:prstGeom prst="roundRect">
            <a:avLst/>
          </a:prstGeom>
          <a:solidFill>
            <a:schemeClr val="accent6">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r>
              <a:rPr lang="zh-CN" altLang="en-US" kern="0" dirty="0">
                <a:latin typeface="宋体" panose="02010600030101010101" pitchFamily="2" charset="-122"/>
                <a:ea typeface="宋体" panose="02010600030101010101" pitchFamily="2" charset="-122"/>
              </a:rPr>
              <a:t>一个表中存在</a:t>
            </a:r>
            <a:r>
              <a:rPr lang="en-US" altLang="zh-CN" kern="0" dirty="0">
                <a:latin typeface="宋体" panose="02010600030101010101" pitchFamily="2" charset="-122"/>
                <a:ea typeface="宋体" panose="02010600030101010101" pitchFamily="2" charset="-122"/>
              </a:rPr>
              <a:t>A+B+C</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A+C+B</a:t>
            </a:r>
            <a:r>
              <a:rPr lang="zh-CN" altLang="en-US" kern="0" dirty="0">
                <a:latin typeface="宋体" panose="02010600030101010101" pitchFamily="2" charset="-122"/>
                <a:ea typeface="宋体" panose="02010600030101010101" pitchFamily="2" charset="-122"/>
              </a:rPr>
              <a:t>两个类似的索引，或者存在</a:t>
            </a:r>
            <a:r>
              <a:rPr lang="en-US" altLang="zh-CN" kern="0" dirty="0">
                <a:latin typeface="宋体" panose="02010600030101010101" pitchFamily="2" charset="-122"/>
                <a:ea typeface="宋体" panose="02010600030101010101" pitchFamily="2" charset="-122"/>
              </a:rPr>
              <a:t>A+C+E</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A+B+E </a:t>
            </a:r>
            <a:r>
              <a:rPr lang="zh-CN" altLang="en-US" kern="0" dirty="0">
                <a:latin typeface="宋体" panose="02010600030101010101" pitchFamily="2" charset="-122"/>
                <a:ea typeface="宋体" panose="02010600030101010101" pitchFamily="2" charset="-122"/>
              </a:rPr>
              <a:t>这样的索引。实际上，这样的索引设计是很不好的，不仅增加了额外的开销，更大的危害是很容易引起 </a:t>
            </a:r>
            <a:r>
              <a:rPr lang="en-US" altLang="zh-CN" kern="0" dirty="0">
                <a:latin typeface="宋体" panose="02010600030101010101" pitchFamily="2" charset="-122"/>
                <a:ea typeface="宋体" panose="02010600030101010101" pitchFamily="2" charset="-122"/>
              </a:rPr>
              <a:t>SQL </a:t>
            </a:r>
            <a:r>
              <a:rPr lang="zh-CN" altLang="en-US" kern="0" dirty="0">
                <a:latin typeface="宋体" panose="02010600030101010101" pitchFamily="2" charset="-122"/>
                <a:ea typeface="宋体" panose="02010600030101010101" pitchFamily="2" charset="-122"/>
              </a:rPr>
              <a:t>执行计划的不稳定，因此对这些索引进行适当的合并整理是十分必要的。</a:t>
            </a:r>
            <a:endParaRPr lang="zh-CN" altLang="en-US" b="0" kern="0" dirty="0">
              <a:latin typeface="宋体" panose="02010600030101010101" pitchFamily="2" charset="-122"/>
              <a:ea typeface="宋体" panose="02010600030101010101" pitchFamily="2" charset="-122"/>
            </a:endParaRPr>
          </a:p>
        </p:txBody>
      </p:sp>
      <p:sp>
        <p:nvSpPr>
          <p:cNvPr id="28" name="圆角矩形 21"/>
          <p:cNvSpPr/>
          <p:nvPr/>
        </p:nvSpPr>
        <p:spPr bwMode="auto">
          <a:xfrm>
            <a:off x="1043858" y="5145490"/>
            <a:ext cx="7331968" cy="1197571"/>
          </a:xfrm>
          <a:prstGeom prst="roundRect">
            <a:avLst/>
          </a:prstGeom>
          <a:solidFill>
            <a:schemeClr val="accent6">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tlCol="0" anchor="ctr"/>
          <a:lstStyle/>
          <a:p>
            <a:r>
              <a:rPr lang="zh-CN" altLang="en-US" kern="0" dirty="0">
                <a:latin typeface="宋体" panose="02010600030101010101" pitchFamily="2" charset="-122"/>
                <a:ea typeface="宋体" panose="02010600030101010101" pitchFamily="2" charset="-122"/>
              </a:rPr>
              <a:t>对于一些查询量很大的大表，如果存在一条</a:t>
            </a:r>
            <a:r>
              <a:rPr lang="en-US" altLang="zh-CN" kern="0" dirty="0">
                <a:latin typeface="宋体" panose="02010600030101010101" pitchFamily="2" charset="-122"/>
                <a:ea typeface="宋体" panose="02010600030101010101" pitchFamily="2" charset="-122"/>
              </a:rPr>
              <a:t>SQL</a:t>
            </a:r>
            <a:r>
              <a:rPr lang="zh-CN" altLang="en-US" kern="0" dirty="0">
                <a:latin typeface="宋体" panose="02010600030101010101" pitchFamily="2" charset="-122"/>
                <a:ea typeface="宋体" panose="02010600030101010101" pitchFamily="2" charset="-122"/>
              </a:rPr>
              <a:t>：</a:t>
            </a:r>
            <a:r>
              <a:rPr lang="en-US" altLang="zh-CN" kern="0" dirty="0">
                <a:latin typeface="宋体" panose="02010600030101010101" pitchFamily="2" charset="-122"/>
                <a:ea typeface="宋体" panose="02010600030101010101" pitchFamily="2" charset="-122"/>
              </a:rPr>
              <a:t>SELECT A FROM TAB1 WHERE B=:1 AND C=:2 </a:t>
            </a:r>
            <a:r>
              <a:rPr lang="zh-CN" altLang="en-US" kern="0" dirty="0">
                <a:latin typeface="宋体" panose="02010600030101010101" pitchFamily="2" charset="-122"/>
                <a:ea typeface="宋体" panose="02010600030101010101" pitchFamily="2" charset="-122"/>
              </a:rPr>
              <a:t>针对上述情况，通常会创建一个</a:t>
            </a:r>
            <a:r>
              <a:rPr lang="en-US" altLang="zh-CN" kern="0" dirty="0">
                <a:latin typeface="宋体" panose="02010600030101010101" pitchFamily="2" charset="-122"/>
                <a:ea typeface="宋体" panose="02010600030101010101" pitchFamily="2" charset="-122"/>
              </a:rPr>
              <a:t>B+C</a:t>
            </a:r>
            <a:r>
              <a:rPr lang="zh-CN" altLang="en-US" kern="0" dirty="0">
                <a:latin typeface="宋体" panose="02010600030101010101" pitchFamily="2" charset="-122"/>
                <a:ea typeface="宋体" panose="02010600030101010101" pitchFamily="2" charset="-122"/>
              </a:rPr>
              <a:t>的复合索引，但实际上，如果创建一个</a:t>
            </a:r>
            <a:r>
              <a:rPr lang="en-US" altLang="zh-CN" kern="0" dirty="0">
                <a:latin typeface="宋体" panose="02010600030101010101" pitchFamily="2" charset="-122"/>
                <a:ea typeface="宋体" panose="02010600030101010101" pitchFamily="2" charset="-122"/>
              </a:rPr>
              <a:t>B+C+A</a:t>
            </a:r>
            <a:r>
              <a:rPr lang="zh-CN" altLang="en-US" kern="0" dirty="0">
                <a:latin typeface="宋体" panose="02010600030101010101" pitchFamily="2" charset="-122"/>
                <a:ea typeface="宋体" panose="02010600030101010101" pitchFamily="2" charset="-122"/>
              </a:rPr>
              <a:t>的索引，就可以避免对表的扫描，通过索引扫描就可以获得所需要的全部数据。 </a:t>
            </a:r>
            <a:endParaRPr lang="zh-CN" altLang="en-US" b="0"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7342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fade">
                                      <p:cBhvr>
                                        <p:cTn id="20" dur="5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500"/>
                                        <p:tgtEl>
                                          <p:spTgt spid="1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16">
                                            <p:txEl>
                                              <p:pRg st="3" end="3"/>
                                            </p:txEl>
                                          </p:spTgt>
                                        </p:tgtEl>
                                        <p:attrNameLst>
                                          <p:attrName>style.visibility</p:attrName>
                                        </p:attrNameLst>
                                      </p:cBhvr>
                                      <p:to>
                                        <p:strVal val="visible"/>
                                      </p:to>
                                    </p:set>
                                    <p:animEffect transition="in" filter="fade">
                                      <p:cBhvr>
                                        <p:cTn id="46" dur="500"/>
                                        <p:tgtEl>
                                          <p:spTgt spid="1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4" end="4"/>
                                            </p:txEl>
                                          </p:spTgt>
                                        </p:tgtEl>
                                        <p:attrNameLst>
                                          <p:attrName>style.visibility</p:attrName>
                                        </p:attrNameLst>
                                      </p:cBhvr>
                                      <p:to>
                                        <p:strVal val="visible"/>
                                      </p:to>
                                    </p:set>
                                    <p:animEffect transition="in" filter="fade">
                                      <p:cBhvr>
                                        <p:cTn id="51" dur="500"/>
                                        <p:tgtEl>
                                          <p:spTgt spid="1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26"/>
                                        </p:tgtEl>
                                      </p:cBhvr>
                                    </p:animEffect>
                                    <p:set>
                                      <p:cBhvr>
                                        <p:cTn id="61" dur="1" fill="hold">
                                          <p:stCondLst>
                                            <p:cond delay="499"/>
                                          </p:stCondLst>
                                        </p:cTn>
                                        <p:tgtEl>
                                          <p:spTgt spid="26"/>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16">
                                            <p:txEl>
                                              <p:pRg st="5" end="5"/>
                                            </p:txEl>
                                          </p:spTgt>
                                        </p:tgtEl>
                                        <p:attrNameLst>
                                          <p:attrName>style.visibility</p:attrName>
                                        </p:attrNameLst>
                                      </p:cBhvr>
                                      <p:to>
                                        <p:strVal val="visible"/>
                                      </p:to>
                                    </p:set>
                                    <p:animEffect transition="in" filter="fade">
                                      <p:cBhvr>
                                        <p:cTn id="64" dur="500"/>
                                        <p:tgtEl>
                                          <p:spTgt spid="1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16">
                                            <p:txEl>
                                              <p:pRg st="6" end="6"/>
                                            </p:txEl>
                                          </p:spTgt>
                                        </p:tgtEl>
                                        <p:attrNameLst>
                                          <p:attrName>style.visibility</p:attrName>
                                        </p:attrNameLst>
                                      </p:cBhvr>
                                      <p:to>
                                        <p:strVal val="visible"/>
                                      </p:to>
                                    </p:set>
                                    <p:animEffect transition="in" filter="fade">
                                      <p:cBhvr>
                                        <p:cTn id="77" dur="500"/>
                                        <p:tgtEl>
                                          <p:spTgt spid="16">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1700808"/>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核心原则</a:t>
              </a:r>
              <a:endParaRPr lang="en-US" altLang="zh-CN" sz="2800" b="1" dirty="0">
                <a:solidFill>
                  <a:srgbClr val="0000CC"/>
                </a:solidFill>
                <a:ea typeface="黑体" pitchFamily="49" charset="-122"/>
              </a:endParaRPr>
            </a:p>
          </p:txBody>
        </p:sp>
      </p:grpSp>
      <p:grpSp>
        <p:nvGrpSpPr>
          <p:cNvPr id="48" name="Group 59"/>
          <p:cNvGrpSpPr>
            <a:grpSpLocks/>
          </p:cNvGrpSpPr>
          <p:nvPr/>
        </p:nvGrpSpPr>
        <p:grpSpPr bwMode="auto">
          <a:xfrm>
            <a:off x="2162179" y="3546784"/>
            <a:ext cx="5676900" cy="682625"/>
            <a:chOff x="2386013" y="3755423"/>
            <a:chExt cx="6148388" cy="683110"/>
          </a:xfrm>
        </p:grpSpPr>
        <p:sp>
          <p:nvSpPr>
            <p:cNvPr id="49" name="Rectangle 28"/>
            <p:cNvSpPr>
              <a:spLocks noChangeArrowheads="1"/>
            </p:cNvSpPr>
            <p:nvPr/>
          </p:nvSpPr>
          <p:spPr bwMode="gray">
            <a:xfrm>
              <a:off x="2386013" y="3769721"/>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3</a:t>
              </a:r>
            </a:p>
          </p:txBody>
        </p:sp>
        <p:grpSp>
          <p:nvGrpSpPr>
            <p:cNvPr id="50" name="组合 37"/>
            <p:cNvGrpSpPr/>
            <p:nvPr/>
          </p:nvGrpSpPr>
          <p:grpSpPr>
            <a:xfrm>
              <a:off x="2953160" y="3755423"/>
              <a:ext cx="5283594" cy="683110"/>
              <a:chOff x="2194558" y="115113"/>
              <a:chExt cx="3863237" cy="782637"/>
            </a:xfrm>
            <a:scene3d>
              <a:camera prst="orthographicFront"/>
              <a:lightRig rig="chilly" dir="t"/>
            </a:scene3d>
          </p:grpSpPr>
          <p:sp>
            <p:nvSpPr>
              <p:cNvPr id="52" name="同侧圆角矩形 5"/>
              <p:cNvSpPr/>
              <p:nvPr/>
            </p:nvSpPr>
            <p:spPr>
              <a:xfrm rot="5400000">
                <a:off x="3651358" y="-1341687"/>
                <a:ext cx="782637" cy="3696237"/>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53"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1" name="矩形 8"/>
            <p:cNvSpPr>
              <a:spLocks noChangeArrowheads="1"/>
            </p:cNvSpPr>
            <p:nvPr/>
          </p:nvSpPr>
          <p:spPr bwMode="auto">
            <a:xfrm>
              <a:off x="3065464" y="3839588"/>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物理设计</a:t>
              </a: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4" y="4538067"/>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59"/>
          <p:cNvGrpSpPr>
            <a:grpSpLocks/>
          </p:cNvGrpSpPr>
          <p:nvPr/>
        </p:nvGrpSpPr>
        <p:grpSpPr bwMode="auto">
          <a:xfrm>
            <a:off x="2162179" y="4509120"/>
            <a:ext cx="5676900" cy="682625"/>
            <a:chOff x="2386013" y="3755423"/>
            <a:chExt cx="6148388" cy="683110"/>
          </a:xfrm>
        </p:grpSpPr>
        <p:sp>
          <p:nvSpPr>
            <p:cNvPr id="56"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4</a:t>
              </a:r>
            </a:p>
          </p:txBody>
        </p:sp>
        <p:grpSp>
          <p:nvGrpSpPr>
            <p:cNvPr id="57" name="组合 50"/>
            <p:cNvGrpSpPr/>
            <p:nvPr/>
          </p:nvGrpSpPr>
          <p:grpSpPr>
            <a:xfrm>
              <a:off x="2953161" y="3755423"/>
              <a:ext cx="5283592" cy="683110"/>
              <a:chOff x="2194559" y="115113"/>
              <a:chExt cx="3863236" cy="782637"/>
            </a:xfrm>
            <a:scene3d>
              <a:camera prst="orthographicFront"/>
              <a:lightRig rig="chilly" dir="t"/>
            </a:scene3d>
          </p:grpSpPr>
          <p:sp>
            <p:nvSpPr>
              <p:cNvPr id="59"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0"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8" name="矩形 8"/>
            <p:cNvSpPr>
              <a:spLocks noChangeArrowheads="1"/>
            </p:cNvSpPr>
            <p:nvPr/>
          </p:nvSpPr>
          <p:spPr bwMode="auto">
            <a:xfrm>
              <a:off x="3065464" y="3800915"/>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可优化案例</a:t>
              </a:r>
            </a:p>
          </p:txBody>
        </p:sp>
      </p:grpSp>
      <p:grpSp>
        <p:nvGrpSpPr>
          <p:cNvPr id="61" name="Group 59"/>
          <p:cNvGrpSpPr>
            <a:grpSpLocks/>
          </p:cNvGrpSpPr>
          <p:nvPr/>
        </p:nvGrpSpPr>
        <p:grpSpPr bwMode="auto">
          <a:xfrm>
            <a:off x="2168529" y="5410671"/>
            <a:ext cx="5676900" cy="682625"/>
            <a:chOff x="2386013" y="3755423"/>
            <a:chExt cx="6148388" cy="683110"/>
          </a:xfrm>
        </p:grpSpPr>
        <p:sp>
          <p:nvSpPr>
            <p:cNvPr id="62"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5</a:t>
              </a:r>
            </a:p>
          </p:txBody>
        </p:sp>
        <p:grpSp>
          <p:nvGrpSpPr>
            <p:cNvPr id="63" name="组合 50"/>
            <p:cNvGrpSpPr/>
            <p:nvPr/>
          </p:nvGrpSpPr>
          <p:grpSpPr>
            <a:xfrm>
              <a:off x="2953161" y="3755423"/>
              <a:ext cx="5283592" cy="683110"/>
              <a:chOff x="2194559" y="115113"/>
              <a:chExt cx="3863236" cy="782637"/>
            </a:xfrm>
            <a:scene3d>
              <a:camera prst="orthographicFront"/>
              <a:lightRig rig="chilly" dir="t"/>
            </a:scene3d>
          </p:grpSpPr>
          <p:sp>
            <p:nvSpPr>
              <p:cNvPr id="65"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64" name="矩形 8"/>
            <p:cNvSpPr>
              <a:spLocks noChangeArrowheads="1"/>
            </p:cNvSpPr>
            <p:nvPr/>
          </p:nvSpPr>
          <p:spPr bwMode="auto">
            <a:xfrm>
              <a:off x="3065464" y="3795133"/>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讨论交流</a:t>
              </a:r>
            </a:p>
          </p:txBody>
        </p:sp>
      </p:grpSp>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29</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2630699"/>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逻辑设计</a:t>
              </a:r>
              <a:endParaRPr lang="en-US" altLang="zh-CN" sz="2800" b="1" dirty="0">
                <a:solidFill>
                  <a:srgbClr val="0000CC"/>
                </a:solidFill>
                <a:ea typeface="黑体" pitchFamily="49" charset="-122"/>
              </a:endParaRPr>
            </a:p>
          </p:txBody>
        </p:sp>
      </p:grpSp>
    </p:spTree>
    <p:extLst>
      <p:ext uri="{BB962C8B-B14F-4D97-AF65-F5344CB8AC3E}">
        <p14:creationId xmlns:p14="http://schemas.microsoft.com/office/powerpoint/2010/main" val="97504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2400" b="1" dirty="0">
                <a:solidFill>
                  <a:srgbClr val="085854"/>
                </a:solidFill>
                <a:latin typeface="微软雅黑" pitchFamily="34" charset="-122"/>
                <a:ea typeface="微软雅黑" pitchFamily="34" charset="-122"/>
              </a:rPr>
              <a:t>核心原则</a:t>
            </a:r>
            <a:endParaRPr lang="en-US" sz="2400" b="1" dirty="0">
              <a:solidFill>
                <a:srgbClr val="085854"/>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TextBox 16"/>
          <p:cNvSpPr txBox="1"/>
          <p:nvPr/>
        </p:nvSpPr>
        <p:spPr>
          <a:xfrm>
            <a:off x="467544" y="1075729"/>
            <a:ext cx="8136904" cy="3046988"/>
          </a:xfrm>
          <a:prstGeom prst="rect">
            <a:avLst/>
          </a:prstGeom>
          <a:noFill/>
          <a:ln w="25400">
            <a:solidFill>
              <a:schemeClr val="accent1">
                <a:lumMod val="60000"/>
                <a:lumOff val="40000"/>
              </a:schemeClr>
            </a:solidFill>
          </a:ln>
        </p:spPr>
        <p:txBody>
          <a:bodyPr wrap="square">
            <a:spAutoFit/>
          </a:bodyPr>
          <a:lstStyle/>
          <a:p>
            <a:pPr marL="285750" indent="-285750">
              <a:lnSpc>
                <a:spcPct val="200000"/>
              </a:lnSpc>
              <a:buFont typeface="Wingdings" panose="05000000000000000000" pitchFamily="2" charset="2"/>
              <a:buChar char="l"/>
              <a:defRPr/>
            </a:pPr>
            <a:r>
              <a:rPr lang="zh-CN" altLang="en-US" sz="1600" dirty="0">
                <a:latin typeface="宋体" panose="02010600030101010101" pitchFamily="2" charset="-122"/>
                <a:ea typeface="宋体" panose="02010600030101010101" pitchFamily="2" charset="-122"/>
              </a:rPr>
              <a:t>不在数据库中做运算。</a:t>
            </a:r>
            <a:endParaRPr lang="en-US" altLang="zh-CN" sz="1600" dirty="0">
              <a:latin typeface="宋体" panose="02010600030101010101" pitchFamily="2" charset="-122"/>
              <a:ea typeface="宋体" panose="02010600030101010101" pitchFamily="2" charset="-122"/>
            </a:endParaRPr>
          </a:p>
          <a:p>
            <a:pPr marL="285750" indent="-285750" fontAlgn="t">
              <a:lnSpc>
                <a:spcPct val="200000"/>
              </a:lnSpc>
              <a:buFont typeface="Wingdings" panose="05000000000000000000" pitchFamily="2" charset="2"/>
              <a:buChar char="l"/>
              <a:defRPr/>
            </a:pPr>
            <a:r>
              <a:rPr lang="en-GB" altLang="zh-CN" sz="1600" dirty="0">
                <a:latin typeface="宋体" panose="02010600030101010101" pitchFamily="2" charset="-122"/>
                <a:ea typeface="宋体" panose="02010600030101010101" pitchFamily="2" charset="-122"/>
              </a:rPr>
              <a:t>CPU</a:t>
            </a:r>
            <a:r>
              <a:rPr lang="zh-CN" altLang="zh-CN" sz="1600" dirty="0">
                <a:latin typeface="宋体" panose="02010600030101010101" pitchFamily="2" charset="-122"/>
                <a:ea typeface="宋体" panose="02010600030101010101" pitchFamily="2" charset="-122"/>
              </a:rPr>
              <a:t>计算务必移至业务层</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marL="285750" indent="-285750" fontAlgn="t">
              <a:lnSpc>
                <a:spcPct val="200000"/>
              </a:lnSpc>
              <a:buFont typeface="Wingdings" panose="05000000000000000000" pitchFamily="2" charset="2"/>
              <a:buChar char="l"/>
              <a:defRPr/>
            </a:pPr>
            <a:r>
              <a:rPr lang="zh-CN" altLang="zh-CN" sz="1600" dirty="0">
                <a:latin typeface="宋体" panose="02010600030101010101" pitchFamily="2" charset="-122"/>
                <a:ea typeface="宋体" panose="02010600030101010101" pitchFamily="2" charset="-122"/>
              </a:rPr>
              <a:t>控制表的列的数量（字段少而精</a:t>
            </a:r>
            <a:r>
              <a:rPr lang="en-GB" altLang="zh-CN"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字段数量建议在</a:t>
            </a:r>
            <a:r>
              <a:rPr lang="en-GB" altLang="zh-CN" sz="1600" dirty="0">
                <a:latin typeface="宋体" panose="02010600030101010101" pitchFamily="2" charset="-122"/>
                <a:ea typeface="宋体" panose="02010600030101010101" pitchFamily="2" charset="-122"/>
              </a:rPr>
              <a:t>30</a:t>
            </a:r>
            <a:r>
              <a:rPr lang="zh-CN" altLang="zh-CN" sz="1600" dirty="0">
                <a:latin typeface="宋体" panose="02010600030101010101" pitchFamily="2" charset="-122"/>
                <a:ea typeface="宋体" panose="02010600030101010101" pitchFamily="2" charset="-122"/>
              </a:rPr>
              <a:t>以内）</a:t>
            </a:r>
            <a:r>
              <a:rPr lang="zh-CN" altLang="en-US" sz="1600" dirty="0">
                <a:latin typeface="宋体" panose="02010600030101010101" pitchFamily="2" charset="-122"/>
                <a:ea typeface="宋体" panose="02010600030101010101" pitchFamily="2" charset="-122"/>
              </a:rPr>
              <a:t>。</a:t>
            </a:r>
          </a:p>
          <a:p>
            <a:pPr marL="285750" indent="-285750" fontAlgn="t">
              <a:lnSpc>
                <a:spcPct val="200000"/>
              </a:lnSpc>
              <a:buFont typeface="Wingdings" panose="05000000000000000000" pitchFamily="2" charset="2"/>
              <a:buChar char="l"/>
              <a:defRPr/>
            </a:pPr>
            <a:r>
              <a:rPr lang="zh-CN" altLang="zh-CN" sz="1600" dirty="0">
                <a:latin typeface="宋体" panose="02010600030101010101" pitchFamily="2" charset="-122"/>
                <a:ea typeface="宋体" panose="02010600030101010101" pitchFamily="2" charset="-122"/>
              </a:rPr>
              <a:t>平衡范式与冗余（效率优先；往往牺牲范式）</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marL="285750" indent="-285750" fontAlgn="t">
              <a:lnSpc>
                <a:spcPct val="200000"/>
              </a:lnSpc>
              <a:buFont typeface="Wingdings" panose="05000000000000000000" pitchFamily="2" charset="2"/>
              <a:buChar char="l"/>
              <a:defRPr/>
            </a:pPr>
            <a:r>
              <a:rPr lang="zh-CN" altLang="zh-CN" sz="1600" dirty="0">
                <a:latin typeface="宋体" panose="02010600030101010101" pitchFamily="2" charset="-122"/>
                <a:ea typeface="宋体" panose="02010600030101010101" pitchFamily="2" charset="-122"/>
              </a:rPr>
              <a:t>拒绝</a:t>
            </a:r>
            <a:r>
              <a:rPr lang="en-GB" altLang="zh-CN" sz="1600" dirty="0">
                <a:latin typeface="宋体" panose="02010600030101010101" pitchFamily="2" charset="-122"/>
                <a:ea typeface="宋体" panose="02010600030101010101" pitchFamily="2" charset="-122"/>
              </a:rPr>
              <a:t>3B</a:t>
            </a:r>
            <a:r>
              <a:rPr lang="zh-CN" altLang="zh-CN" sz="1600" dirty="0">
                <a:latin typeface="宋体" panose="02010600030101010101" pitchFamily="2" charset="-122"/>
                <a:ea typeface="宋体" panose="02010600030101010101" pitchFamily="2" charset="-122"/>
              </a:rPr>
              <a:t>（拒绝大</a:t>
            </a:r>
            <a:r>
              <a:rPr lang="en-GB" altLang="zh-CN" sz="1600" dirty="0">
                <a:latin typeface="宋体" panose="02010600030101010101" pitchFamily="2" charset="-122"/>
                <a:ea typeface="宋体" panose="02010600030101010101" pitchFamily="2" charset="-122"/>
              </a:rPr>
              <a:t>SQL</a:t>
            </a:r>
            <a:r>
              <a:rPr lang="zh-CN" altLang="zh-CN" sz="1600" dirty="0">
                <a:latin typeface="宋体" panose="02010600030101010101" pitchFamily="2" charset="-122"/>
                <a:ea typeface="宋体" panose="02010600030101010101" pitchFamily="2" charset="-122"/>
              </a:rPr>
              <a:t>语句：</a:t>
            </a:r>
            <a:r>
              <a:rPr lang="en-GB" altLang="zh-CN" sz="1600" dirty="0">
                <a:latin typeface="宋体" panose="02010600030101010101" pitchFamily="2" charset="-122"/>
                <a:ea typeface="宋体" panose="02010600030101010101" pitchFamily="2" charset="-122"/>
              </a:rPr>
              <a:t>Big SQL</a:t>
            </a:r>
            <a:r>
              <a:rPr lang="zh-CN" altLang="zh-CN" sz="1600" dirty="0">
                <a:latin typeface="宋体" panose="02010600030101010101" pitchFamily="2" charset="-122"/>
                <a:ea typeface="宋体" panose="02010600030101010101" pitchFamily="2" charset="-122"/>
              </a:rPr>
              <a:t>、拒绝大事物：</a:t>
            </a:r>
            <a:r>
              <a:rPr lang="en-GB" altLang="zh-CN" sz="1600" dirty="0">
                <a:latin typeface="宋体" panose="02010600030101010101" pitchFamily="2" charset="-122"/>
                <a:ea typeface="宋体" panose="02010600030101010101" pitchFamily="2" charset="-122"/>
              </a:rPr>
              <a:t>Big Transaction</a:t>
            </a:r>
            <a:r>
              <a:rPr lang="zh-CN" altLang="zh-CN" sz="1600" dirty="0">
                <a:latin typeface="宋体" panose="02010600030101010101" pitchFamily="2" charset="-122"/>
                <a:ea typeface="宋体" panose="02010600030101010101" pitchFamily="2" charset="-122"/>
              </a:rPr>
              <a:t>、拒绝大批量：</a:t>
            </a:r>
            <a:r>
              <a:rPr lang="en-GB" altLang="zh-CN" sz="1600" dirty="0">
                <a:latin typeface="宋体" panose="02010600030101010101" pitchFamily="2" charset="-122"/>
                <a:ea typeface="宋体" panose="02010600030101010101" pitchFamily="2" charset="-122"/>
              </a:rPr>
              <a:t>Big Batch</a:t>
            </a:r>
            <a:r>
              <a:rPr lang="zh-CN"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p:txBody>
      </p:sp>
      <p:sp>
        <p:nvSpPr>
          <p:cNvPr id="8"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a:t>
            </a:fld>
            <a:endParaRPr lang="en-US" altLang="zh-CN" sz="1200" dirty="0">
              <a:solidFill>
                <a:prstClr val="black"/>
              </a:solidFill>
            </a:endParaRP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Tree>
    <p:extLst>
      <p:ext uri="{BB962C8B-B14F-4D97-AF65-F5344CB8AC3E}">
        <p14:creationId xmlns:p14="http://schemas.microsoft.com/office/powerpoint/2010/main" val="417786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30</a:t>
            </a:fld>
            <a:endParaRPr lang="en-US" altLang="zh-CN" sz="1200" dirty="0">
              <a:solidFill>
                <a:prstClr val="black"/>
              </a:solidFill>
            </a:endParaRPr>
          </a:p>
        </p:txBody>
      </p:sp>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1"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可优化案例</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一一不一致的数据类型</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pic>
        <p:nvPicPr>
          <p:cNvPr id="12" name="图片 11"/>
          <p:cNvPicPr>
            <a:picLocks noChangeAspect="1"/>
          </p:cNvPicPr>
          <p:nvPr/>
        </p:nvPicPr>
        <p:blipFill>
          <a:blip r:embed="rId4"/>
          <a:stretch>
            <a:fillRect/>
          </a:stretch>
        </p:blipFill>
        <p:spPr>
          <a:xfrm>
            <a:off x="60450" y="1443840"/>
            <a:ext cx="9009642" cy="4937488"/>
          </a:xfrm>
          <a:prstGeom prst="rect">
            <a:avLst/>
          </a:prstGeom>
        </p:spPr>
      </p:pic>
    </p:spTree>
    <p:extLst>
      <p:ext uri="{BB962C8B-B14F-4D97-AF65-F5344CB8AC3E}">
        <p14:creationId xmlns:p14="http://schemas.microsoft.com/office/powerpoint/2010/main" val="2405367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31</a:t>
            </a:fld>
            <a:endParaRPr lang="en-US" altLang="zh-CN" sz="1200" dirty="0">
              <a:solidFill>
                <a:prstClr val="black"/>
              </a:solidFill>
            </a:endParaRPr>
          </a:p>
        </p:txBody>
      </p:sp>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1"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可优化案例</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一一类型、长度合理性</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sp>
        <p:nvSpPr>
          <p:cNvPr id="13" name="矩形 12"/>
          <p:cNvSpPr/>
          <p:nvPr/>
        </p:nvSpPr>
        <p:spPr>
          <a:xfrm>
            <a:off x="409287" y="5157192"/>
            <a:ext cx="8339412" cy="1440159"/>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en-US" altLang="zh-CN" sz="1400" dirty="0">
                <a:latin typeface="宋体" panose="02010600030101010101" pitchFamily="2" charset="-122"/>
                <a:ea typeface="宋体" panose="02010600030101010101" pitchFamily="2" charset="-122"/>
              </a:rPr>
              <a:t>Mobile</a:t>
            </a:r>
            <a:r>
              <a:rPr lang="zh-CN" altLang="en-US" sz="1400" dirty="0">
                <a:latin typeface="宋体" panose="02010600030101010101" pitchFamily="2" charset="-122"/>
                <a:ea typeface="宋体" panose="02010600030101010101" pitchFamily="2" charset="-122"/>
              </a:rPr>
              <a:t>字段参考</a:t>
            </a:r>
            <a:r>
              <a:rPr lang="en-US" altLang="zh-CN" sz="1400" dirty="0" err="1">
                <a:latin typeface="宋体" panose="02010600030101010101" pitchFamily="2" charset="-122"/>
                <a:ea typeface="宋体" panose="02010600030101010101" pitchFamily="2" charset="-122"/>
              </a:rPr>
              <a:t>t_cust_info</a:t>
            </a:r>
            <a:r>
              <a:rPr lang="zh-CN" altLang="en-US" sz="1400" dirty="0">
                <a:latin typeface="宋体" panose="02010600030101010101" pitchFamily="2" charset="-122"/>
                <a:ea typeface="宋体" panose="02010600030101010101" pitchFamily="2" charset="-122"/>
              </a:rPr>
              <a:t>表的</a:t>
            </a:r>
            <a:r>
              <a:rPr lang="en-US" altLang="zh-CN" sz="1400" dirty="0">
                <a:latin typeface="宋体" panose="02010600030101010101" pitchFamily="2" charset="-122"/>
                <a:ea typeface="宋体" panose="02010600030101010101" pitchFamily="2" charset="-122"/>
              </a:rPr>
              <a:t>Mobile</a:t>
            </a:r>
            <a:r>
              <a:rPr lang="zh-CN" altLang="en-US" sz="1400" dirty="0">
                <a:latin typeface="宋体" panose="02010600030101010101" pitchFamily="2" charset="-122"/>
                <a:ea typeface="宋体" panose="02010600030101010101" pitchFamily="2" charset="-122"/>
              </a:rPr>
              <a:t>最大长度为</a:t>
            </a:r>
            <a:r>
              <a:rPr lang="en-US" altLang="zh-CN" sz="1400" dirty="0">
                <a:latin typeface="宋体" panose="02010600030101010101" pitchFamily="2" charset="-122"/>
                <a:ea typeface="宋体" panose="02010600030101010101" pitchFamily="2" charset="-122"/>
              </a:rPr>
              <a:t>76</a:t>
            </a:r>
            <a:r>
              <a:rPr lang="zh-CN" altLang="en-US" sz="1400" dirty="0">
                <a:latin typeface="宋体" panose="02010600030101010101" pitchFamily="2" charset="-122"/>
                <a:ea typeface="宋体" panose="02010600030101010101" pitchFamily="2" charset="-122"/>
              </a:rPr>
              <a:t>个字符，可缩减长度。</a:t>
            </a:r>
            <a:endParaRPr lang="zh-CN"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根据</a:t>
            </a:r>
            <a:r>
              <a:rPr lang="en-US" altLang="zh-CN" sz="1400" dirty="0">
                <a:latin typeface="宋体" panose="02010600030101010101" pitchFamily="2" charset="-122"/>
                <a:ea typeface="宋体" panose="02010600030101010101" pitchFamily="2" charset="-122"/>
              </a:rPr>
              <a:t>Sid</a:t>
            </a:r>
            <a:r>
              <a:rPr lang="zh-CN" altLang="en-US" sz="1400" dirty="0">
                <a:latin typeface="宋体" panose="02010600030101010101" pitchFamily="2" charset="-122"/>
                <a:ea typeface="宋体" panose="02010600030101010101" pitchFamily="2" charset="-122"/>
              </a:rPr>
              <a:t>字段含义的注解并结合上图的</a:t>
            </a:r>
            <a:r>
              <a:rPr lang="en-US" altLang="zh-CN" sz="1400" dirty="0">
                <a:latin typeface="宋体" panose="02010600030101010101" pitchFamily="2" charset="-122"/>
                <a:ea typeface="宋体" panose="02010600030101010101" pitchFamily="2" charset="-122"/>
              </a:rPr>
              <a:t>SQL</a:t>
            </a:r>
            <a:r>
              <a:rPr lang="zh-CN" altLang="en-US" sz="1400" dirty="0">
                <a:latin typeface="宋体" panose="02010600030101010101" pitchFamily="2" charset="-122"/>
                <a:ea typeface="宋体" panose="02010600030101010101" pitchFamily="2" charset="-122"/>
              </a:rPr>
              <a:t>语句判断都为数字，可使用</a:t>
            </a:r>
            <a:r>
              <a:rPr lang="en-US" altLang="zh-CN" sz="1400" dirty="0" err="1">
                <a:latin typeface="宋体" panose="02010600030101010101" pitchFamily="2" charset="-122"/>
                <a:ea typeface="宋体" panose="02010600030101010101" pitchFamily="2" charset="-122"/>
              </a:rPr>
              <a:t>mediumint</a:t>
            </a:r>
            <a:r>
              <a:rPr lang="en-US" altLang="zh-CN" sz="1400" dirty="0">
                <a:latin typeface="宋体" panose="02010600030101010101" pitchFamily="2" charset="-122"/>
                <a:ea typeface="宋体" panose="02010600030101010101" pitchFamily="2" charset="-122"/>
              </a:rPr>
              <a:t>(8)</a:t>
            </a:r>
            <a:r>
              <a:rPr lang="zh-CN" altLang="en-US" sz="1400" dirty="0">
                <a:latin typeface="宋体" panose="02010600030101010101" pitchFamily="2" charset="-122"/>
                <a:ea typeface="宋体" panose="02010600030101010101" pitchFamily="2" charset="-122"/>
              </a:rPr>
              <a:t>替代。</a:t>
            </a:r>
            <a:endParaRPr lang="zh-CN"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en-US" altLang="zh-CN" sz="1400" dirty="0">
                <a:latin typeface="宋体" panose="02010600030101010101" pitchFamily="2" charset="-122"/>
                <a:ea typeface="宋体" panose="02010600030101010101" pitchFamily="2" charset="-122"/>
              </a:rPr>
              <a:t>State</a:t>
            </a:r>
            <a:r>
              <a:rPr lang="zh-CN" altLang="en-US" sz="1400" dirty="0">
                <a:latin typeface="宋体" panose="02010600030101010101" pitchFamily="2" charset="-122"/>
                <a:ea typeface="宋体" panose="02010600030101010101" pitchFamily="2" charset="-122"/>
              </a:rPr>
              <a:t>字段根据业务逻辑可使用</a:t>
            </a:r>
            <a:r>
              <a:rPr lang="en-US" altLang="zh-CN" sz="1400" dirty="0" err="1">
                <a:latin typeface="宋体" panose="02010600030101010101" pitchFamily="2" charset="-122"/>
                <a:ea typeface="宋体" panose="02010600030101010101" pitchFamily="2" charset="-122"/>
              </a:rPr>
              <a:t>tinyint</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来替代。</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en-US" altLang="zh-CN" sz="1400" dirty="0">
                <a:latin typeface="宋体" panose="02010600030101010101" pitchFamily="2" charset="-122"/>
                <a:ea typeface="宋体" panose="02010600030101010101" pitchFamily="2" charset="-122"/>
              </a:rPr>
              <a:t>Result</a:t>
            </a:r>
            <a:r>
              <a:rPr lang="zh-CN" altLang="en-US" sz="1400" dirty="0">
                <a:latin typeface="宋体" panose="02010600030101010101" pitchFamily="2" charset="-122"/>
                <a:ea typeface="宋体" panose="02010600030101010101" pitchFamily="2" charset="-122"/>
              </a:rPr>
              <a:t>字段应独立出来单独存储，仅在该表中放一个关联</a:t>
            </a:r>
            <a:r>
              <a:rPr lang="en-US" altLang="zh-CN" sz="1400" dirty="0">
                <a:latin typeface="宋体" panose="02010600030101010101" pitchFamily="2" charset="-122"/>
                <a:ea typeface="宋体" panose="02010600030101010101" pitchFamily="2" charset="-122"/>
              </a:rPr>
              <a:t>ID</a:t>
            </a:r>
            <a:r>
              <a:rPr lang="zh-CN" altLang="en-US" sz="1400" dirty="0">
                <a:latin typeface="宋体" panose="02010600030101010101" pitchFamily="2" charset="-122"/>
                <a:ea typeface="宋体" panose="02010600030101010101" pitchFamily="2" charset="-122"/>
              </a:rPr>
              <a:t>号。</a:t>
            </a:r>
            <a:endParaRPr lang="en-US" altLang="zh-CN" sz="14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4"/>
          <a:stretch>
            <a:fillRect/>
          </a:stretch>
        </p:blipFill>
        <p:spPr>
          <a:xfrm>
            <a:off x="430186" y="1196752"/>
            <a:ext cx="8171428" cy="3847619"/>
          </a:xfrm>
          <a:prstGeom prst="rect">
            <a:avLst/>
          </a:prstGeom>
        </p:spPr>
      </p:pic>
    </p:spTree>
    <p:extLst>
      <p:ext uri="{BB962C8B-B14F-4D97-AF65-F5344CB8AC3E}">
        <p14:creationId xmlns:p14="http://schemas.microsoft.com/office/powerpoint/2010/main" val="1724266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32</a:t>
            </a:fld>
            <a:endParaRPr lang="en-US" altLang="zh-CN" sz="1200" dirty="0">
              <a:solidFill>
                <a:prstClr val="black"/>
              </a:solidFill>
            </a:endParaRPr>
          </a:p>
        </p:txBody>
      </p:sp>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8"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可优化案例</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一一类型、长度合理性</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99504846"/>
              </p:ext>
            </p:extLst>
          </p:nvPr>
        </p:nvGraphicFramePr>
        <p:xfrm>
          <a:off x="4067944" y="2708920"/>
          <a:ext cx="1008112" cy="913601"/>
        </p:xfrm>
        <a:graphic>
          <a:graphicData uri="http://schemas.openxmlformats.org/presentationml/2006/ole">
            <mc:AlternateContent xmlns:mc="http://schemas.openxmlformats.org/markup-compatibility/2006">
              <mc:Choice xmlns:v="urn:schemas-microsoft-com:vml" Requires="v">
                <p:oleObj spid="_x0000_s1904" name="工作表" showAsIcon="1" r:id="rId4" imgW="914400" imgH="828720" progId="Excel.Sheet.12">
                  <p:embed/>
                </p:oleObj>
              </mc:Choice>
              <mc:Fallback>
                <p:oleObj name="工作表" showAsIcon="1" r:id="rId4" imgW="914400" imgH="828720" progId="Excel.Sheet.12">
                  <p:embed/>
                  <p:pic>
                    <p:nvPicPr>
                      <p:cNvPr id="0" name=""/>
                      <p:cNvPicPr/>
                      <p:nvPr/>
                    </p:nvPicPr>
                    <p:blipFill>
                      <a:blip r:embed="rId5"/>
                      <a:stretch>
                        <a:fillRect/>
                      </a:stretch>
                    </p:blipFill>
                    <p:spPr>
                      <a:xfrm>
                        <a:off x="4067944" y="2708920"/>
                        <a:ext cx="1008112" cy="913601"/>
                      </a:xfrm>
                      <a:prstGeom prst="rect">
                        <a:avLst/>
                      </a:prstGeom>
                    </p:spPr>
                  </p:pic>
                </p:oleObj>
              </mc:Fallback>
            </mc:AlternateContent>
          </a:graphicData>
        </a:graphic>
      </p:graphicFrame>
    </p:spTree>
    <p:extLst>
      <p:ext uri="{BB962C8B-B14F-4D97-AF65-F5344CB8AC3E}">
        <p14:creationId xmlns:p14="http://schemas.microsoft.com/office/powerpoint/2010/main" val="2198326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33</a:t>
            </a:fld>
            <a:endParaRPr lang="en-US" altLang="zh-CN" sz="1200" dirty="0">
              <a:solidFill>
                <a:prstClr val="black"/>
              </a:solidFill>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8"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可优化案例</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一一大对象</a:t>
            </a:r>
            <a:r>
              <a:rPr lang="en-US" altLang="zh-CN" b="1" dirty="0">
                <a:solidFill>
                  <a:srgbClr val="006666"/>
                </a:solidFill>
                <a:latin typeface="微软雅黑" pitchFamily="34" charset="-122"/>
                <a:ea typeface="微软雅黑" pitchFamily="34" charset="-122"/>
              </a:rPr>
              <a:t>[text]</a:t>
            </a:r>
            <a:r>
              <a:rPr lang="zh-CN" altLang="en-US" b="1" dirty="0">
                <a:solidFill>
                  <a:srgbClr val="006666"/>
                </a:solidFill>
                <a:latin typeface="微软雅黑" pitchFamily="34" charset="-122"/>
                <a:ea typeface="微软雅黑" pitchFamily="34" charset="-122"/>
              </a:rPr>
              <a:t>字段</a:t>
            </a:r>
            <a:endParaRPr lang="en-US" altLang="zh-CN" b="1" dirty="0">
              <a:solidFill>
                <a:srgbClr val="085854"/>
              </a:solidFill>
              <a:latin typeface="微软雅黑" pitchFamily="34" charset="-122"/>
              <a:ea typeface="微软雅黑" pitchFamily="34" charset="-122"/>
            </a:endParaRPr>
          </a:p>
          <a:p>
            <a:pPr algn="r" eaLnBrk="1" hangingPunct="1"/>
            <a:endParaRPr lang="en-US" sz="2400" b="1" dirty="0">
              <a:solidFill>
                <a:srgbClr val="085854"/>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298937" y="1227816"/>
            <a:ext cx="8546126" cy="5369536"/>
          </a:xfrm>
          <a:prstGeom prst="rect">
            <a:avLst/>
          </a:prstGeom>
        </p:spPr>
      </p:pic>
    </p:spTree>
    <p:extLst>
      <p:ext uri="{BB962C8B-B14F-4D97-AF65-F5344CB8AC3E}">
        <p14:creationId xmlns:p14="http://schemas.microsoft.com/office/powerpoint/2010/main" val="109382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1700808"/>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核心原则</a:t>
              </a:r>
              <a:endParaRPr lang="en-US" altLang="zh-CN" sz="2800" b="1" dirty="0">
                <a:solidFill>
                  <a:srgbClr val="0000CC"/>
                </a:solidFill>
                <a:ea typeface="黑体" pitchFamily="49" charset="-122"/>
              </a:endParaRPr>
            </a:p>
          </p:txBody>
        </p:sp>
      </p:grpSp>
      <p:grpSp>
        <p:nvGrpSpPr>
          <p:cNvPr id="48" name="Group 59"/>
          <p:cNvGrpSpPr>
            <a:grpSpLocks/>
          </p:cNvGrpSpPr>
          <p:nvPr/>
        </p:nvGrpSpPr>
        <p:grpSpPr bwMode="auto">
          <a:xfrm>
            <a:off x="2162179" y="3546784"/>
            <a:ext cx="5676900" cy="682625"/>
            <a:chOff x="2386013" y="3755423"/>
            <a:chExt cx="6148388" cy="683110"/>
          </a:xfrm>
        </p:grpSpPr>
        <p:sp>
          <p:nvSpPr>
            <p:cNvPr id="49" name="Rectangle 28"/>
            <p:cNvSpPr>
              <a:spLocks noChangeArrowheads="1"/>
            </p:cNvSpPr>
            <p:nvPr/>
          </p:nvSpPr>
          <p:spPr bwMode="gray">
            <a:xfrm>
              <a:off x="2386013" y="3769721"/>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3</a:t>
              </a:r>
            </a:p>
          </p:txBody>
        </p:sp>
        <p:grpSp>
          <p:nvGrpSpPr>
            <p:cNvPr id="50" name="组合 37"/>
            <p:cNvGrpSpPr/>
            <p:nvPr/>
          </p:nvGrpSpPr>
          <p:grpSpPr>
            <a:xfrm>
              <a:off x="2953160" y="3755423"/>
              <a:ext cx="5283594" cy="683110"/>
              <a:chOff x="2194558" y="115113"/>
              <a:chExt cx="3863237" cy="782637"/>
            </a:xfrm>
            <a:scene3d>
              <a:camera prst="orthographicFront"/>
              <a:lightRig rig="chilly" dir="t"/>
            </a:scene3d>
          </p:grpSpPr>
          <p:sp>
            <p:nvSpPr>
              <p:cNvPr id="52" name="同侧圆角矩形 5"/>
              <p:cNvSpPr/>
              <p:nvPr/>
            </p:nvSpPr>
            <p:spPr>
              <a:xfrm rot="5400000">
                <a:off x="3651358" y="-1341687"/>
                <a:ext cx="782637" cy="3696237"/>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53"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1" name="矩形 8"/>
            <p:cNvSpPr>
              <a:spLocks noChangeArrowheads="1"/>
            </p:cNvSpPr>
            <p:nvPr/>
          </p:nvSpPr>
          <p:spPr bwMode="auto">
            <a:xfrm>
              <a:off x="3065464" y="3839588"/>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物理设计</a:t>
              </a: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4" y="5445224"/>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59"/>
          <p:cNvGrpSpPr>
            <a:grpSpLocks/>
          </p:cNvGrpSpPr>
          <p:nvPr/>
        </p:nvGrpSpPr>
        <p:grpSpPr bwMode="auto">
          <a:xfrm>
            <a:off x="2162179" y="4509120"/>
            <a:ext cx="5676900" cy="682625"/>
            <a:chOff x="2386013" y="3755423"/>
            <a:chExt cx="6148388" cy="683110"/>
          </a:xfrm>
        </p:grpSpPr>
        <p:sp>
          <p:nvSpPr>
            <p:cNvPr id="56"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4</a:t>
              </a:r>
            </a:p>
          </p:txBody>
        </p:sp>
        <p:grpSp>
          <p:nvGrpSpPr>
            <p:cNvPr id="57" name="组合 50"/>
            <p:cNvGrpSpPr/>
            <p:nvPr/>
          </p:nvGrpSpPr>
          <p:grpSpPr>
            <a:xfrm>
              <a:off x="2953161" y="3755423"/>
              <a:ext cx="5283592" cy="683110"/>
              <a:chOff x="2194559" y="115113"/>
              <a:chExt cx="3863236" cy="782637"/>
            </a:xfrm>
            <a:scene3d>
              <a:camera prst="orthographicFront"/>
              <a:lightRig rig="chilly" dir="t"/>
            </a:scene3d>
          </p:grpSpPr>
          <p:sp>
            <p:nvSpPr>
              <p:cNvPr id="59"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txBody>
              <a:bodyPr/>
              <a:lstStyle/>
              <a:p>
                <a:endParaRPr lang="zh-CN" altLang="en-US" dirty="0"/>
              </a:p>
            </p:txBody>
          </p:sp>
          <p:sp>
            <p:nvSpPr>
              <p:cNvPr id="60"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8" name="矩形 8"/>
            <p:cNvSpPr>
              <a:spLocks noChangeArrowheads="1"/>
            </p:cNvSpPr>
            <p:nvPr/>
          </p:nvSpPr>
          <p:spPr bwMode="auto">
            <a:xfrm>
              <a:off x="3065464" y="3800915"/>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可优化案例</a:t>
              </a:r>
            </a:p>
          </p:txBody>
        </p:sp>
      </p:grpSp>
      <p:grpSp>
        <p:nvGrpSpPr>
          <p:cNvPr id="61" name="Group 59"/>
          <p:cNvGrpSpPr>
            <a:grpSpLocks/>
          </p:cNvGrpSpPr>
          <p:nvPr/>
        </p:nvGrpSpPr>
        <p:grpSpPr bwMode="auto">
          <a:xfrm>
            <a:off x="2168529" y="5410671"/>
            <a:ext cx="5676900" cy="682625"/>
            <a:chOff x="2386013" y="3755423"/>
            <a:chExt cx="6148388" cy="683110"/>
          </a:xfrm>
        </p:grpSpPr>
        <p:sp>
          <p:nvSpPr>
            <p:cNvPr id="62"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5</a:t>
              </a:r>
            </a:p>
          </p:txBody>
        </p:sp>
        <p:grpSp>
          <p:nvGrpSpPr>
            <p:cNvPr id="63" name="组合 50"/>
            <p:cNvGrpSpPr/>
            <p:nvPr/>
          </p:nvGrpSpPr>
          <p:grpSpPr>
            <a:xfrm>
              <a:off x="2953161" y="3755423"/>
              <a:ext cx="5283592" cy="683110"/>
              <a:chOff x="2194559" y="115113"/>
              <a:chExt cx="3863236" cy="782637"/>
            </a:xfrm>
            <a:scene3d>
              <a:camera prst="orthographicFront"/>
              <a:lightRig rig="chilly" dir="t"/>
            </a:scene3d>
          </p:grpSpPr>
          <p:sp>
            <p:nvSpPr>
              <p:cNvPr id="65"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64" name="矩形 8"/>
            <p:cNvSpPr>
              <a:spLocks noChangeArrowheads="1"/>
            </p:cNvSpPr>
            <p:nvPr/>
          </p:nvSpPr>
          <p:spPr bwMode="auto">
            <a:xfrm>
              <a:off x="3065464" y="3795133"/>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讨论交流</a:t>
              </a:r>
            </a:p>
          </p:txBody>
        </p:sp>
      </p:grpSp>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34</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2630699"/>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逻辑设计</a:t>
              </a:r>
              <a:endParaRPr lang="en-US" altLang="zh-CN" sz="2800" b="1" dirty="0">
                <a:solidFill>
                  <a:srgbClr val="0000CC"/>
                </a:solidFill>
                <a:ea typeface="黑体" pitchFamily="49" charset="-122"/>
              </a:endParaRPr>
            </a:p>
          </p:txBody>
        </p:sp>
      </p:grpSp>
    </p:spTree>
    <p:extLst>
      <p:ext uri="{BB962C8B-B14F-4D97-AF65-F5344CB8AC3E}">
        <p14:creationId xmlns:p14="http://schemas.microsoft.com/office/powerpoint/2010/main" val="2602884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讨论与交流</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一一如何设计好数据库</a:t>
            </a:r>
            <a:endParaRPr lang="en-US" b="1" dirty="0">
              <a:solidFill>
                <a:srgbClr val="006666"/>
              </a:solidFill>
              <a:latin typeface="微软雅黑" pitchFamily="34" charset="-122"/>
              <a:ea typeface="微软雅黑" pitchFamily="34" charset="-122"/>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23528" y="1340767"/>
            <a:ext cx="8496944" cy="3168353"/>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0" lvl="1">
              <a:lnSpc>
                <a:spcPct val="150000"/>
              </a:lnSpc>
              <a:defRPr/>
            </a:pPr>
            <a:r>
              <a:rPr lang="zh-CN" altLang="en-US" sz="1400" dirty="0">
                <a:latin typeface="宋体" panose="02010600030101010101" pitchFamily="2" charset="-122"/>
                <a:ea typeface="宋体" panose="02010600030101010101" pitchFamily="2" charset="-122"/>
              </a:rPr>
              <a:t>包括但不限于：</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是否有充分吸取你之前踩过的坑？</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是否有充分理解使用该系统或功能模块的人的需求？</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是否有创建和持续版本更新的数据字典和</a:t>
            </a:r>
            <a:r>
              <a:rPr lang="en-US" altLang="zh-CN" sz="1400" dirty="0">
                <a:latin typeface="宋体" panose="02010600030101010101" pitchFamily="2" charset="-122"/>
                <a:ea typeface="宋体" panose="02010600030101010101" pitchFamily="2" charset="-122"/>
              </a:rPr>
              <a:t>ER</a:t>
            </a:r>
            <a:r>
              <a:rPr lang="zh-CN" altLang="en-US" sz="1400" dirty="0">
                <a:latin typeface="宋体" panose="02010600030101010101" pitchFamily="2" charset="-122"/>
                <a:ea typeface="宋体" panose="02010600030101010101" pitchFamily="2" charset="-122"/>
              </a:rPr>
              <a:t>图？</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是否有重视输入与输出与物理设计紧密结合？</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是否有将索引结构与业务应用场景紧密结合？</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文档、文档、文档</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zh-CN" altLang="en-US" sz="1400" dirty="0">
                <a:latin typeface="宋体" panose="02010600030101010101" pitchFamily="2" charset="-122"/>
                <a:ea typeface="宋体" panose="02010600030101010101" pitchFamily="2" charset="-122"/>
              </a:rPr>
              <a:t>对开发、支持，跟踪修改和问题追溯都非常有用。</a:t>
            </a:r>
            <a:endParaRPr lang="en-US" altLang="zh-CN" sz="1400" dirty="0">
              <a:latin typeface="宋体" panose="02010600030101010101" pitchFamily="2" charset="-122"/>
              <a:ea typeface="宋体" panose="02010600030101010101" pitchFamily="2" charset="-122"/>
            </a:endParaRPr>
          </a:p>
          <a:p>
            <a:pPr marL="742950" lvl="2" indent="-285750">
              <a:lnSpc>
                <a:spcPct val="150000"/>
              </a:lnSpc>
              <a:buFont typeface="Wingdings" panose="05000000000000000000" pitchFamily="2" charset="2"/>
              <a:buChar char="n"/>
              <a:defRPr/>
            </a:pPr>
            <a:r>
              <a:rPr lang="zh-CN" altLang="en-US" sz="1400" dirty="0">
                <a:latin typeface="宋体" panose="02010600030101010101" pitchFamily="2" charset="-122"/>
                <a:ea typeface="宋体" panose="02010600030101010101" pitchFamily="2" charset="-122"/>
              </a:rPr>
              <a:t>对数据库设计的复用有帮助。</a:t>
            </a:r>
            <a:endParaRPr lang="en-US" altLang="zh-CN" sz="1400" dirty="0">
              <a:latin typeface="宋体" panose="02010600030101010101" pitchFamily="2" charset="-122"/>
              <a:ea typeface="宋体" panose="02010600030101010101" pitchFamily="2" charset="-122"/>
            </a:endParaRPr>
          </a:p>
        </p:txBody>
      </p:sp>
      <p:sp>
        <p:nvSpPr>
          <p:cNvPr id="10"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35</a:t>
            </a:fld>
            <a:endParaRPr lang="en-US" altLang="zh-CN" sz="1200" dirty="0">
              <a:solidFill>
                <a:prstClr val="black"/>
              </a:solidFill>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Tree>
    <p:extLst>
      <p:ext uri="{BB962C8B-B14F-4D97-AF65-F5344CB8AC3E}">
        <p14:creationId xmlns:p14="http://schemas.microsoft.com/office/powerpoint/2010/main" val="270716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4"/>
          <p:cNvSpPr txBox="1">
            <a:spLocks noChangeArrowheads="1"/>
          </p:cNvSpPr>
          <p:nvPr/>
        </p:nvSpPr>
        <p:spPr bwMode="auto">
          <a:xfrm>
            <a:off x="2285984" y="2714620"/>
            <a:ext cx="472276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黑体" pitchFamily="49" charset="-122"/>
                <a:ea typeface="宋体" pitchFamily="2" charset="-122"/>
              </a:defRPr>
            </a:lvl1pPr>
            <a:lvl2pPr marL="742950" indent="-285750" eaLnBrk="0" hangingPunct="0">
              <a:defRPr sz="800">
                <a:solidFill>
                  <a:schemeClr val="tx1"/>
                </a:solidFill>
                <a:latin typeface="黑体" pitchFamily="49" charset="-122"/>
                <a:ea typeface="宋体" pitchFamily="2" charset="-122"/>
              </a:defRPr>
            </a:lvl2pPr>
            <a:lvl3pPr marL="1143000" indent="-228600" eaLnBrk="0" hangingPunct="0">
              <a:defRPr sz="800">
                <a:solidFill>
                  <a:schemeClr val="tx1"/>
                </a:solidFill>
                <a:latin typeface="黑体" pitchFamily="49" charset="-122"/>
                <a:ea typeface="宋体" pitchFamily="2" charset="-122"/>
              </a:defRPr>
            </a:lvl3pPr>
            <a:lvl4pPr marL="1600200" indent="-228600" eaLnBrk="0" hangingPunct="0">
              <a:defRPr sz="800">
                <a:solidFill>
                  <a:schemeClr val="tx1"/>
                </a:solidFill>
                <a:latin typeface="黑体" pitchFamily="49" charset="-122"/>
                <a:ea typeface="宋体" pitchFamily="2" charset="-122"/>
              </a:defRPr>
            </a:lvl4pPr>
            <a:lvl5pPr marL="2057400" indent="-228600" eaLnBrk="0" hangingPunct="0">
              <a:defRPr sz="800">
                <a:solidFill>
                  <a:schemeClr val="tx1"/>
                </a:solidFill>
                <a:latin typeface="黑体" pitchFamily="49" charset="-122"/>
                <a:ea typeface="宋体" pitchFamily="2" charset="-122"/>
              </a:defRPr>
            </a:lvl5pPr>
            <a:lvl6pPr marL="2514600" indent="-228600" eaLnBrk="0" fontAlgn="base" hangingPunct="0">
              <a:spcBef>
                <a:spcPct val="0"/>
              </a:spcBef>
              <a:spcAft>
                <a:spcPct val="0"/>
              </a:spcAft>
              <a:defRPr sz="800">
                <a:solidFill>
                  <a:schemeClr val="tx1"/>
                </a:solidFill>
                <a:latin typeface="黑体" pitchFamily="49" charset="-122"/>
                <a:ea typeface="宋体" pitchFamily="2" charset="-122"/>
              </a:defRPr>
            </a:lvl6pPr>
            <a:lvl7pPr marL="2971800" indent="-228600" eaLnBrk="0" fontAlgn="base" hangingPunct="0">
              <a:spcBef>
                <a:spcPct val="0"/>
              </a:spcBef>
              <a:spcAft>
                <a:spcPct val="0"/>
              </a:spcAft>
              <a:defRPr sz="800">
                <a:solidFill>
                  <a:schemeClr val="tx1"/>
                </a:solidFill>
                <a:latin typeface="黑体" pitchFamily="49" charset="-122"/>
                <a:ea typeface="宋体" pitchFamily="2" charset="-122"/>
              </a:defRPr>
            </a:lvl7pPr>
            <a:lvl8pPr marL="3429000" indent="-228600" eaLnBrk="0" fontAlgn="base" hangingPunct="0">
              <a:spcBef>
                <a:spcPct val="0"/>
              </a:spcBef>
              <a:spcAft>
                <a:spcPct val="0"/>
              </a:spcAft>
              <a:defRPr sz="800">
                <a:solidFill>
                  <a:schemeClr val="tx1"/>
                </a:solidFill>
                <a:latin typeface="黑体" pitchFamily="49" charset="-122"/>
                <a:ea typeface="宋体" pitchFamily="2" charset="-122"/>
              </a:defRPr>
            </a:lvl8pPr>
            <a:lvl9pPr marL="3886200" indent="-228600" eaLnBrk="0" fontAlgn="base" hangingPunct="0">
              <a:spcBef>
                <a:spcPct val="0"/>
              </a:spcBef>
              <a:spcAft>
                <a:spcPct val="0"/>
              </a:spcAft>
              <a:defRPr sz="800">
                <a:solidFill>
                  <a:schemeClr val="tx1"/>
                </a:solidFill>
                <a:latin typeface="黑体" pitchFamily="49" charset="-122"/>
                <a:ea typeface="宋体" pitchFamily="2" charset="-122"/>
              </a:defRPr>
            </a:lvl9pPr>
          </a:lstStyle>
          <a:p>
            <a:pPr eaLnBrk="1" hangingPunct="1"/>
            <a:r>
              <a:rPr lang="zh-CN" altLang="en-US" sz="8800" b="1" dirty="0">
                <a:solidFill>
                  <a:srgbClr val="006569"/>
                </a:solidFill>
                <a:ea typeface="黑体" pitchFamily="49" charset="-122"/>
              </a:rPr>
              <a:t> 谢 谢！</a:t>
            </a:r>
          </a:p>
        </p:txBody>
      </p:sp>
      <p:sp>
        <p:nvSpPr>
          <p:cNvPr id="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36</a:t>
            </a:fld>
            <a:endParaRPr lang="en-US" altLang="zh-CN" sz="1200" dirty="0">
              <a:solidFill>
                <a:prstClr val="black"/>
              </a:solidFill>
            </a:endParaRPr>
          </a:p>
        </p:txBody>
      </p:sp>
    </p:spTree>
    <p:extLst>
      <p:ext uri="{BB962C8B-B14F-4D97-AF65-F5344CB8AC3E}">
        <p14:creationId xmlns:p14="http://schemas.microsoft.com/office/powerpoint/2010/main" val="375142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1700808"/>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核心原则</a:t>
              </a:r>
              <a:endParaRPr lang="en-US" altLang="zh-CN" sz="2800" b="1" dirty="0">
                <a:solidFill>
                  <a:srgbClr val="0000CC"/>
                </a:solidFill>
                <a:ea typeface="黑体" pitchFamily="49" charset="-122"/>
              </a:endParaRPr>
            </a:p>
          </p:txBody>
        </p:sp>
      </p:grpSp>
      <p:grpSp>
        <p:nvGrpSpPr>
          <p:cNvPr id="48" name="Group 59"/>
          <p:cNvGrpSpPr>
            <a:grpSpLocks/>
          </p:cNvGrpSpPr>
          <p:nvPr/>
        </p:nvGrpSpPr>
        <p:grpSpPr bwMode="auto">
          <a:xfrm>
            <a:off x="2162179" y="3546784"/>
            <a:ext cx="5676900" cy="682625"/>
            <a:chOff x="2386013" y="3755423"/>
            <a:chExt cx="6148388" cy="683110"/>
          </a:xfrm>
        </p:grpSpPr>
        <p:sp>
          <p:nvSpPr>
            <p:cNvPr id="49" name="Rectangle 28"/>
            <p:cNvSpPr>
              <a:spLocks noChangeArrowheads="1"/>
            </p:cNvSpPr>
            <p:nvPr/>
          </p:nvSpPr>
          <p:spPr bwMode="gray">
            <a:xfrm>
              <a:off x="2386013" y="3769721"/>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3</a:t>
              </a:r>
            </a:p>
          </p:txBody>
        </p:sp>
        <p:grpSp>
          <p:nvGrpSpPr>
            <p:cNvPr id="50" name="组合 37"/>
            <p:cNvGrpSpPr/>
            <p:nvPr/>
          </p:nvGrpSpPr>
          <p:grpSpPr>
            <a:xfrm>
              <a:off x="2953160" y="3755423"/>
              <a:ext cx="5283594" cy="683110"/>
              <a:chOff x="2194558" y="115113"/>
              <a:chExt cx="3863237" cy="782637"/>
            </a:xfrm>
            <a:scene3d>
              <a:camera prst="orthographicFront"/>
              <a:lightRig rig="chilly" dir="t"/>
            </a:scene3d>
          </p:grpSpPr>
          <p:sp>
            <p:nvSpPr>
              <p:cNvPr id="52" name="同侧圆角矩形 5"/>
              <p:cNvSpPr/>
              <p:nvPr/>
            </p:nvSpPr>
            <p:spPr>
              <a:xfrm rot="5400000">
                <a:off x="3651358" y="-1341687"/>
                <a:ext cx="782637" cy="3696237"/>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53"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1" name="矩形 8"/>
            <p:cNvSpPr>
              <a:spLocks noChangeArrowheads="1"/>
            </p:cNvSpPr>
            <p:nvPr/>
          </p:nvSpPr>
          <p:spPr bwMode="auto">
            <a:xfrm>
              <a:off x="3065464" y="3839588"/>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物理设计</a:t>
              </a: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4" y="2665859"/>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59"/>
          <p:cNvGrpSpPr>
            <a:grpSpLocks/>
          </p:cNvGrpSpPr>
          <p:nvPr/>
        </p:nvGrpSpPr>
        <p:grpSpPr bwMode="auto">
          <a:xfrm>
            <a:off x="2162179" y="4509120"/>
            <a:ext cx="5676900" cy="682625"/>
            <a:chOff x="2386013" y="3755423"/>
            <a:chExt cx="6148388" cy="683110"/>
          </a:xfrm>
        </p:grpSpPr>
        <p:sp>
          <p:nvSpPr>
            <p:cNvPr id="56"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4</a:t>
              </a:r>
            </a:p>
          </p:txBody>
        </p:sp>
        <p:grpSp>
          <p:nvGrpSpPr>
            <p:cNvPr id="57" name="组合 50"/>
            <p:cNvGrpSpPr/>
            <p:nvPr/>
          </p:nvGrpSpPr>
          <p:grpSpPr>
            <a:xfrm>
              <a:off x="2953161" y="3755423"/>
              <a:ext cx="5283592" cy="683110"/>
              <a:chOff x="2194559" y="115113"/>
              <a:chExt cx="3863236" cy="782637"/>
            </a:xfrm>
            <a:scene3d>
              <a:camera prst="orthographicFront"/>
              <a:lightRig rig="chilly" dir="t"/>
            </a:scene3d>
          </p:grpSpPr>
          <p:sp>
            <p:nvSpPr>
              <p:cNvPr id="59"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0"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58" name="矩形 8"/>
            <p:cNvSpPr>
              <a:spLocks noChangeArrowheads="1"/>
            </p:cNvSpPr>
            <p:nvPr/>
          </p:nvSpPr>
          <p:spPr bwMode="auto">
            <a:xfrm>
              <a:off x="3065464" y="3800915"/>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可优化案例</a:t>
              </a:r>
            </a:p>
          </p:txBody>
        </p:sp>
      </p:grpSp>
      <p:grpSp>
        <p:nvGrpSpPr>
          <p:cNvPr id="61" name="Group 59"/>
          <p:cNvGrpSpPr>
            <a:grpSpLocks/>
          </p:cNvGrpSpPr>
          <p:nvPr/>
        </p:nvGrpSpPr>
        <p:grpSpPr bwMode="auto">
          <a:xfrm>
            <a:off x="2168529" y="5410671"/>
            <a:ext cx="5676900" cy="682625"/>
            <a:chOff x="2386013" y="3755423"/>
            <a:chExt cx="6148388" cy="683110"/>
          </a:xfrm>
        </p:grpSpPr>
        <p:sp>
          <p:nvSpPr>
            <p:cNvPr id="62" name="Rectangle 28"/>
            <p:cNvSpPr>
              <a:spLocks noChangeArrowheads="1"/>
            </p:cNvSpPr>
            <p:nvPr/>
          </p:nvSpPr>
          <p:spPr bwMode="gray">
            <a:xfrm>
              <a:off x="2386013" y="3769720"/>
              <a:ext cx="562226"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5</a:t>
              </a:r>
            </a:p>
          </p:txBody>
        </p:sp>
        <p:grpSp>
          <p:nvGrpSpPr>
            <p:cNvPr id="63" name="组合 50"/>
            <p:cNvGrpSpPr/>
            <p:nvPr/>
          </p:nvGrpSpPr>
          <p:grpSpPr>
            <a:xfrm>
              <a:off x="2953161" y="3755423"/>
              <a:ext cx="5283592" cy="683110"/>
              <a:chOff x="2194559" y="115113"/>
              <a:chExt cx="3863236" cy="782637"/>
            </a:xfrm>
            <a:scene3d>
              <a:camera prst="orthographicFront"/>
              <a:lightRig rig="chilly" dir="t"/>
            </a:scene3d>
          </p:grpSpPr>
          <p:sp>
            <p:nvSpPr>
              <p:cNvPr id="65" name="同侧圆角矩形 5"/>
              <p:cNvSpPr/>
              <p:nvPr/>
            </p:nvSpPr>
            <p:spPr>
              <a:xfrm rot="5400000">
                <a:off x="3649042" y="-1339370"/>
                <a:ext cx="782637" cy="3691604"/>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6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64" name="矩形 8"/>
            <p:cNvSpPr>
              <a:spLocks noChangeArrowheads="1"/>
            </p:cNvSpPr>
            <p:nvPr/>
          </p:nvSpPr>
          <p:spPr bwMode="auto">
            <a:xfrm>
              <a:off x="3065464" y="3795133"/>
              <a:ext cx="5468937" cy="5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讨论交流</a:t>
              </a:r>
            </a:p>
          </p:txBody>
        </p:sp>
      </p:grpSp>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4</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2630699"/>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逻辑设计</a:t>
              </a:r>
              <a:endParaRPr lang="en-US" altLang="zh-CN" sz="2800" b="1" dirty="0">
                <a:solidFill>
                  <a:srgbClr val="FF0000"/>
                </a:solidFill>
                <a:ea typeface="黑体" pitchFamily="49" charset="-122"/>
              </a:endParaRPr>
            </a:p>
          </p:txBody>
        </p:sp>
      </p:grpSp>
    </p:spTree>
    <p:extLst>
      <p:ext uri="{BB962C8B-B14F-4D97-AF65-F5344CB8AC3E}">
        <p14:creationId xmlns:p14="http://schemas.microsoft.com/office/powerpoint/2010/main" val="230030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61"/>
          <p:cNvGrpSpPr>
            <a:grpSpLocks/>
          </p:cNvGrpSpPr>
          <p:nvPr/>
        </p:nvGrpSpPr>
        <p:grpSpPr bwMode="auto">
          <a:xfrm>
            <a:off x="2168529" y="2680580"/>
            <a:ext cx="5400675" cy="682625"/>
            <a:chOff x="2386013" y="1691672"/>
            <a:chExt cx="5850735" cy="683110"/>
          </a:xfrm>
        </p:grpSpPr>
        <p:sp>
          <p:nvSpPr>
            <p:cNvPr id="43"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rgbClr val="A50021"/>
                  </a:solidFill>
                  <a:ea typeface="黑体" pitchFamily="49" charset="-122"/>
                </a:rPr>
                <a:t>1</a:t>
              </a:r>
            </a:p>
          </p:txBody>
        </p:sp>
        <p:grpSp>
          <p:nvGrpSpPr>
            <p:cNvPr id="44" name="组合 4"/>
            <p:cNvGrpSpPr/>
            <p:nvPr/>
          </p:nvGrpSpPr>
          <p:grpSpPr>
            <a:xfrm>
              <a:off x="2953153" y="1691672"/>
              <a:ext cx="5283595" cy="683110"/>
              <a:chOff x="2194560" y="115112"/>
              <a:chExt cx="3863235" cy="782637"/>
            </a:xfrm>
            <a:scene3d>
              <a:camera prst="orthographicFront"/>
              <a:lightRig rig="chilly" dir="t"/>
            </a:scene3d>
          </p:grpSpPr>
          <p:sp>
            <p:nvSpPr>
              <p:cNvPr id="46"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47"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45"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黑体" pitchFamily="49" charset="-122"/>
                </a:rPr>
                <a:t>命名规范</a:t>
              </a:r>
              <a:endParaRPr lang="en-US" altLang="zh-CN" sz="2800" b="1" dirty="0">
                <a:solidFill>
                  <a:srgbClr val="FF0000"/>
                </a:solidFill>
                <a:ea typeface="黑体" pitchFamily="49" charset="-122"/>
              </a:endParaRPr>
            </a:p>
          </p:txBody>
        </p:sp>
      </p:grpSp>
      <p:pic>
        <p:nvPicPr>
          <p:cNvPr id="54" name="Picture 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4" y="2704229"/>
            <a:ext cx="1238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5</a:t>
            </a:fld>
            <a:endParaRPr lang="en-US" altLang="zh-CN" sz="1200" dirty="0">
              <a:solidFill>
                <a:prstClr val="black"/>
              </a:solidFill>
            </a:endParaRPr>
          </a:p>
        </p:txBody>
      </p:sp>
      <p:pic>
        <p:nvPicPr>
          <p:cNvPr id="30" name="图片 29"/>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grpSp>
        <p:nvGrpSpPr>
          <p:cNvPr id="31" name="Group 61"/>
          <p:cNvGrpSpPr>
            <a:grpSpLocks/>
          </p:cNvGrpSpPr>
          <p:nvPr/>
        </p:nvGrpSpPr>
        <p:grpSpPr bwMode="auto">
          <a:xfrm>
            <a:off x="2169931" y="3610471"/>
            <a:ext cx="5400675" cy="682625"/>
            <a:chOff x="2386013" y="1691672"/>
            <a:chExt cx="5850735" cy="683110"/>
          </a:xfrm>
        </p:grpSpPr>
        <p:sp>
          <p:nvSpPr>
            <p:cNvPr id="32" name="Rectangle 22"/>
            <p:cNvSpPr>
              <a:spLocks noChangeArrowheads="1"/>
            </p:cNvSpPr>
            <p:nvPr/>
          </p:nvSpPr>
          <p:spPr bwMode="gray">
            <a:xfrm>
              <a:off x="2386013" y="1705970"/>
              <a:ext cx="562372" cy="648160"/>
            </a:xfrm>
            <a:prstGeom prst="rect">
              <a:avLst/>
            </a:prstGeom>
            <a:gradFill rotWithShape="1">
              <a:gsLst>
                <a:gs pos="0">
                  <a:srgbClr val="475E76"/>
                </a:gs>
                <a:gs pos="50000">
                  <a:srgbClr val="99CCFF"/>
                </a:gs>
                <a:gs pos="100000">
                  <a:srgbClr val="475E76"/>
                </a:gs>
              </a:gsLst>
              <a:lin ang="0" scaled="1"/>
            </a:gradFill>
            <a:ln w="9525" algn="ctr">
              <a:solidFill>
                <a:sysClr val="windowText" lastClr="000000"/>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rgbClr val="A50021"/>
                  </a:solidFill>
                  <a:ea typeface="黑体" pitchFamily="49" charset="-122"/>
                </a:rPr>
                <a:t>2</a:t>
              </a:r>
            </a:p>
          </p:txBody>
        </p:sp>
        <p:grpSp>
          <p:nvGrpSpPr>
            <p:cNvPr id="33" name="组合 4"/>
            <p:cNvGrpSpPr/>
            <p:nvPr/>
          </p:nvGrpSpPr>
          <p:grpSpPr>
            <a:xfrm>
              <a:off x="2953153" y="1691672"/>
              <a:ext cx="5283595" cy="683110"/>
              <a:chOff x="2194560" y="115112"/>
              <a:chExt cx="3863235" cy="782637"/>
            </a:xfrm>
            <a:scene3d>
              <a:camera prst="orthographicFront"/>
              <a:lightRig rig="chilly" dir="t"/>
            </a:scene3d>
          </p:grpSpPr>
          <p:sp>
            <p:nvSpPr>
              <p:cNvPr id="35" name="同侧圆角矩形 5"/>
              <p:cNvSpPr/>
              <p:nvPr/>
            </p:nvSpPr>
            <p:spPr>
              <a:xfrm rot="5400000">
                <a:off x="3652172" y="-1342500"/>
                <a:ext cx="782637" cy="3697862"/>
              </a:xfrm>
              <a:prstGeom prst="round2SameRect">
                <a:avLst/>
              </a:prstGeom>
              <a:solidFill>
                <a:srgbClr val="6BB1C9">
                  <a:tint val="40000"/>
                  <a:alpha val="90000"/>
                  <a:hueOff val="0"/>
                  <a:satOff val="0"/>
                  <a:lumOff val="0"/>
                  <a:alphaOff val="0"/>
                </a:srgbClr>
              </a:solidFill>
              <a:ln w="9525" cap="flat" cmpd="sng" algn="ctr">
                <a:solidFill>
                  <a:srgbClr val="6BB1C9">
                    <a:tint val="40000"/>
                    <a:alpha val="90000"/>
                    <a:hueOff val="0"/>
                    <a:satOff val="0"/>
                    <a:lumOff val="0"/>
                    <a:alphaOff val="0"/>
                    <a:shade val="95000"/>
                    <a:satMod val="105000"/>
                  </a:srgbClr>
                </a:solidFill>
                <a:prstDash val="solid"/>
              </a:ln>
              <a:effectLst/>
              <a:sp3d extrusionH="1700" prstMaterial="dkEdge">
                <a:bevelT w="25400" h="6350" prst="softRound"/>
                <a:bevelB w="0" h="0" prst="convex"/>
              </a:sp3d>
            </p:spPr>
          </p:sp>
          <p:sp>
            <p:nvSpPr>
              <p:cNvPr id="36" name="同侧圆角矩形 4"/>
              <p:cNvSpPr/>
              <p:nvPr/>
            </p:nvSpPr>
            <p:spPr>
              <a:xfrm>
                <a:off x="2194560" y="153315"/>
                <a:ext cx="3863235" cy="706227"/>
              </a:xfrm>
              <a:prstGeom prst="rect">
                <a:avLst/>
              </a:prstGeom>
              <a:noFill/>
              <a:ln>
                <a:noFill/>
              </a:ln>
              <a:effectLst/>
              <a:sp3d/>
            </p:spPr>
            <p:txBody>
              <a:bodyPr lIns="140970" tIns="70485" rIns="140970" bIns="70485" spcCol="1270" anchor="ctr"/>
              <a:lstStyle/>
              <a:p>
                <a:pPr marL="285750" lvl="1" indent="-285750" defTabSz="1644650" fontAlgn="auto">
                  <a:lnSpc>
                    <a:spcPct val="90000"/>
                  </a:lnSpc>
                  <a:spcBef>
                    <a:spcPts val="0"/>
                  </a:spcBef>
                  <a:spcAft>
                    <a:spcPct val="15000"/>
                  </a:spcAft>
                  <a:buFontTx/>
                  <a:buChar char="••"/>
                  <a:defRPr/>
                </a:pPr>
                <a:endParaRPr lang="zh-CN" altLang="en-US" sz="2400" b="1" kern="0" dirty="0">
                  <a:solidFill>
                    <a:prstClr val="black">
                      <a:hueOff val="0"/>
                      <a:satOff val="0"/>
                      <a:lumOff val="0"/>
                      <a:alphaOff val="0"/>
                    </a:prstClr>
                  </a:solidFill>
                  <a:latin typeface="+mn-lt"/>
                  <a:ea typeface="黑体" pitchFamily="49" charset="-122"/>
                </a:endParaRPr>
              </a:p>
            </p:txBody>
          </p:sp>
        </p:grpSp>
        <p:sp>
          <p:nvSpPr>
            <p:cNvPr id="34" name="矩形 8"/>
            <p:cNvSpPr>
              <a:spLocks noChangeArrowheads="1"/>
            </p:cNvSpPr>
            <p:nvPr/>
          </p:nvSpPr>
          <p:spPr bwMode="auto">
            <a:xfrm>
              <a:off x="3065525" y="1740917"/>
              <a:ext cx="4584961" cy="5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00CC"/>
                  </a:solidFill>
                  <a:ea typeface="黑体" pitchFamily="49" charset="-122"/>
                </a:rPr>
                <a:t>数据类型规范</a:t>
              </a:r>
              <a:endParaRPr lang="en-US" altLang="zh-CN" sz="2800" b="1" dirty="0">
                <a:solidFill>
                  <a:srgbClr val="0000CC"/>
                </a:solidFill>
                <a:ea typeface="黑体" pitchFamily="49" charset="-122"/>
              </a:endParaRPr>
            </a:p>
          </p:txBody>
        </p:sp>
      </p:grpSp>
    </p:spTree>
    <p:extLst>
      <p:ext uri="{BB962C8B-B14F-4D97-AF65-F5344CB8AC3E}">
        <p14:creationId xmlns:p14="http://schemas.microsoft.com/office/powerpoint/2010/main" val="180833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6</a:t>
            </a:fld>
            <a:endParaRPr lang="en-US" altLang="zh-CN" sz="1200" dirty="0">
              <a:solidFill>
                <a:prstClr val="black"/>
              </a:solidFill>
            </a:endParaRP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0" name="矩形 9"/>
          <p:cNvSpPr/>
          <p:nvPr/>
        </p:nvSpPr>
        <p:spPr>
          <a:xfrm>
            <a:off x="323528" y="2035448"/>
            <a:ext cx="8496944" cy="1753592"/>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defRPr/>
            </a:pPr>
            <a:r>
              <a:rPr lang="en-US" altLang="zh-CN" sz="1600" dirty="0">
                <a:latin typeface="宋体" panose="02010600030101010101" pitchFamily="2" charset="-122"/>
                <a:ea typeface="宋体" panose="02010600030101010101" pitchFamily="2" charset="-122"/>
              </a:rPr>
              <a:t>    </a:t>
            </a:r>
            <a:r>
              <a:rPr lang="zh-CN" altLang="zh-CN" sz="1600" dirty="0">
                <a:latin typeface="宋体" panose="02010600030101010101" pitchFamily="2" charset="-122"/>
                <a:ea typeface="宋体" panose="02010600030101010101" pitchFamily="2" charset="-122"/>
              </a:rPr>
              <a:t>凡是需要命名的对象其标识符均不能超过</a:t>
            </a:r>
            <a:r>
              <a:rPr lang="en-GB" altLang="zh-CN" sz="1600" dirty="0">
                <a:latin typeface="宋体" panose="02010600030101010101" pitchFamily="2" charset="-122"/>
                <a:ea typeface="宋体" panose="02010600030101010101" pitchFamily="2" charset="-122"/>
              </a:rPr>
              <a:t>30</a:t>
            </a:r>
            <a:r>
              <a:rPr lang="zh-CN" altLang="zh-CN" sz="1600" dirty="0">
                <a:latin typeface="宋体" panose="02010600030101010101" pitchFamily="2" charset="-122"/>
                <a:ea typeface="宋体" panose="02010600030101010101" pitchFamily="2" charset="-122"/>
              </a:rPr>
              <a:t>个字符，也即：</a:t>
            </a:r>
            <a:r>
              <a:rPr lang="en-GB" altLang="zh-CN" sz="1600" dirty="0">
                <a:latin typeface="宋体" panose="02010600030101010101" pitchFamily="2" charset="-122"/>
                <a:ea typeface="宋体" panose="02010600030101010101" pitchFamily="2" charset="-122"/>
              </a:rPr>
              <a:t>MySQL</a:t>
            </a:r>
            <a:r>
              <a:rPr lang="zh-CN" altLang="zh-CN" sz="1600" dirty="0">
                <a:latin typeface="宋体" panose="02010600030101010101" pitchFamily="2" charset="-122"/>
                <a:ea typeface="宋体" panose="02010600030101010101" pitchFamily="2" charset="-122"/>
              </a:rPr>
              <a:t>中的表名、字段名，索引名，函数名，存储过程名，触发器名，视图名的长度均不能超过</a:t>
            </a:r>
            <a:r>
              <a:rPr lang="en-GB" altLang="zh-CN" sz="1600" dirty="0">
                <a:latin typeface="宋体" panose="02010600030101010101" pitchFamily="2" charset="-122"/>
                <a:ea typeface="宋体" panose="02010600030101010101" pitchFamily="2" charset="-122"/>
              </a:rPr>
              <a:t>30</a:t>
            </a:r>
            <a:r>
              <a:rPr lang="zh-CN" altLang="zh-CN" sz="1600" dirty="0">
                <a:latin typeface="宋体" panose="02010600030101010101" pitchFamily="2" charset="-122"/>
                <a:ea typeface="宋体" panose="02010600030101010101" pitchFamily="2" charset="-122"/>
              </a:rPr>
              <a:t>个字符；</a:t>
            </a:r>
            <a:endParaRPr lang="en-US" altLang="zh-CN" sz="1600" dirty="0">
              <a:latin typeface="宋体" panose="02010600030101010101" pitchFamily="2" charset="-122"/>
              <a:ea typeface="宋体" panose="02010600030101010101" pitchFamily="2" charset="-122"/>
            </a:endParaRPr>
          </a:p>
        </p:txBody>
      </p:sp>
      <p:sp>
        <p:nvSpPr>
          <p:cNvPr id="12" name="矩形 11"/>
          <p:cNvSpPr/>
          <p:nvPr/>
        </p:nvSpPr>
        <p:spPr bwMode="auto">
          <a:xfrm>
            <a:off x="322368" y="1484784"/>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长度</a:t>
            </a:r>
          </a:p>
        </p:txBody>
      </p:sp>
      <p:sp>
        <p:nvSpPr>
          <p:cNvPr id="13" name="矩形 12"/>
          <p:cNvSpPr/>
          <p:nvPr/>
        </p:nvSpPr>
        <p:spPr>
          <a:xfrm>
            <a:off x="323528" y="4699744"/>
            <a:ext cx="8496944" cy="1681584"/>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a:lnSpc>
                <a:spcPct val="150000"/>
              </a:lnSpc>
            </a:pPr>
            <a:r>
              <a:rPr lang="en-US" altLang="zh-CN" sz="1600" dirty="0"/>
              <a:t>       </a:t>
            </a:r>
            <a:r>
              <a:rPr lang="zh-CN" altLang="zh-CN" sz="1600" dirty="0">
                <a:latin typeface="宋体" panose="02010600030101010101" pitchFamily="2" charset="-122"/>
                <a:ea typeface="宋体" panose="02010600030101010101" pitchFamily="2" charset="-122"/>
              </a:rPr>
              <a:t>数据库各对象的名称必须以字母开头，名称只能含有字母，数字和下划线“</a:t>
            </a:r>
            <a:r>
              <a:rPr lang="en-GB" altLang="zh-CN" sz="1600" dirty="0">
                <a:latin typeface="宋体" panose="02010600030101010101" pitchFamily="2" charset="-122"/>
                <a:ea typeface="宋体" panose="02010600030101010101" pitchFamily="2" charset="-122"/>
              </a:rPr>
              <a:t>_</a:t>
            </a:r>
            <a:r>
              <a:rPr lang="zh-CN" altLang="zh-CN" sz="1600" dirty="0">
                <a:latin typeface="宋体" panose="02010600030101010101" pitchFamily="2" charset="-122"/>
                <a:ea typeface="宋体" panose="02010600030101010101" pitchFamily="2" charset="-122"/>
              </a:rPr>
              <a:t>”三类字符，“</a:t>
            </a:r>
            <a:r>
              <a:rPr lang="en-GB" altLang="zh-CN" sz="1600" dirty="0">
                <a:latin typeface="宋体" panose="02010600030101010101" pitchFamily="2" charset="-122"/>
                <a:ea typeface="宋体" panose="02010600030101010101" pitchFamily="2" charset="-122"/>
              </a:rPr>
              <a:t>_</a:t>
            </a:r>
            <a:r>
              <a:rPr lang="zh-CN" altLang="zh-CN" sz="1600" dirty="0">
                <a:latin typeface="宋体" panose="02010600030101010101" pitchFamily="2" charset="-122"/>
                <a:ea typeface="宋体" panose="02010600030101010101" pitchFamily="2" charset="-122"/>
              </a:rPr>
              <a:t>”用于间隔名称中的各语义字段；</a:t>
            </a:r>
            <a:endParaRPr lang="zh-CN" altLang="en-US" sz="1600" dirty="0">
              <a:latin typeface="宋体" panose="02010600030101010101" pitchFamily="2" charset="-122"/>
              <a:ea typeface="宋体" panose="02010600030101010101" pitchFamily="2" charset="-122"/>
            </a:endParaRPr>
          </a:p>
        </p:txBody>
      </p:sp>
      <p:sp>
        <p:nvSpPr>
          <p:cNvPr id="14" name="矩形 13"/>
          <p:cNvSpPr/>
          <p:nvPr/>
        </p:nvSpPr>
        <p:spPr bwMode="auto">
          <a:xfrm>
            <a:off x="322368" y="4149080"/>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构成</a:t>
            </a:r>
          </a:p>
        </p:txBody>
      </p:sp>
      <p:sp>
        <p:nvSpPr>
          <p:cNvPr id="18"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一一命名原则</a:t>
            </a:r>
            <a:endParaRPr lang="en-US" b="1" dirty="0">
              <a:solidFill>
                <a:srgbClr val="085854"/>
              </a:solidFill>
              <a:latin typeface="微软雅黑" pitchFamily="34" charset="-122"/>
              <a:ea typeface="微软雅黑" pitchFamily="34" charset="-122"/>
            </a:endParaRPr>
          </a:p>
        </p:txBody>
      </p:sp>
    </p:spTree>
    <p:extLst>
      <p:ext uri="{BB962C8B-B14F-4D97-AF65-F5344CB8AC3E}">
        <p14:creationId xmlns:p14="http://schemas.microsoft.com/office/powerpoint/2010/main" val="32325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7</a:t>
            </a:fld>
            <a:endParaRPr lang="en-US" altLang="zh-CN" sz="1200" dirty="0">
              <a:solidFill>
                <a:prstClr val="black"/>
              </a:solidFill>
            </a:endParaRP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0" name="矩形 9"/>
          <p:cNvSpPr/>
          <p:nvPr/>
        </p:nvSpPr>
        <p:spPr>
          <a:xfrm>
            <a:off x="107505" y="1484784"/>
            <a:ext cx="8784975" cy="5256584"/>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禁止使用</a:t>
            </a:r>
            <a:r>
              <a:rPr lang="zh-CN" altLang="zh-CN" sz="1400" dirty="0">
                <a:solidFill>
                  <a:srgbClr val="FF0000"/>
                </a:solidFill>
                <a:latin typeface="宋体" panose="02010600030101010101" pitchFamily="2" charset="-122"/>
                <a:ea typeface="宋体" panose="02010600030101010101" pitchFamily="2" charset="-122"/>
              </a:rPr>
              <a:t>大小写</a:t>
            </a:r>
            <a:r>
              <a:rPr lang="zh-CN" altLang="zh-CN" sz="1400" dirty="0">
                <a:latin typeface="宋体" panose="02010600030101010101" pitchFamily="2" charset="-122"/>
                <a:ea typeface="宋体" panose="02010600030101010101" pitchFamily="2" charset="-122"/>
              </a:rPr>
              <a:t>区分的同名命名。</a:t>
            </a:r>
            <a:endParaRPr lang="en-US"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命名超过规定的最大长度时，按以下原则进行简化或省略：</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采用英文缩写</a:t>
            </a:r>
          </a:p>
          <a:p>
            <a:pPr marL="457200" lvl="2">
              <a:lnSpc>
                <a:spcPct val="150000"/>
              </a:lnSpc>
              <a:defRPr/>
            </a:pPr>
            <a:r>
              <a:rPr lang="zh-CN" altLang="zh-CN" sz="1400" b="1" dirty="0">
                <a:latin typeface="宋体" panose="02010600030101010101" pitchFamily="2" charset="-122"/>
                <a:ea typeface="宋体" panose="02010600030101010101" pitchFamily="2" charset="-122"/>
              </a:rPr>
              <a:t>例如：</a:t>
            </a:r>
            <a:r>
              <a:rPr lang="zh-CN" altLang="zh-CN" sz="1400" dirty="0">
                <a:latin typeface="宋体" panose="02010600030101010101" pitchFamily="2" charset="-122"/>
                <a:ea typeface="宋体" panose="02010600030101010101" pitchFamily="2" charset="-122"/>
              </a:rPr>
              <a:t>表名</a:t>
            </a:r>
            <a:r>
              <a:rPr lang="en-US" altLang="zh-CN" sz="1400" dirty="0" err="1">
                <a:latin typeface="宋体" panose="02010600030101010101" pitchFamily="2" charset="-122"/>
                <a:ea typeface="宋体" panose="02010600030101010101" pitchFamily="2" charset="-122"/>
              </a:rPr>
              <a:t>t_acrm_sms_push_log</a:t>
            </a:r>
            <a:r>
              <a:rPr lang="en-GB" altLang="zh-CN" sz="1400" dirty="0">
                <a:latin typeface="宋体" panose="02010600030101010101" pitchFamily="2" charset="-122"/>
                <a:ea typeface="宋体" panose="02010600030101010101" pitchFamily="2" charset="-122"/>
                <a:sym typeface="Wingdings" panose="05000000000000000000" pitchFamily="2" charset="2"/>
              </a:rPr>
              <a:t></a:t>
            </a:r>
            <a:r>
              <a:rPr lang="en-GB" altLang="zh-CN" sz="1400" dirty="0" err="1">
                <a:latin typeface="宋体" panose="02010600030101010101" pitchFamily="2" charset="-122"/>
                <a:ea typeface="宋体" panose="02010600030101010101" pitchFamily="2" charset="-122"/>
              </a:rPr>
              <a:t>t_aspl</a:t>
            </a:r>
            <a:r>
              <a:rPr lang="zh-CN" altLang="zh-CN" sz="1400" dirty="0">
                <a:latin typeface="宋体" panose="02010600030101010101" pitchFamily="2" charset="-122"/>
                <a:ea typeface="宋体" panose="02010600030101010101" pitchFamily="2" charset="-122"/>
              </a:rPr>
              <a:t>，</a:t>
            </a:r>
            <a:r>
              <a:rPr lang="en-GB" altLang="zh-CN" sz="1400" dirty="0">
                <a:latin typeface="宋体" panose="02010600030101010101" pitchFamily="2" charset="-122"/>
                <a:ea typeface="宋体" panose="02010600030101010101" pitchFamily="2" charset="-122"/>
              </a:rPr>
              <a:t> </a:t>
            </a:r>
            <a:r>
              <a:rPr lang="en-GB" altLang="zh-CN" sz="1400" dirty="0" err="1">
                <a:latin typeface="宋体" panose="02010600030101010101" pitchFamily="2" charset="-122"/>
                <a:ea typeface="宋体" panose="02010600030101010101" pitchFamily="2" charset="-122"/>
              </a:rPr>
              <a:t>t_citic_account_billing</a:t>
            </a:r>
            <a:r>
              <a:rPr lang="en-GB" altLang="zh-CN" sz="1400" dirty="0">
                <a:latin typeface="宋体" panose="02010600030101010101" pitchFamily="2" charset="-122"/>
                <a:ea typeface="宋体" panose="02010600030101010101" pitchFamily="2" charset="-122"/>
                <a:sym typeface="Wingdings" panose="05000000000000000000" pitchFamily="2" charset="2"/>
              </a:rPr>
              <a:t></a:t>
            </a:r>
            <a:r>
              <a:rPr lang="en-US" altLang="zh-CN" sz="1400" dirty="0" err="1">
                <a:latin typeface="宋体" panose="02010600030101010101" pitchFamily="2" charset="-122"/>
                <a:ea typeface="宋体" panose="02010600030101010101" pitchFamily="2" charset="-122"/>
              </a:rPr>
              <a:t>t_cab</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采用拼音缩写</a:t>
            </a:r>
          </a:p>
          <a:p>
            <a:pPr marL="457200" lvl="2">
              <a:lnSpc>
                <a:spcPct val="150000"/>
              </a:lnSpc>
              <a:defRPr/>
            </a:pPr>
            <a:r>
              <a:rPr lang="zh-CN" altLang="zh-CN" sz="1400" b="1" dirty="0">
                <a:latin typeface="宋体" panose="02010600030101010101" pitchFamily="2" charset="-122"/>
                <a:ea typeface="宋体" panose="02010600030101010101" pitchFamily="2" charset="-122"/>
              </a:rPr>
              <a:t>例如：</a:t>
            </a:r>
            <a:r>
              <a:rPr lang="zh-CN" altLang="zh-CN" sz="1400" dirty="0">
                <a:latin typeface="宋体" panose="02010600030101010101" pitchFamily="2" charset="-122"/>
                <a:ea typeface="宋体" panose="02010600030101010101" pitchFamily="2" charset="-122"/>
              </a:rPr>
              <a:t>客户</a:t>
            </a:r>
            <a:r>
              <a:rPr lang="zh-CN" altLang="en-US" sz="1400" dirty="0">
                <a:latin typeface="宋体" panose="02010600030101010101" pitchFamily="2" charset="-122"/>
                <a:ea typeface="宋体" panose="02010600030101010101" pitchFamily="2" charset="-122"/>
              </a:rPr>
              <a:t>渠道</a:t>
            </a:r>
            <a:r>
              <a:rPr lang="en-GB" altLang="zh-CN" sz="1400" dirty="0">
                <a:latin typeface="宋体" panose="02010600030101010101" pitchFamily="2" charset="-122"/>
                <a:ea typeface="宋体" panose="02010600030101010101" pitchFamily="2" charset="-122"/>
                <a:sym typeface="Wingdings" panose="05000000000000000000" pitchFamily="2" charset="2"/>
              </a:rPr>
              <a:t></a:t>
            </a:r>
            <a:r>
              <a:rPr lang="en-GB" altLang="zh-CN" sz="1400" dirty="0" err="1">
                <a:latin typeface="宋体" panose="02010600030101010101" pitchFamily="2" charset="-122"/>
                <a:ea typeface="宋体" panose="02010600030101010101" pitchFamily="2" charset="-122"/>
              </a:rPr>
              <a:t>khqd</a:t>
            </a:r>
            <a:endParaRPr lang="en-GB"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临时对象【库、表、视图、函数、触发器、存储过程】必须以</a:t>
            </a:r>
            <a:r>
              <a:rPr lang="en-GB" altLang="zh-CN" sz="1400" dirty="0" err="1">
                <a:latin typeface="宋体" panose="02010600030101010101" pitchFamily="2" charset="-122"/>
                <a:ea typeface="宋体" panose="02010600030101010101" pitchFamily="2" charset="-122"/>
              </a:rPr>
              <a:t>tmp</a:t>
            </a:r>
            <a:r>
              <a:rPr lang="zh-CN" altLang="zh-CN" sz="1400" dirty="0">
                <a:latin typeface="宋体" panose="02010600030101010101" pitchFamily="2" charset="-122"/>
                <a:ea typeface="宋体" panose="02010600030101010101" pitchFamily="2" charset="-122"/>
              </a:rPr>
              <a:t>为前缀，并以创建当日的日期作为后缀，前缀和后缀与临时对象名称用下划线分隔。</a:t>
            </a:r>
          </a:p>
          <a:p>
            <a:pPr lvl="1">
              <a:lnSpc>
                <a:spcPct val="150000"/>
              </a:lnSpc>
              <a:defRPr/>
            </a:pPr>
            <a:r>
              <a:rPr lang="zh-CN" altLang="zh-CN" sz="1400" b="1" dirty="0">
                <a:latin typeface="宋体" panose="02010600030101010101" pitchFamily="2" charset="-122"/>
                <a:ea typeface="宋体" panose="02010600030101010101" pitchFamily="2" charset="-122"/>
              </a:rPr>
              <a:t>例如：</a:t>
            </a:r>
            <a:r>
              <a:rPr lang="en-GB" altLang="zh-CN" sz="1400" dirty="0">
                <a:latin typeface="宋体" panose="02010600030101010101" pitchFamily="2" charset="-122"/>
                <a:ea typeface="宋体" panose="02010600030101010101" pitchFamily="2" charset="-122"/>
              </a:rPr>
              <a:t>tmp_khqd_20161130</a:t>
            </a:r>
            <a:endParaRPr lang="zh-CN" altLang="zh-CN" sz="1400"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备份对象【库、表、视图、函数、触发器、存储过程】必须以</a:t>
            </a:r>
            <a:r>
              <a:rPr lang="en-GB" altLang="zh-CN" sz="1400" dirty="0" err="1">
                <a:latin typeface="宋体" panose="02010600030101010101" pitchFamily="2" charset="-122"/>
                <a:ea typeface="宋体" panose="02010600030101010101" pitchFamily="2" charset="-122"/>
              </a:rPr>
              <a:t>bak</a:t>
            </a:r>
            <a:r>
              <a:rPr lang="zh-CN" altLang="zh-CN" sz="1400" dirty="0">
                <a:latin typeface="宋体" panose="02010600030101010101" pitchFamily="2" charset="-122"/>
                <a:ea typeface="宋体" panose="02010600030101010101" pitchFamily="2" charset="-122"/>
              </a:rPr>
              <a:t>为前缀，并以创建当日的日期作为后缀，前缀和后缀与临时对象名称用下划线分隔。</a:t>
            </a:r>
          </a:p>
          <a:p>
            <a:pPr marL="457200" lvl="2">
              <a:lnSpc>
                <a:spcPct val="150000"/>
              </a:lnSpc>
              <a:defRPr/>
            </a:pPr>
            <a:r>
              <a:rPr lang="zh-CN" altLang="zh-CN" sz="1400" b="1" dirty="0">
                <a:latin typeface="宋体" panose="02010600030101010101" pitchFamily="2" charset="-122"/>
                <a:ea typeface="宋体" panose="02010600030101010101" pitchFamily="2" charset="-122"/>
              </a:rPr>
              <a:t>例如：</a:t>
            </a:r>
            <a:r>
              <a:rPr lang="en-GB" altLang="zh-CN" sz="1400" dirty="0">
                <a:latin typeface="宋体" panose="02010600030101010101" pitchFamily="2" charset="-122"/>
                <a:ea typeface="宋体" panose="02010600030101010101" pitchFamily="2" charset="-122"/>
              </a:rPr>
              <a:t>bak_khqd_20161130</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业务系统识别符：</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原则：</a:t>
            </a:r>
            <a:r>
              <a:rPr lang="en-GB" altLang="zh-CN" sz="1400" dirty="0">
                <a:latin typeface="宋体" panose="02010600030101010101" pitchFamily="2" charset="-122"/>
                <a:ea typeface="宋体" panose="02010600030101010101" pitchFamily="2" charset="-122"/>
              </a:rPr>
              <a:t>2</a:t>
            </a:r>
            <a:r>
              <a:rPr lang="zh-CN" altLang="zh-CN" sz="1400" dirty="0">
                <a:latin typeface="宋体" panose="02010600030101010101" pitchFamily="2" charset="-122"/>
                <a:ea typeface="宋体" panose="02010600030101010101" pitchFamily="2" charset="-122"/>
              </a:rPr>
              <a:t>字符以上不超过</a:t>
            </a:r>
            <a:r>
              <a:rPr lang="en-GB" altLang="zh-CN" sz="1400" dirty="0">
                <a:latin typeface="宋体" panose="02010600030101010101" pitchFamily="2" charset="-122"/>
                <a:ea typeface="宋体" panose="02010600030101010101" pitchFamily="2" charset="-122"/>
              </a:rPr>
              <a:t>4</a:t>
            </a:r>
            <a:r>
              <a:rPr lang="zh-CN" altLang="zh-CN" sz="1400" dirty="0">
                <a:latin typeface="宋体" panose="02010600030101010101" pitchFamily="2" charset="-122"/>
                <a:ea typeface="宋体" panose="02010600030101010101" pitchFamily="2" charset="-122"/>
              </a:rPr>
              <a:t>个字符。</a:t>
            </a:r>
          </a:p>
          <a:p>
            <a:pPr marL="457200" lvl="2">
              <a:lnSpc>
                <a:spcPct val="150000"/>
              </a:lnSpc>
              <a:defRPr/>
            </a:pPr>
            <a:r>
              <a:rPr lang="zh-CN" altLang="zh-CN" sz="1400" b="1" dirty="0">
                <a:latin typeface="宋体" panose="02010600030101010101" pitchFamily="2" charset="-122"/>
                <a:ea typeface="宋体" panose="02010600030101010101" pitchFamily="2" charset="-122"/>
              </a:rPr>
              <a:t>例如：</a:t>
            </a:r>
            <a:r>
              <a:rPr lang="zh-CN" altLang="zh-CN" sz="1400" dirty="0">
                <a:latin typeface="宋体" panose="02010600030101010101" pitchFamily="2" charset="-122"/>
                <a:ea typeface="宋体" panose="02010600030101010101" pitchFamily="2" charset="-122"/>
              </a:rPr>
              <a:t>按业务系统分类来确定，</a:t>
            </a:r>
            <a:r>
              <a:rPr lang="en-GB" altLang="zh-CN" sz="1400" b="1" dirty="0">
                <a:latin typeface="宋体" panose="02010600030101010101" pitchFamily="2" charset="-122"/>
                <a:ea typeface="宋体" panose="02010600030101010101" pitchFamily="2" charset="-122"/>
              </a:rPr>
              <a:t>base-</a:t>
            </a:r>
            <a:r>
              <a:rPr lang="zh-CN" altLang="zh-CN" sz="1400" dirty="0">
                <a:latin typeface="宋体" panose="02010600030101010101" pitchFamily="2" charset="-122"/>
                <a:ea typeface="宋体" panose="02010600030101010101" pitchFamily="2" charset="-122"/>
              </a:rPr>
              <a:t>基础，</a:t>
            </a:r>
            <a:r>
              <a:rPr lang="en-GB" altLang="zh-CN" sz="1400" b="1" dirty="0" err="1">
                <a:latin typeface="宋体" panose="02010600030101010101" pitchFamily="2" charset="-122"/>
                <a:ea typeface="宋体" panose="02010600030101010101" pitchFamily="2" charset="-122"/>
              </a:rPr>
              <a:t>oper</a:t>
            </a:r>
            <a:r>
              <a:rPr lang="zh-CN" altLang="zh-CN" sz="1400" dirty="0">
                <a:latin typeface="宋体" panose="02010600030101010101" pitchFamily="2" charset="-122"/>
                <a:ea typeface="宋体" panose="02010600030101010101" pitchFamily="2" charset="-122"/>
              </a:rPr>
              <a:t>-运营，</a:t>
            </a:r>
            <a:r>
              <a:rPr lang="en-GB" altLang="zh-CN" sz="1400" b="1" dirty="0" err="1">
                <a:latin typeface="宋体" panose="02010600030101010101" pitchFamily="2" charset="-122"/>
                <a:ea typeface="宋体" panose="02010600030101010101" pitchFamily="2" charset="-122"/>
              </a:rPr>
              <a:t>cust</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客服，</a:t>
            </a:r>
            <a:r>
              <a:rPr lang="en-GB" altLang="zh-CN" sz="1400" b="1" dirty="0" err="1">
                <a:latin typeface="宋体" panose="02010600030101010101" pitchFamily="2" charset="-122"/>
                <a:ea typeface="宋体" panose="02010600030101010101" pitchFamily="2" charset="-122"/>
              </a:rPr>
              <a:t>clea</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清算，</a:t>
            </a:r>
            <a:r>
              <a:rPr lang="en-GB" altLang="zh-CN" sz="1400" b="1" dirty="0" err="1">
                <a:latin typeface="宋体" panose="02010600030101010101" pitchFamily="2" charset="-122"/>
                <a:ea typeface="宋体" panose="02010600030101010101" pitchFamily="2" charset="-122"/>
              </a:rPr>
              <a:t>coll</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催收，</a:t>
            </a:r>
            <a:r>
              <a:rPr lang="en-GB" altLang="zh-CN" sz="1400" b="1" dirty="0" err="1">
                <a:latin typeface="宋体" panose="02010600030101010101" pitchFamily="2" charset="-122"/>
                <a:ea typeface="宋体" panose="02010600030101010101" pitchFamily="2" charset="-122"/>
              </a:rPr>
              <a:t>aud</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信审，</a:t>
            </a:r>
            <a:r>
              <a:rPr lang="en-GB" altLang="zh-CN" sz="1400" b="1" dirty="0" err="1">
                <a:latin typeface="宋体" panose="02010600030101010101" pitchFamily="2" charset="-122"/>
                <a:ea typeface="宋体" panose="02010600030101010101" pitchFamily="2" charset="-122"/>
              </a:rPr>
              <a:t>ch</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渠道，</a:t>
            </a:r>
            <a:r>
              <a:rPr lang="en-GB" altLang="zh-CN" sz="1400" b="1" dirty="0" err="1">
                <a:latin typeface="宋体" panose="02010600030101010101" pitchFamily="2" charset="-122"/>
                <a:ea typeface="宋体" panose="02010600030101010101" pitchFamily="2" charset="-122"/>
              </a:rPr>
              <a:t>rpt</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报表，</a:t>
            </a:r>
            <a:r>
              <a:rPr lang="en-GB" altLang="zh-CN" sz="1400" b="1" dirty="0" err="1">
                <a:latin typeface="宋体" panose="02010600030101010101" pitchFamily="2" charset="-122"/>
                <a:ea typeface="宋体" panose="02010600030101010101" pitchFamily="2" charset="-122"/>
              </a:rPr>
              <a:t>alm</a:t>
            </a:r>
            <a:r>
              <a:rPr lang="en-GB" altLang="zh-CN" sz="1400" dirty="0">
                <a:latin typeface="宋体" panose="02010600030101010101" pitchFamily="2" charset="-122"/>
                <a:ea typeface="宋体" panose="02010600030101010101" pitchFamily="2" charset="-122"/>
              </a:rPr>
              <a:t>-</a:t>
            </a:r>
            <a:r>
              <a:rPr lang="en-US" altLang="zh-CN" sz="1400" dirty="0" err="1">
                <a:latin typeface="宋体" panose="02010600030101010101" pitchFamily="2" charset="-122"/>
                <a:ea typeface="宋体" panose="02010600030101010101" pitchFamily="2" charset="-122"/>
              </a:rPr>
              <a:t>预警</a:t>
            </a:r>
            <a:r>
              <a:rPr lang="zh-CN" altLang="zh-CN" sz="1400">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fk</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风控</a:t>
            </a:r>
            <a:r>
              <a:rPr lang="zh-CN" altLang="en-US" sz="1400" dirty="0">
                <a:latin typeface="宋体" panose="02010600030101010101" pitchFamily="2" charset="-122"/>
                <a:ea typeface="宋体" panose="02010600030101010101" pitchFamily="2" charset="-122"/>
              </a:rPr>
              <a:t>，</a:t>
            </a:r>
            <a:r>
              <a:rPr lang="en-GB" altLang="zh-CN" sz="1400" b="1" dirty="0" err="1">
                <a:latin typeface="宋体" panose="02010600030101010101" pitchFamily="2" charset="-122"/>
                <a:ea typeface="宋体" panose="02010600030101010101" pitchFamily="2" charset="-122"/>
              </a:rPr>
              <a:t>tpi</a:t>
            </a:r>
            <a:r>
              <a:rPr lang="en-GB"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第三方接口等等。</a:t>
            </a:r>
            <a:endParaRPr lang="en-US" altLang="zh-CN" sz="1400" dirty="0">
              <a:latin typeface="宋体" panose="02010600030101010101" pitchFamily="2" charset="-122"/>
              <a:ea typeface="宋体" panose="02010600030101010101" pitchFamily="2" charset="-122"/>
            </a:endParaRPr>
          </a:p>
        </p:txBody>
      </p:sp>
      <p:sp>
        <p:nvSpPr>
          <p:cNvPr id="12" name="矩形 11"/>
          <p:cNvSpPr/>
          <p:nvPr/>
        </p:nvSpPr>
        <p:spPr bwMode="auto">
          <a:xfrm>
            <a:off x="107504" y="1052736"/>
            <a:ext cx="1153288"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公共通用</a:t>
            </a:r>
          </a:p>
        </p:txBody>
      </p:sp>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一一命名设计</a:t>
            </a:r>
            <a:endParaRPr lang="en-US" b="1" dirty="0">
              <a:solidFill>
                <a:srgbClr val="085854"/>
              </a:solidFill>
              <a:latin typeface="微软雅黑" pitchFamily="34" charset="-122"/>
              <a:ea typeface="微软雅黑" pitchFamily="34" charset="-122"/>
            </a:endParaRPr>
          </a:p>
        </p:txBody>
      </p:sp>
    </p:spTree>
    <p:extLst>
      <p:ext uri="{BB962C8B-B14F-4D97-AF65-F5344CB8AC3E}">
        <p14:creationId xmlns:p14="http://schemas.microsoft.com/office/powerpoint/2010/main" val="240338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323528" y="1556792"/>
            <a:ext cx="8496944" cy="1753592"/>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英文半角小写字符。</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数据库名构成：</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原则：数据库命名使用与产品业务定义相匹配英文单词或拼音的首位字母小写组合。</a:t>
            </a:r>
          </a:p>
          <a:p>
            <a:pPr marL="457200" lvl="2">
              <a:lnSpc>
                <a:spcPct val="150000"/>
              </a:lnSpc>
              <a:defRPr/>
            </a:pPr>
            <a:r>
              <a:rPr lang="zh-CN" altLang="zh-CN" sz="1400" b="1" dirty="0">
                <a:latin typeface="宋体" panose="02010600030101010101" pitchFamily="2" charset="-122"/>
                <a:ea typeface="宋体" panose="02010600030101010101" pitchFamily="2" charset="-122"/>
              </a:rPr>
              <a:t>例如：</a:t>
            </a:r>
            <a:r>
              <a:rPr lang="zh-CN" altLang="zh-CN" sz="1400" dirty="0">
                <a:latin typeface="宋体" panose="02010600030101010101" pitchFamily="2" charset="-122"/>
                <a:ea typeface="宋体" panose="02010600030101010101" pitchFamily="2" charset="-122"/>
              </a:rPr>
              <a:t>功夫贷</a:t>
            </a:r>
            <a:r>
              <a:rPr lang="en-GB" altLang="zh-CN" sz="1400" b="1" dirty="0">
                <a:latin typeface="宋体" panose="02010600030101010101" pitchFamily="2" charset="-122"/>
                <a:ea typeface="宋体" panose="02010600030101010101" pitchFamily="2" charset="-122"/>
                <a:sym typeface="Wingdings" panose="05000000000000000000" pitchFamily="2" charset="2"/>
              </a:rPr>
              <a:t></a:t>
            </a:r>
            <a:r>
              <a:rPr lang="zh-CN" altLang="zh-CN" sz="1400" b="1" dirty="0">
                <a:latin typeface="宋体" panose="02010600030101010101" pitchFamily="2" charset="-122"/>
                <a:ea typeface="宋体" panose="02010600030101010101" pitchFamily="2" charset="-122"/>
              </a:rPr>
              <a:t>【</a:t>
            </a:r>
            <a:r>
              <a:rPr lang="en-GB" altLang="zh-CN" sz="1400" b="1" dirty="0" err="1">
                <a:latin typeface="宋体" panose="02010600030101010101" pitchFamily="2" charset="-122"/>
                <a:ea typeface="宋体" panose="02010600030101010101" pitchFamily="2" charset="-122"/>
              </a:rPr>
              <a:t>gfd</a:t>
            </a:r>
            <a:r>
              <a:rPr lang="zh-CN" altLang="zh-CN" sz="1400" b="1"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，开薪贷</a:t>
            </a:r>
            <a:r>
              <a:rPr lang="en-GB" altLang="zh-CN" sz="1400" b="1" dirty="0">
                <a:latin typeface="宋体" panose="02010600030101010101" pitchFamily="2" charset="-122"/>
                <a:ea typeface="宋体" panose="02010600030101010101" pitchFamily="2" charset="-122"/>
                <a:sym typeface="Wingdings" panose="05000000000000000000" pitchFamily="2" charset="2"/>
              </a:rPr>
              <a:t></a:t>
            </a:r>
            <a:r>
              <a:rPr lang="zh-CN" altLang="zh-CN" sz="1400" b="1" dirty="0">
                <a:latin typeface="宋体" panose="02010600030101010101" pitchFamily="2" charset="-122"/>
                <a:ea typeface="宋体" panose="02010600030101010101" pitchFamily="2" charset="-122"/>
              </a:rPr>
              <a:t>【</a:t>
            </a:r>
            <a:r>
              <a:rPr lang="en-GB" altLang="zh-CN" sz="1400" b="1" dirty="0" err="1">
                <a:latin typeface="宋体" panose="02010600030101010101" pitchFamily="2" charset="-122"/>
                <a:ea typeface="宋体" panose="02010600030101010101" pitchFamily="2" charset="-122"/>
              </a:rPr>
              <a:t>kxd</a:t>
            </a:r>
            <a:r>
              <a:rPr lang="zh-CN" altLang="zh-CN" sz="1400" b="1"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或</a:t>
            </a:r>
            <a:r>
              <a:rPr lang="zh-CN" altLang="zh-CN" sz="1400" b="1" dirty="0">
                <a:latin typeface="宋体" panose="02010600030101010101" pitchFamily="2" charset="-122"/>
                <a:ea typeface="宋体" panose="02010600030101010101" pitchFamily="2" charset="-122"/>
              </a:rPr>
              <a:t>【</a:t>
            </a:r>
            <a:r>
              <a:rPr lang="en-GB" altLang="zh-CN" sz="1400" b="1" dirty="0" err="1">
                <a:latin typeface="宋体" panose="02010600030101010101" pitchFamily="2" charset="-122"/>
                <a:ea typeface="宋体" panose="02010600030101010101" pitchFamily="2" charset="-122"/>
              </a:rPr>
              <a:t>pdl</a:t>
            </a:r>
            <a:r>
              <a:rPr lang="zh-CN" altLang="zh-CN" sz="1400" b="1"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小期</a:t>
            </a:r>
            <a:r>
              <a:rPr lang="zh-CN" altLang="zh-CN" sz="1400" dirty="0">
                <a:latin typeface="宋体" panose="02010600030101010101" pitchFamily="2" charset="-122"/>
                <a:ea typeface="宋体" panose="02010600030101010101" pitchFamily="2" charset="-122"/>
              </a:rPr>
              <a:t>贷</a:t>
            </a:r>
            <a:r>
              <a:rPr lang="en-GB" altLang="zh-CN" sz="1400" b="1" dirty="0">
                <a:latin typeface="宋体" panose="02010600030101010101" pitchFamily="2" charset="-122"/>
                <a:ea typeface="宋体" panose="02010600030101010101" pitchFamily="2" charset="-122"/>
                <a:sym typeface="Wingdings" panose="05000000000000000000" pitchFamily="2" charset="2"/>
              </a:rPr>
              <a:t></a:t>
            </a:r>
            <a:r>
              <a:rPr lang="zh-CN" altLang="zh-CN" sz="1400" b="1" dirty="0">
                <a:latin typeface="宋体" panose="02010600030101010101" pitchFamily="2" charset="-122"/>
                <a:ea typeface="宋体" panose="02010600030101010101" pitchFamily="2" charset="-122"/>
              </a:rPr>
              <a:t>【</a:t>
            </a:r>
            <a:r>
              <a:rPr lang="en-US" altLang="zh-CN" sz="1400" b="1" dirty="0" err="1">
                <a:latin typeface="宋体" panose="02010600030101010101" pitchFamily="2" charset="-122"/>
                <a:ea typeface="宋体" panose="02010600030101010101" pitchFamily="2" charset="-122"/>
              </a:rPr>
              <a:t>xqd</a:t>
            </a:r>
            <a:r>
              <a:rPr lang="zh-CN" altLang="zh-CN" sz="1400" b="1"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 ，贷款超市</a:t>
            </a:r>
            <a:r>
              <a:rPr lang="en-GB" altLang="zh-CN" sz="1400" b="1" dirty="0">
                <a:latin typeface="宋体" panose="02010600030101010101" pitchFamily="2" charset="-122"/>
                <a:ea typeface="宋体" panose="02010600030101010101" pitchFamily="2" charset="-122"/>
                <a:sym typeface="Wingdings" panose="05000000000000000000" pitchFamily="2" charset="2"/>
              </a:rPr>
              <a:t></a:t>
            </a:r>
            <a:r>
              <a:rPr lang="zh-CN" altLang="zh-CN" sz="1400" b="1" dirty="0">
                <a:latin typeface="宋体" panose="02010600030101010101" pitchFamily="2" charset="-122"/>
                <a:ea typeface="宋体" panose="02010600030101010101" pitchFamily="2" charset="-122"/>
              </a:rPr>
              <a:t>【</a:t>
            </a:r>
            <a:r>
              <a:rPr lang="en-GB" altLang="zh-CN" sz="1400" b="1" dirty="0" err="1">
                <a:latin typeface="宋体" panose="02010600030101010101" pitchFamily="2" charset="-122"/>
                <a:ea typeface="宋体" panose="02010600030101010101" pitchFamily="2" charset="-122"/>
              </a:rPr>
              <a:t>lsm</a:t>
            </a:r>
            <a:r>
              <a:rPr lang="zh-CN" altLang="zh-CN" sz="1400" b="1" dirty="0">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客户关系管理</a:t>
            </a:r>
            <a:r>
              <a:rPr lang="en-GB" altLang="zh-CN" sz="1400" b="1" dirty="0">
                <a:latin typeface="宋体" panose="02010600030101010101" pitchFamily="2" charset="-122"/>
                <a:ea typeface="宋体" panose="02010600030101010101" pitchFamily="2" charset="-122"/>
                <a:sym typeface="Wingdings" panose="05000000000000000000" pitchFamily="2" charset="2"/>
              </a:rPr>
              <a:t></a:t>
            </a:r>
            <a:r>
              <a:rPr lang="zh-CN" altLang="zh-CN" sz="1400" b="1" dirty="0">
                <a:latin typeface="宋体" panose="02010600030101010101" pitchFamily="2" charset="-122"/>
                <a:ea typeface="宋体" panose="02010600030101010101" pitchFamily="2" charset="-122"/>
              </a:rPr>
              <a:t>【</a:t>
            </a:r>
            <a:r>
              <a:rPr lang="en-GB" altLang="zh-CN" sz="1400" b="1" dirty="0" err="1">
                <a:latin typeface="宋体" panose="02010600030101010101" pitchFamily="2" charset="-122"/>
                <a:ea typeface="宋体" panose="02010600030101010101" pitchFamily="2" charset="-122"/>
              </a:rPr>
              <a:t>crm</a:t>
            </a:r>
            <a:r>
              <a:rPr lang="zh-CN" altLang="zh-CN" sz="1400" b="1" dirty="0">
                <a:latin typeface="宋体" panose="02010600030101010101" pitchFamily="2" charset="-122"/>
                <a:ea typeface="宋体" panose="02010600030101010101" pitchFamily="2" charset="-122"/>
              </a:rPr>
              <a:t>】</a:t>
            </a:r>
            <a:r>
              <a:rPr lang="en-GB" altLang="zh-CN" sz="1400" b="1" dirty="0">
                <a:latin typeface="宋体" panose="02010600030101010101" pitchFamily="2" charset="-122"/>
                <a:ea typeface="宋体" panose="02010600030101010101" pitchFamily="2" charset="-122"/>
                <a:sym typeface="Wingdings" panose="05000000000000000000" pitchFamily="2" charset="2"/>
              </a:rPr>
              <a:t> </a:t>
            </a:r>
            <a:r>
              <a:rPr lang="zh-CN"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p:txBody>
      </p:sp>
      <p:sp>
        <p:nvSpPr>
          <p:cNvPr id="8" name="矩形 7"/>
          <p:cNvSpPr/>
          <p:nvPr/>
        </p:nvSpPr>
        <p:spPr>
          <a:xfrm>
            <a:off x="323528" y="3933056"/>
            <a:ext cx="8496944" cy="1800200"/>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英文半角小写字符。</a:t>
            </a:r>
          </a:p>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表名构成：业务系统识别符</a:t>
            </a:r>
            <a:r>
              <a:rPr lang="en-GB" altLang="zh-CN" sz="1400" dirty="0">
                <a:latin typeface="宋体" panose="02010600030101010101" pitchFamily="2" charset="-122"/>
                <a:ea typeface="宋体" panose="02010600030101010101" pitchFamily="2" charset="-122"/>
              </a:rPr>
              <a:t> +  '_'  + </a:t>
            </a:r>
            <a:r>
              <a:rPr lang="zh-CN" altLang="zh-CN" sz="1400" dirty="0">
                <a:latin typeface="宋体" panose="02010600030101010101" pitchFamily="2" charset="-122"/>
                <a:ea typeface="宋体" panose="02010600030101010101" pitchFamily="2" charset="-122"/>
              </a:rPr>
              <a:t>有意义的名词性单词或拼音的缩写。</a:t>
            </a:r>
          </a:p>
          <a:p>
            <a:pPr marL="742950" lvl="1"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原则：</a:t>
            </a:r>
            <a:r>
              <a:rPr lang="en-GB" altLang="zh-CN" sz="1400" dirty="0">
                <a:latin typeface="宋体" panose="02010600030101010101" pitchFamily="2" charset="-122"/>
                <a:ea typeface="宋体" panose="02010600030101010101" pitchFamily="2" charset="-122"/>
              </a:rPr>
              <a:t>2</a:t>
            </a:r>
            <a:r>
              <a:rPr lang="zh-CN" altLang="zh-CN" sz="1400" dirty="0">
                <a:latin typeface="宋体" panose="02010600030101010101" pitchFamily="2" charset="-122"/>
                <a:ea typeface="宋体" panose="02010600030101010101" pitchFamily="2" charset="-122"/>
              </a:rPr>
              <a:t>字符以上不超过</a:t>
            </a:r>
            <a:r>
              <a:rPr lang="en-GB" altLang="zh-CN" sz="1400" dirty="0">
                <a:latin typeface="宋体" panose="02010600030101010101" pitchFamily="2" charset="-122"/>
                <a:ea typeface="宋体" panose="02010600030101010101" pitchFamily="2" charset="-122"/>
              </a:rPr>
              <a:t>26</a:t>
            </a:r>
            <a:r>
              <a:rPr lang="zh-CN" altLang="zh-CN" sz="1400" dirty="0">
                <a:latin typeface="宋体" panose="02010600030101010101" pitchFamily="2" charset="-122"/>
                <a:ea typeface="宋体" panose="02010600030101010101" pitchFamily="2" charset="-122"/>
              </a:rPr>
              <a:t>个字符，避免采用</a:t>
            </a:r>
            <a:r>
              <a:rPr lang="en-GB" altLang="zh-CN" sz="1400" dirty="0">
                <a:latin typeface="宋体" panose="02010600030101010101" pitchFamily="2" charset="-122"/>
                <a:ea typeface="宋体" panose="02010600030101010101" pitchFamily="2" charset="-122"/>
              </a:rPr>
              <a:t>TABLE</a:t>
            </a:r>
            <a:r>
              <a:rPr lang="zh-CN" altLang="zh-CN" sz="1400" dirty="0">
                <a:latin typeface="宋体" panose="02010600030101010101" pitchFamily="2" charset="-122"/>
                <a:ea typeface="宋体" panose="02010600030101010101" pitchFamily="2" charset="-122"/>
              </a:rPr>
              <a:t>这样的名字作表名。</a:t>
            </a:r>
          </a:p>
          <a:p>
            <a:pPr marL="457200" lvl="2">
              <a:lnSpc>
                <a:spcPct val="150000"/>
              </a:lnSpc>
              <a:defRPr/>
            </a:pPr>
            <a:r>
              <a:rPr lang="zh-CN" altLang="zh-CN" sz="1400" b="1" dirty="0">
                <a:latin typeface="宋体" panose="02010600030101010101" pitchFamily="2" charset="-122"/>
                <a:ea typeface="宋体" panose="02010600030101010101" pitchFamily="2" charset="-122"/>
              </a:rPr>
              <a:t>例如：</a:t>
            </a:r>
            <a:r>
              <a:rPr lang="en-GB" altLang="zh-CN" sz="1400" dirty="0" err="1">
                <a:latin typeface="宋体" panose="02010600030101010101" pitchFamily="2" charset="-122"/>
                <a:ea typeface="宋体" panose="02010600030101010101" pitchFamily="2" charset="-122"/>
              </a:rPr>
              <a:t>t_clearing_job</a:t>
            </a:r>
            <a:r>
              <a:rPr lang="zh-CN" altLang="zh-CN" sz="1400" dirty="0">
                <a:latin typeface="宋体" panose="02010600030101010101" pitchFamily="2" charset="-122"/>
                <a:ea typeface="宋体" panose="02010600030101010101" pitchFamily="2" charset="-122"/>
              </a:rPr>
              <a:t>表的名称</a:t>
            </a:r>
            <a:r>
              <a:rPr lang="zh-CN" altLang="en-US" sz="1400" dirty="0">
                <a:latin typeface="宋体" panose="02010600030101010101" pitchFamily="2" charset="-122"/>
                <a:ea typeface="宋体" panose="02010600030101010101" pitchFamily="2" charset="-122"/>
              </a:rPr>
              <a:t>可缩写</a:t>
            </a:r>
            <a:r>
              <a:rPr lang="zh-CN" altLang="zh-CN" sz="1400" dirty="0">
                <a:latin typeface="宋体" panose="02010600030101010101" pitchFamily="2" charset="-122"/>
                <a:ea typeface="宋体" panose="02010600030101010101" pitchFamily="2" charset="-122"/>
              </a:rPr>
              <a:t>为“</a:t>
            </a:r>
            <a:r>
              <a:rPr lang="en-GB" altLang="zh-CN" sz="1400" dirty="0" err="1">
                <a:latin typeface="宋体" panose="02010600030101010101" pitchFamily="2" charset="-122"/>
                <a:ea typeface="宋体" panose="02010600030101010101" pitchFamily="2" charset="-122"/>
              </a:rPr>
              <a:t>qs_cj</a:t>
            </a:r>
            <a:r>
              <a:rPr lang="zh-CN" altLang="zh-CN" sz="1400" dirty="0">
                <a:latin typeface="宋体" panose="02010600030101010101" pitchFamily="2" charset="-122"/>
                <a:ea typeface="宋体" panose="02010600030101010101" pitchFamily="2" charset="-122"/>
              </a:rPr>
              <a:t>”或“</a:t>
            </a:r>
            <a:r>
              <a:rPr lang="en-GB" altLang="zh-CN" sz="1400" dirty="0" err="1">
                <a:latin typeface="宋体" panose="02010600030101010101" pitchFamily="2" charset="-122"/>
                <a:ea typeface="宋体" panose="02010600030101010101" pitchFamily="2" charset="-122"/>
              </a:rPr>
              <a:t>qs_rw</a:t>
            </a:r>
            <a:r>
              <a:rPr lang="zh-CN"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8</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一一命名设计</a:t>
            </a:r>
            <a:endParaRPr lang="en-US" b="1" dirty="0">
              <a:solidFill>
                <a:srgbClr val="085854"/>
              </a:solidFill>
              <a:latin typeface="微软雅黑" pitchFamily="34" charset="-122"/>
              <a:ea typeface="微软雅黑" pitchFamily="34" charset="-122"/>
            </a:endParaRPr>
          </a:p>
        </p:txBody>
      </p:sp>
      <p:sp>
        <p:nvSpPr>
          <p:cNvPr id="12" name="矩形 11"/>
          <p:cNvSpPr/>
          <p:nvPr/>
        </p:nvSpPr>
        <p:spPr bwMode="auto">
          <a:xfrm>
            <a:off x="322368" y="1124744"/>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库</a:t>
            </a:r>
          </a:p>
        </p:txBody>
      </p:sp>
      <p:sp>
        <p:nvSpPr>
          <p:cNvPr id="18" name="矩形 17"/>
          <p:cNvSpPr/>
          <p:nvPr/>
        </p:nvSpPr>
        <p:spPr bwMode="auto">
          <a:xfrm>
            <a:off x="323528" y="3501008"/>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表</a:t>
            </a:r>
          </a:p>
        </p:txBody>
      </p:sp>
    </p:spTree>
    <p:extLst>
      <p:ext uri="{BB962C8B-B14F-4D97-AF65-F5344CB8AC3E}">
        <p14:creationId xmlns:p14="http://schemas.microsoft.com/office/powerpoint/2010/main" val="133715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251520" y="1412776"/>
            <a:ext cx="8496944" cy="2442056"/>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英文半角小写字符。</a:t>
            </a: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字段</a:t>
            </a:r>
            <a:r>
              <a:rPr lang="zh-CN" altLang="zh-CN" sz="1400" dirty="0">
                <a:latin typeface="宋体" panose="02010600030101010101" pitchFamily="2" charset="-122"/>
                <a:ea typeface="宋体" panose="02010600030101010101" pitchFamily="2" charset="-122"/>
              </a:rPr>
              <a:t>名构成：</a:t>
            </a: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尽量采用有意义的英语单词或拼音，单词间用下划线分割</a:t>
            </a:r>
            <a:r>
              <a:rPr lang="en-GB" altLang="zh-CN" sz="1400" dirty="0">
                <a:latin typeface="宋体" panose="02010600030101010101" pitchFamily="2" charset="-122"/>
                <a:ea typeface="宋体" panose="02010600030101010101" pitchFamily="2" charset="-122"/>
              </a:rPr>
              <a:t>'_'</a:t>
            </a:r>
            <a:r>
              <a:rPr lang="zh-CN" altLang="zh-CN" sz="1400" dirty="0">
                <a:latin typeface="宋体" panose="02010600030101010101" pitchFamily="2" charset="-122"/>
                <a:ea typeface="宋体" panose="02010600030101010101" pitchFamily="2" charset="-122"/>
              </a:rPr>
              <a:t>，字段名超长的情况下按规则进行简化或省略。</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n"/>
            </a:pPr>
            <a:r>
              <a:rPr lang="zh-CN" altLang="zh-CN" sz="1400" dirty="0">
                <a:latin typeface="宋体" panose="02010600030101010101" pitchFamily="2" charset="-122"/>
                <a:ea typeface="宋体" panose="02010600030101010101" pitchFamily="2" charset="-122"/>
              </a:rPr>
              <a:t>原则：</a:t>
            </a:r>
            <a:r>
              <a:rPr lang="en-GB" altLang="zh-CN" sz="1400" dirty="0">
                <a:latin typeface="宋体" panose="02010600030101010101" pitchFamily="2" charset="-122"/>
                <a:ea typeface="宋体" panose="02010600030101010101" pitchFamily="2" charset="-122"/>
              </a:rPr>
              <a:t>2</a:t>
            </a:r>
            <a:r>
              <a:rPr lang="zh-CN" altLang="zh-CN" sz="1400" dirty="0">
                <a:latin typeface="宋体" panose="02010600030101010101" pitchFamily="2" charset="-122"/>
                <a:ea typeface="宋体" panose="02010600030101010101" pitchFamily="2" charset="-122"/>
              </a:rPr>
              <a:t>字符以上不超过</a:t>
            </a:r>
            <a:r>
              <a:rPr lang="en-GB" altLang="zh-CN" sz="1400" dirty="0">
                <a:latin typeface="宋体" panose="02010600030101010101" pitchFamily="2" charset="-122"/>
                <a:ea typeface="宋体" panose="02010600030101010101" pitchFamily="2" charset="-122"/>
              </a:rPr>
              <a:t>30</a:t>
            </a:r>
            <a:r>
              <a:rPr lang="zh-CN" altLang="zh-CN" sz="1400" dirty="0">
                <a:latin typeface="宋体" panose="02010600030101010101" pitchFamily="2" charset="-122"/>
                <a:ea typeface="宋体" panose="02010600030101010101" pitchFamily="2" charset="-122"/>
              </a:rPr>
              <a:t>个字符。</a:t>
            </a:r>
          </a:p>
          <a:p>
            <a:pPr>
              <a:lnSpc>
                <a:spcPct val="130000"/>
              </a:lnSpc>
            </a:pPr>
            <a:r>
              <a:rPr lang="en-US" altLang="zh-CN" sz="1400" dirty="0">
                <a:latin typeface="宋体" panose="02010600030101010101" pitchFamily="2" charset="-122"/>
                <a:ea typeface="宋体" panose="02010600030101010101" pitchFamily="2" charset="-122"/>
              </a:rPr>
              <a:t>     </a:t>
            </a:r>
            <a:r>
              <a:rPr lang="zh-CN" altLang="zh-CN" sz="1400" b="1" dirty="0">
                <a:latin typeface="宋体" panose="02010600030101010101" pitchFamily="2" charset="-122"/>
                <a:ea typeface="宋体" panose="02010600030101010101" pitchFamily="2" charset="-122"/>
              </a:rPr>
              <a:t>例如：</a:t>
            </a:r>
            <a:r>
              <a:rPr lang="en-GB" altLang="zh-CN" sz="1400" dirty="0" err="1">
                <a:latin typeface="宋体" panose="02010600030101010101" pitchFamily="2" charset="-122"/>
                <a:ea typeface="宋体" panose="02010600030101010101" pitchFamily="2" charset="-122"/>
              </a:rPr>
              <a:t>TotalOverduePeriods</a:t>
            </a:r>
            <a:r>
              <a:rPr lang="zh-CN" altLang="zh-CN" sz="1400" dirty="0">
                <a:latin typeface="宋体" panose="02010600030101010101" pitchFamily="2" charset="-122"/>
                <a:ea typeface="宋体" panose="02010600030101010101" pitchFamily="2" charset="-122"/>
              </a:rPr>
              <a:t>【</a:t>
            </a:r>
            <a:r>
              <a:rPr lang="en-US" altLang="zh-CN" sz="1400" dirty="0" err="1">
                <a:latin typeface="宋体" panose="02010600030101010101" pitchFamily="2" charset="-122"/>
                <a:ea typeface="宋体" panose="02010600030101010101" pitchFamily="2" charset="-122"/>
              </a:rPr>
              <a:t>逾期期数总数</a:t>
            </a:r>
            <a:r>
              <a:rPr lang="zh-CN" altLang="zh-CN" sz="1400" dirty="0">
                <a:latin typeface="宋体" panose="02010600030101010101" pitchFamily="2" charset="-122"/>
                <a:ea typeface="宋体" panose="02010600030101010101" pitchFamily="2" charset="-122"/>
              </a:rPr>
              <a:t>】字段</a:t>
            </a:r>
            <a:r>
              <a:rPr lang="zh-CN" altLang="en-US" sz="1400" dirty="0">
                <a:latin typeface="宋体" panose="02010600030101010101" pitchFamily="2" charset="-122"/>
                <a:ea typeface="宋体" panose="02010600030101010101" pitchFamily="2" charset="-122"/>
              </a:rPr>
              <a:t>可缩写</a:t>
            </a:r>
            <a:r>
              <a:rPr lang="zh-CN" altLang="zh-CN" sz="1400" dirty="0">
                <a:latin typeface="宋体" panose="02010600030101010101" pitchFamily="2" charset="-122"/>
                <a:ea typeface="宋体" panose="02010600030101010101" pitchFamily="2" charset="-122"/>
              </a:rPr>
              <a:t>为“</a:t>
            </a:r>
            <a:r>
              <a:rPr lang="en-GB" altLang="zh-CN" sz="1400" dirty="0" err="1">
                <a:latin typeface="宋体" panose="02010600030101010101" pitchFamily="2" charset="-122"/>
                <a:ea typeface="宋体" panose="02010600030101010101" pitchFamily="2" charset="-122"/>
              </a:rPr>
              <a:t>to_periods</a:t>
            </a:r>
            <a:r>
              <a:rPr lang="zh-CN" altLang="zh-CN" sz="1400" dirty="0">
                <a:latin typeface="宋体" panose="02010600030101010101" pitchFamily="2" charset="-122"/>
                <a:ea typeface="宋体" panose="02010600030101010101" pitchFamily="2" charset="-122"/>
              </a:rPr>
              <a:t>”或“</a:t>
            </a:r>
            <a:r>
              <a:rPr lang="en-GB" altLang="zh-CN" sz="1400" dirty="0">
                <a:latin typeface="宋体" panose="02010600030101010101" pitchFamily="2" charset="-122"/>
                <a:ea typeface="宋体" panose="02010600030101010101" pitchFamily="2" charset="-122"/>
              </a:rPr>
              <a:t>top</a:t>
            </a:r>
            <a:r>
              <a:rPr lang="zh-CN"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a:p>
            <a:pPr>
              <a:lnSpc>
                <a:spcPct val="130000"/>
              </a:lnSpc>
            </a:pPr>
            <a:r>
              <a:rPr lang="en-GB" altLang="zh-CN" sz="1400" dirty="0">
                <a:latin typeface="宋体" panose="02010600030101010101" pitchFamily="2" charset="-122"/>
                <a:ea typeface="宋体" panose="02010600030101010101" pitchFamily="2" charset="-122"/>
              </a:rPr>
              <a:t>           </a:t>
            </a:r>
            <a:r>
              <a:rPr lang="en-GB" altLang="zh-CN" sz="1400" dirty="0" err="1">
                <a:latin typeface="宋体" panose="02010600030101010101" pitchFamily="2" charset="-122"/>
                <a:ea typeface="宋体" panose="02010600030101010101" pitchFamily="2" charset="-122"/>
              </a:rPr>
              <a:t>TotalOverdueOrderCount</a:t>
            </a:r>
            <a:r>
              <a:rPr lang="zh-CN" altLang="zh-CN" sz="1400" dirty="0">
                <a:latin typeface="宋体" panose="02010600030101010101" pitchFamily="2" charset="-122"/>
                <a:ea typeface="宋体" panose="02010600030101010101" pitchFamily="2" charset="-122"/>
              </a:rPr>
              <a:t>【</a:t>
            </a:r>
            <a:r>
              <a:rPr lang="en-US" altLang="zh-CN" sz="1400" dirty="0" err="1">
                <a:latin typeface="宋体" panose="02010600030101010101" pitchFamily="2" charset="-122"/>
                <a:ea typeface="宋体" panose="02010600030101010101" pitchFamily="2" charset="-122"/>
              </a:rPr>
              <a:t>逾期贷款笔数</a:t>
            </a:r>
            <a:r>
              <a:rPr lang="zh-CN" altLang="zh-CN" sz="1400" dirty="0">
                <a:latin typeface="宋体" panose="02010600030101010101" pitchFamily="2" charset="-122"/>
                <a:ea typeface="宋体" panose="02010600030101010101" pitchFamily="2" charset="-122"/>
              </a:rPr>
              <a:t>】字段</a:t>
            </a:r>
            <a:r>
              <a:rPr lang="zh-CN" altLang="en-US" sz="1400" dirty="0">
                <a:latin typeface="宋体" panose="02010600030101010101" pitchFamily="2" charset="-122"/>
                <a:ea typeface="宋体" panose="02010600030101010101" pitchFamily="2" charset="-122"/>
              </a:rPr>
              <a:t>可缩写</a:t>
            </a:r>
            <a:r>
              <a:rPr lang="zh-CN" altLang="zh-CN" sz="1400" dirty="0">
                <a:latin typeface="宋体" panose="02010600030101010101" pitchFamily="2" charset="-122"/>
                <a:ea typeface="宋体" panose="02010600030101010101" pitchFamily="2" charset="-122"/>
              </a:rPr>
              <a:t>为“</a:t>
            </a:r>
            <a:r>
              <a:rPr lang="en-GB" altLang="zh-CN" sz="1400" dirty="0" err="1">
                <a:latin typeface="宋体" panose="02010600030101010101" pitchFamily="2" charset="-122"/>
                <a:ea typeface="宋体" panose="02010600030101010101" pitchFamily="2" charset="-122"/>
              </a:rPr>
              <a:t>too_count</a:t>
            </a:r>
            <a:r>
              <a:rPr lang="zh-CN" altLang="zh-CN" sz="1400" dirty="0">
                <a:latin typeface="宋体" panose="02010600030101010101" pitchFamily="2" charset="-122"/>
                <a:ea typeface="宋体" panose="02010600030101010101" pitchFamily="2" charset="-122"/>
              </a:rPr>
              <a:t>”或“</a:t>
            </a:r>
            <a:r>
              <a:rPr lang="en-GB" altLang="zh-CN" sz="1400" dirty="0" err="1">
                <a:latin typeface="宋体" panose="02010600030101010101" pitchFamily="2" charset="-122"/>
                <a:ea typeface="宋体" panose="02010600030101010101" pitchFamily="2" charset="-122"/>
              </a:rPr>
              <a:t>tooc</a:t>
            </a:r>
            <a:r>
              <a:rPr lang="zh-CN"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p:txBody>
      </p:sp>
      <p:sp>
        <p:nvSpPr>
          <p:cNvPr id="8" name="矩形 7"/>
          <p:cNvSpPr/>
          <p:nvPr/>
        </p:nvSpPr>
        <p:spPr>
          <a:xfrm>
            <a:off x="251520" y="4388753"/>
            <a:ext cx="8496944" cy="2232248"/>
          </a:xfrm>
          <a:prstGeom prst="rect">
            <a:avLst/>
          </a:prstGeom>
          <a:solidFill>
            <a:schemeClr val="bg1">
              <a:alpha val="90000"/>
            </a:schemeClr>
          </a:solidFill>
          <a:ln w="9525" cap="flat" cmpd="sng" algn="ctr">
            <a:solidFill>
              <a:schemeClr val="accent4">
                <a:lumMod val="75000"/>
              </a:schemeClr>
            </a:solidFill>
            <a:prstDash val="solid"/>
          </a:ln>
          <a:effectLst>
            <a:outerShdw blurRad="50800" dist="38100" dir="2700000" algn="tl" rotWithShape="0">
              <a:prstClr val="black">
                <a:alpha val="40000"/>
              </a:prstClr>
            </a:outerShdw>
          </a:effectLst>
        </p:spPr>
        <p:txBody>
          <a:bodyPr tIns="46800" anchor="ctr"/>
          <a:lstStyle/>
          <a:p>
            <a:pPr marL="285750" lvl="1" indent="-285750">
              <a:lnSpc>
                <a:spcPct val="150000"/>
              </a:lnSpc>
              <a:buFont typeface="Wingdings" panose="05000000000000000000" pitchFamily="2" charset="2"/>
              <a:buChar char="l"/>
              <a:defRPr/>
            </a:pPr>
            <a:r>
              <a:rPr lang="zh-CN" altLang="zh-CN" sz="1400" dirty="0">
                <a:latin typeface="宋体" panose="02010600030101010101" pitchFamily="2" charset="-122"/>
                <a:ea typeface="宋体" panose="02010600030101010101" pitchFamily="2" charset="-122"/>
              </a:rPr>
              <a:t>英文半角</a:t>
            </a:r>
            <a:r>
              <a:rPr lang="zh-CN" altLang="en-US" sz="1400" dirty="0">
                <a:solidFill>
                  <a:srgbClr val="FF0000"/>
                </a:solidFill>
                <a:latin typeface="宋体" panose="02010600030101010101" pitchFamily="2" charset="-122"/>
                <a:ea typeface="宋体" panose="02010600030101010101" pitchFamily="2" charset="-122"/>
              </a:rPr>
              <a:t>大</a:t>
            </a:r>
            <a:r>
              <a:rPr lang="zh-CN" altLang="zh-CN" sz="1400" dirty="0">
                <a:solidFill>
                  <a:srgbClr val="FF0000"/>
                </a:solidFill>
                <a:latin typeface="宋体" panose="02010600030101010101" pitchFamily="2" charset="-122"/>
                <a:ea typeface="宋体" panose="02010600030101010101" pitchFamily="2" charset="-122"/>
              </a:rPr>
              <a:t>写</a:t>
            </a:r>
            <a:r>
              <a:rPr lang="zh-CN" altLang="zh-CN" sz="1400" dirty="0">
                <a:latin typeface="宋体" panose="02010600030101010101" pitchFamily="2" charset="-122"/>
                <a:ea typeface="宋体" panose="02010600030101010101" pitchFamily="2" charset="-122"/>
              </a:rPr>
              <a:t>字符。</a:t>
            </a:r>
          </a:p>
          <a:p>
            <a:pPr marL="285750" lvl="1" indent="-285750">
              <a:lnSpc>
                <a:spcPct val="150000"/>
              </a:lnSpc>
              <a:buFont typeface="Wingdings" panose="05000000000000000000" pitchFamily="2" charset="2"/>
              <a:buChar char="l"/>
              <a:defRPr/>
            </a:pPr>
            <a:r>
              <a:rPr lang="zh-CN" altLang="en-US" sz="1400" dirty="0">
                <a:latin typeface="宋体" panose="02010600030101010101" pitchFamily="2" charset="-122"/>
                <a:ea typeface="宋体" panose="02010600030101010101" pitchFamily="2" charset="-122"/>
              </a:rPr>
              <a:t>索引</a:t>
            </a:r>
            <a:r>
              <a:rPr lang="zh-CN" altLang="zh-CN" sz="1400" dirty="0">
                <a:latin typeface="宋体" panose="02010600030101010101" pitchFamily="2" charset="-122"/>
                <a:ea typeface="宋体" panose="02010600030101010101" pitchFamily="2" charset="-122"/>
              </a:rPr>
              <a:t>名构成：</a:t>
            </a:r>
            <a:endParaRPr lang="en-US" altLang="zh-CN" sz="1400" dirty="0">
              <a:latin typeface="宋体" panose="02010600030101010101" pitchFamily="2" charset="-122"/>
              <a:ea typeface="宋体" panose="02010600030101010101" pitchFamily="2" charset="-122"/>
            </a:endParaRPr>
          </a:p>
          <a:p>
            <a:pPr marL="742950" lvl="1" indent="-285750">
              <a:lnSpc>
                <a:spcPct val="150000"/>
              </a:lnSpc>
              <a:buFont typeface="Wingdings" panose="05000000000000000000" pitchFamily="2" charset="2"/>
              <a:buChar char="n"/>
              <a:defRPr/>
            </a:pPr>
            <a:r>
              <a:rPr lang="zh-CN" altLang="zh-CN" sz="1400" dirty="0">
                <a:latin typeface="宋体" panose="02010600030101010101" pitchFamily="2" charset="-122"/>
                <a:ea typeface="宋体" panose="02010600030101010101" pitchFamily="2" charset="-122"/>
              </a:rPr>
              <a:t>原则：</a:t>
            </a:r>
            <a:r>
              <a:rPr lang="en-GB" altLang="zh-CN" sz="1400" dirty="0">
                <a:latin typeface="宋体" panose="02010600030101010101" pitchFamily="2" charset="-122"/>
                <a:ea typeface="宋体" panose="02010600030101010101" pitchFamily="2" charset="-122"/>
              </a:rPr>
              <a:t>2</a:t>
            </a:r>
            <a:r>
              <a:rPr lang="zh-CN" altLang="zh-CN" sz="1400" dirty="0">
                <a:latin typeface="宋体" panose="02010600030101010101" pitchFamily="2" charset="-122"/>
                <a:ea typeface="宋体" panose="02010600030101010101" pitchFamily="2" charset="-122"/>
              </a:rPr>
              <a:t>字符以上不超过</a:t>
            </a:r>
            <a:r>
              <a:rPr lang="en-GB" altLang="zh-CN" sz="1400" dirty="0">
                <a:latin typeface="宋体" panose="02010600030101010101" pitchFamily="2" charset="-122"/>
                <a:ea typeface="宋体" panose="02010600030101010101" pitchFamily="2" charset="-122"/>
              </a:rPr>
              <a:t>30</a:t>
            </a:r>
            <a:r>
              <a:rPr lang="zh-CN" altLang="zh-CN" sz="1400" dirty="0">
                <a:latin typeface="宋体" panose="02010600030101010101" pitchFamily="2" charset="-122"/>
                <a:ea typeface="宋体" panose="02010600030101010101" pitchFamily="2" charset="-122"/>
              </a:rPr>
              <a:t>个字符</a:t>
            </a:r>
            <a:endParaRPr lang="en-US" altLang="zh-CN" sz="1400" dirty="0">
              <a:latin typeface="宋体" panose="02010600030101010101" pitchFamily="2" charset="-122"/>
              <a:ea typeface="宋体" panose="02010600030101010101" pitchFamily="2" charset="-122"/>
            </a:endParaRPr>
          </a:p>
          <a:p>
            <a:pPr marL="1200150" lvl="2" indent="-285750">
              <a:lnSpc>
                <a:spcPct val="150000"/>
              </a:lnSpc>
              <a:buFont typeface="Wingdings" panose="05000000000000000000" pitchFamily="2" charset="2"/>
              <a:buChar char="Ø"/>
              <a:defRPr/>
            </a:pPr>
            <a:r>
              <a:rPr lang="zh-CN" altLang="zh-CN" sz="1400" dirty="0">
                <a:latin typeface="宋体" panose="02010600030101010101" pitchFamily="2" charset="-122"/>
                <a:ea typeface="宋体" panose="02010600030101010101" pitchFamily="2" charset="-122"/>
              </a:rPr>
              <a:t>普通索引：</a:t>
            </a:r>
            <a:r>
              <a:rPr lang="en-GB" altLang="zh-CN" sz="1400" dirty="0">
                <a:latin typeface="宋体" panose="02010600030101010101" pitchFamily="2" charset="-122"/>
                <a:ea typeface="宋体" panose="02010600030101010101" pitchFamily="2" charset="-122"/>
              </a:rPr>
              <a:t>IDX_ + </a:t>
            </a:r>
            <a:r>
              <a:rPr lang="zh-CN" altLang="zh-CN" sz="1400" dirty="0">
                <a:latin typeface="宋体" panose="02010600030101010101" pitchFamily="2" charset="-122"/>
                <a:ea typeface="宋体" panose="02010600030101010101" pitchFamily="2" charset="-122"/>
              </a:rPr>
              <a:t>表名</a:t>
            </a:r>
            <a:r>
              <a:rPr lang="en-GB" altLang="zh-CN" sz="1400" dirty="0">
                <a:latin typeface="宋体" panose="02010600030101010101" pitchFamily="2" charset="-122"/>
                <a:ea typeface="宋体" panose="02010600030101010101" pitchFamily="2" charset="-122"/>
              </a:rPr>
              <a:t> +  '_'  + </a:t>
            </a:r>
            <a:r>
              <a:rPr lang="zh-CN" altLang="zh-CN" sz="1400" dirty="0">
                <a:latin typeface="宋体" panose="02010600030101010101" pitchFamily="2" charset="-122"/>
                <a:ea typeface="宋体" panose="02010600030101010101" pitchFamily="2" charset="-122"/>
              </a:rPr>
              <a:t>序号。</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例如：</a:t>
            </a:r>
            <a:r>
              <a:rPr lang="en-GB" altLang="zh-CN" sz="1400" dirty="0" err="1">
                <a:latin typeface="宋体" panose="02010600030101010101" pitchFamily="2" charset="-122"/>
                <a:ea typeface="宋体" panose="02010600030101010101" pitchFamily="2" charset="-122"/>
              </a:rPr>
              <a:t>t_user_credit_risk</a:t>
            </a:r>
            <a:r>
              <a:rPr lang="zh-CN" altLang="zh-CN" sz="1400" dirty="0">
                <a:latin typeface="宋体" panose="02010600030101010101" pitchFamily="2" charset="-122"/>
                <a:ea typeface="宋体" panose="02010600030101010101" pitchFamily="2" charset="-122"/>
              </a:rPr>
              <a:t>的普通索引</a:t>
            </a:r>
            <a:r>
              <a:rPr lang="en-GB" altLang="zh-CN" sz="1400" dirty="0">
                <a:latin typeface="宋体" panose="02010600030101010101" pitchFamily="2" charset="-122"/>
                <a:ea typeface="宋体" panose="02010600030101010101" pitchFamily="2" charset="-122"/>
              </a:rPr>
              <a:t>IDX_TUCR_ 01</a:t>
            </a:r>
            <a:r>
              <a:rPr lang="zh-CN" altLang="zh-CN" sz="1400" dirty="0">
                <a:latin typeface="宋体" panose="02010600030101010101" pitchFamily="2" charset="-122"/>
                <a:ea typeface="宋体" panose="02010600030101010101" pitchFamily="2" charset="-122"/>
              </a:rPr>
              <a:t>。</a:t>
            </a:r>
          </a:p>
          <a:p>
            <a:pPr marL="1200150" lvl="2" indent="-285750">
              <a:lnSpc>
                <a:spcPct val="150000"/>
              </a:lnSpc>
              <a:buFont typeface="Wingdings" panose="05000000000000000000" pitchFamily="2" charset="2"/>
              <a:buChar char="Ø"/>
              <a:defRPr/>
            </a:pPr>
            <a:r>
              <a:rPr lang="zh-CN" altLang="zh-CN" sz="1400" dirty="0">
                <a:latin typeface="宋体" panose="02010600030101010101" pitchFamily="2" charset="-122"/>
                <a:ea typeface="宋体" panose="02010600030101010101" pitchFamily="2" charset="-122"/>
              </a:rPr>
              <a:t>唯一索引：</a:t>
            </a:r>
            <a:r>
              <a:rPr lang="en-GB" altLang="zh-CN" sz="1400" dirty="0">
                <a:latin typeface="宋体" panose="02010600030101010101" pitchFamily="2" charset="-122"/>
                <a:ea typeface="宋体" panose="02010600030101010101" pitchFamily="2" charset="-122"/>
              </a:rPr>
              <a:t>UK_ + </a:t>
            </a:r>
            <a:r>
              <a:rPr lang="zh-CN" altLang="zh-CN" sz="1400" dirty="0">
                <a:latin typeface="宋体" panose="02010600030101010101" pitchFamily="2" charset="-122"/>
                <a:ea typeface="宋体" panose="02010600030101010101" pitchFamily="2" charset="-122"/>
              </a:rPr>
              <a:t>表名</a:t>
            </a:r>
            <a:r>
              <a:rPr lang="en-GB" altLang="zh-CN" sz="1400" dirty="0">
                <a:latin typeface="宋体" panose="02010600030101010101" pitchFamily="2" charset="-122"/>
                <a:ea typeface="宋体" panose="02010600030101010101" pitchFamily="2" charset="-122"/>
              </a:rPr>
              <a:t> +  '_'  + </a:t>
            </a:r>
            <a:r>
              <a:rPr lang="zh-CN" altLang="zh-CN" sz="1400" dirty="0">
                <a:latin typeface="宋体" panose="02010600030101010101" pitchFamily="2" charset="-122"/>
                <a:ea typeface="宋体" panose="02010600030101010101" pitchFamily="2" charset="-122"/>
              </a:rPr>
              <a:t>序号。</a:t>
            </a:r>
          </a:p>
          <a:p>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例如：</a:t>
            </a:r>
            <a:r>
              <a:rPr lang="en-GB" altLang="zh-CN" sz="1400" dirty="0" err="1">
                <a:latin typeface="宋体" panose="02010600030101010101" pitchFamily="2" charset="-122"/>
                <a:ea typeface="宋体" panose="02010600030101010101" pitchFamily="2" charset="-122"/>
              </a:rPr>
              <a:t>t_cash_pos</a:t>
            </a:r>
            <a:r>
              <a:rPr lang="zh-CN" altLang="zh-CN" sz="1400" dirty="0">
                <a:latin typeface="宋体" panose="02010600030101010101" pitchFamily="2" charset="-122"/>
                <a:ea typeface="宋体" panose="02010600030101010101" pitchFamily="2" charset="-122"/>
              </a:rPr>
              <a:t>的唯一索引</a:t>
            </a:r>
            <a:r>
              <a:rPr lang="en-GB" altLang="zh-CN" sz="1400" dirty="0">
                <a:latin typeface="宋体" panose="02010600030101010101" pitchFamily="2" charset="-122"/>
                <a:ea typeface="宋体" panose="02010600030101010101" pitchFamily="2" charset="-122"/>
              </a:rPr>
              <a:t>UK_TCP_01</a:t>
            </a:r>
            <a:r>
              <a:rPr lang="zh-CN" altLang="zh-CN" sz="1400" dirty="0">
                <a:latin typeface="宋体" panose="02010600030101010101" pitchFamily="2" charset="-122"/>
                <a:ea typeface="宋体" panose="02010600030101010101" pitchFamily="2" charset="-122"/>
              </a:rPr>
              <a:t>。</a:t>
            </a:r>
          </a:p>
        </p:txBody>
      </p:sp>
      <p:sp>
        <p:nvSpPr>
          <p:cNvPr id="14" name="灯片编号占位符 2"/>
          <p:cNvSpPr>
            <a:spLocks noGrp="1"/>
          </p:cNvSpPr>
          <p:nvPr>
            <p:ph type="sldNum" sz="quarter" idx="10"/>
          </p:nvPr>
        </p:nvSpPr>
        <p:spPr>
          <a:xfrm>
            <a:off x="8698235" y="6460827"/>
            <a:ext cx="414958" cy="365125"/>
          </a:xfrm>
        </p:spPr>
        <p:txBody>
          <a:bodyPr/>
          <a:lstStyle/>
          <a:p>
            <a:pPr>
              <a:defRPr/>
            </a:pPr>
            <a:fld id="{33AC21A8-8F8A-4023-A8A7-F4FD38477A02}" type="slidenum">
              <a:rPr lang="en-US" altLang="zh-CN" sz="1200" smtClean="0">
                <a:solidFill>
                  <a:prstClr val="black"/>
                </a:solidFill>
              </a:rPr>
              <a:pPr>
                <a:defRPr/>
              </a:pPr>
              <a:t>9</a:t>
            </a:fld>
            <a:endParaRPr lang="en-US" altLang="zh-CN" sz="1200" dirty="0">
              <a:solidFill>
                <a:prstClr val="black"/>
              </a:solidFill>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2627784" cy="712009"/>
          </a:xfrm>
          <a:prstGeom prst="rect">
            <a:avLst/>
          </a:prstGeom>
          <a:noFill/>
          <a:ln>
            <a:noFill/>
          </a:ln>
        </p:spPr>
      </p:pic>
      <p:sp>
        <p:nvSpPr>
          <p:cNvPr id="13" name="Rectangle 6"/>
          <p:cNvSpPr txBox="1">
            <a:spLocks noChangeArrowheads="1"/>
          </p:cNvSpPr>
          <p:nvPr/>
        </p:nvSpPr>
        <p:spPr bwMode="auto">
          <a:xfrm>
            <a:off x="1846884" y="363720"/>
            <a:ext cx="723869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r" eaLnBrk="1" hangingPunct="1"/>
            <a:r>
              <a:rPr lang="zh-CN" altLang="en-US" sz="3200" b="1" dirty="0">
                <a:solidFill>
                  <a:srgbClr val="085854"/>
                </a:solidFill>
                <a:latin typeface="微软雅黑" pitchFamily="34" charset="-122"/>
                <a:ea typeface="微软雅黑" pitchFamily="34" charset="-122"/>
              </a:rPr>
              <a:t>逻辑设计</a:t>
            </a:r>
            <a:endParaRPr lang="en-US" altLang="zh-CN" sz="3200" b="1" dirty="0">
              <a:solidFill>
                <a:srgbClr val="085854"/>
              </a:solidFill>
              <a:latin typeface="微软雅黑" pitchFamily="34" charset="-122"/>
              <a:ea typeface="微软雅黑" pitchFamily="34" charset="-122"/>
            </a:endParaRPr>
          </a:p>
          <a:p>
            <a:pPr algn="r" eaLnBrk="1" hangingPunct="1"/>
            <a:r>
              <a:rPr lang="zh-CN" altLang="en-US" b="1" dirty="0">
                <a:solidFill>
                  <a:srgbClr val="006666"/>
                </a:solidFill>
                <a:latin typeface="微软雅黑" pitchFamily="34" charset="-122"/>
                <a:ea typeface="微软雅黑" pitchFamily="34" charset="-122"/>
              </a:rPr>
              <a:t>一一命名设计</a:t>
            </a:r>
            <a:endParaRPr lang="en-US" b="1" dirty="0">
              <a:solidFill>
                <a:srgbClr val="085854"/>
              </a:solidFill>
              <a:latin typeface="微软雅黑" pitchFamily="34" charset="-122"/>
              <a:ea typeface="微软雅黑" pitchFamily="34" charset="-122"/>
            </a:endParaRPr>
          </a:p>
        </p:txBody>
      </p:sp>
      <p:sp>
        <p:nvSpPr>
          <p:cNvPr id="12" name="矩形 11"/>
          <p:cNvSpPr/>
          <p:nvPr/>
        </p:nvSpPr>
        <p:spPr bwMode="auto">
          <a:xfrm>
            <a:off x="251520" y="980728"/>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字段</a:t>
            </a:r>
          </a:p>
        </p:txBody>
      </p:sp>
      <p:sp>
        <p:nvSpPr>
          <p:cNvPr id="18" name="矩形 17"/>
          <p:cNvSpPr/>
          <p:nvPr/>
        </p:nvSpPr>
        <p:spPr bwMode="auto">
          <a:xfrm>
            <a:off x="251520" y="3948822"/>
            <a:ext cx="721240" cy="3600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kern="0" dirty="0">
                <a:latin typeface="+mn-ea"/>
              </a:rPr>
              <a:t>索引</a:t>
            </a:r>
          </a:p>
        </p:txBody>
      </p:sp>
    </p:spTree>
    <p:extLst>
      <p:ext uri="{BB962C8B-B14F-4D97-AF65-F5344CB8AC3E}">
        <p14:creationId xmlns:p14="http://schemas.microsoft.com/office/powerpoint/2010/main" val="16336449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285750" indent="-285750">
          <a:lnSpc>
            <a:spcPct val="130000"/>
          </a:lnSpc>
          <a:buFont typeface="Wingdings" panose="05000000000000000000" pitchFamily="2" charset="2"/>
          <a:buChar char="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18294</TotalTime>
  <Words>3731</Words>
  <Application>Microsoft Office PowerPoint</Application>
  <PresentationFormat>全屏显示(4:3)</PresentationFormat>
  <Paragraphs>465</Paragraphs>
  <Slides>36</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等线</vt:lpstr>
      <vt:lpstr>等线 Light</vt:lpstr>
      <vt:lpstr>黑体</vt:lpstr>
      <vt:lpstr>楷体_GB2312</vt:lpstr>
      <vt:lpstr>宋体</vt:lpstr>
      <vt:lpstr>微软雅黑</vt:lpstr>
      <vt:lpstr>Arial</vt:lpstr>
      <vt:lpstr>Calibri</vt:lpstr>
      <vt:lpstr>Times New Roman</vt:lpstr>
      <vt:lpstr>Wingdings</vt:lpstr>
      <vt:lpstr>Office 主题​​</vt:lpstr>
      <vt:lpstr>工作表</vt:lpstr>
      <vt:lpstr>MySQL数据库设计规范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信息系统性能优化演示稿</dc:title>
  <dc:creator>黄涂睿</dc:creator>
  <cp:lastModifiedBy>calm</cp:lastModifiedBy>
  <cp:revision>1536</cp:revision>
  <cp:lastPrinted>2013-05-29T07:37:13Z</cp:lastPrinted>
  <dcterms:modified xsi:type="dcterms:W3CDTF">2018-08-31T03:21:03Z</dcterms:modified>
</cp:coreProperties>
</file>