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91" r:id="rId5"/>
    <p:sldId id="258" r:id="rId6"/>
    <p:sldId id="259" r:id="rId7"/>
    <p:sldId id="260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92" r:id="rId16"/>
    <p:sldId id="294" r:id="rId17"/>
    <p:sldId id="293" r:id="rId18"/>
    <p:sldId id="273" r:id="rId19"/>
    <p:sldId id="265" r:id="rId20"/>
    <p:sldId id="266" r:id="rId21"/>
    <p:sldId id="277" r:id="rId22"/>
    <p:sldId id="267" r:id="rId23"/>
    <p:sldId id="268" r:id="rId24"/>
    <p:sldId id="283" r:id="rId25"/>
    <p:sldId id="284" r:id="rId26"/>
    <p:sldId id="285" r:id="rId27"/>
    <p:sldId id="288" r:id="rId28"/>
    <p:sldId id="289" r:id="rId29"/>
    <p:sldId id="290" r:id="rId30"/>
    <p:sldId id="286" r:id="rId31"/>
    <p:sldId id="287" r:id="rId32"/>
    <p:sldId id="272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384" y="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1A9E3-FBA3-49B2-B8C5-A745C97B83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5D30C3-A515-4336-8775-B79924638034}">
      <dgm:prSet phldrT="[Текст]"/>
      <dgm:spPr/>
      <dgm:t>
        <a:bodyPr/>
        <a:lstStyle/>
        <a:p>
          <a:r>
            <a:rPr lang="ru-RU" dirty="0"/>
            <a:t>1</a:t>
          </a:r>
        </a:p>
      </dgm:t>
    </dgm:pt>
    <dgm:pt modelId="{58E3FF63-55D1-40B7-BA8E-04205848623B}" type="parTrans" cxnId="{E5AEB296-AC85-499E-9274-7FAD0D201C88}">
      <dgm:prSet/>
      <dgm:spPr/>
      <dgm:t>
        <a:bodyPr/>
        <a:lstStyle/>
        <a:p>
          <a:endParaRPr lang="ru-RU"/>
        </a:p>
      </dgm:t>
    </dgm:pt>
    <dgm:pt modelId="{34FCB05B-1FE3-4D67-B27D-337BB1CDAABB}" type="sibTrans" cxnId="{E5AEB296-AC85-499E-9274-7FAD0D201C88}">
      <dgm:prSet/>
      <dgm:spPr/>
      <dgm:t>
        <a:bodyPr/>
        <a:lstStyle/>
        <a:p>
          <a:endParaRPr lang="ru-RU"/>
        </a:p>
      </dgm:t>
    </dgm:pt>
    <dgm:pt modelId="{714DC27E-3A14-432E-A82F-C91190C661EB}">
      <dgm:prSet phldrT="[Текст]"/>
      <dgm:spPr/>
      <dgm:t>
        <a:bodyPr/>
        <a:lstStyle/>
        <a:p>
          <a:r>
            <a:rPr lang="ru-RU" dirty="0"/>
            <a:t>Одномерные</a:t>
          </a:r>
        </a:p>
      </dgm:t>
    </dgm:pt>
    <dgm:pt modelId="{514F156E-D0F8-4E93-839E-468261646B52}" type="parTrans" cxnId="{04ABE7BD-70E6-4B35-8477-0991C1CBD3B3}">
      <dgm:prSet/>
      <dgm:spPr/>
      <dgm:t>
        <a:bodyPr/>
        <a:lstStyle/>
        <a:p>
          <a:endParaRPr lang="ru-RU"/>
        </a:p>
      </dgm:t>
    </dgm:pt>
    <dgm:pt modelId="{498D83AC-87BF-414E-BA7F-9AC10B3CF33E}" type="sibTrans" cxnId="{04ABE7BD-70E6-4B35-8477-0991C1CBD3B3}">
      <dgm:prSet/>
      <dgm:spPr/>
      <dgm:t>
        <a:bodyPr/>
        <a:lstStyle/>
        <a:p>
          <a:endParaRPr lang="ru-RU"/>
        </a:p>
      </dgm:t>
    </dgm:pt>
    <dgm:pt modelId="{1A0574C8-3E45-4066-BAAD-20ABD64D3BAE}">
      <dgm:prSet phldrT="[Текст]"/>
      <dgm:spPr/>
      <dgm:t>
        <a:bodyPr/>
        <a:lstStyle/>
        <a:p>
          <a:r>
            <a:rPr lang="ru-RU" dirty="0"/>
            <a:t>2</a:t>
          </a:r>
        </a:p>
      </dgm:t>
    </dgm:pt>
    <dgm:pt modelId="{359F264D-6E27-444A-B607-743BB86C7478}" type="parTrans" cxnId="{2E679CB0-C93F-4862-AF2C-1EC6A6BE3437}">
      <dgm:prSet/>
      <dgm:spPr/>
      <dgm:t>
        <a:bodyPr/>
        <a:lstStyle/>
        <a:p>
          <a:endParaRPr lang="ru-RU"/>
        </a:p>
      </dgm:t>
    </dgm:pt>
    <dgm:pt modelId="{43EE855D-F8F7-4432-A85B-847A348D97D7}" type="sibTrans" cxnId="{2E679CB0-C93F-4862-AF2C-1EC6A6BE3437}">
      <dgm:prSet/>
      <dgm:spPr/>
      <dgm:t>
        <a:bodyPr/>
        <a:lstStyle/>
        <a:p>
          <a:endParaRPr lang="ru-RU"/>
        </a:p>
      </dgm:t>
    </dgm:pt>
    <dgm:pt modelId="{C6CC783B-6335-4D8F-A8AF-E25B7C12AFCE}">
      <dgm:prSet phldrT="[Текст]"/>
      <dgm:spPr/>
      <dgm:t>
        <a:bodyPr/>
        <a:lstStyle/>
        <a:p>
          <a:r>
            <a:rPr lang="ru-RU" dirty="0"/>
            <a:t>Многомерные</a:t>
          </a:r>
        </a:p>
      </dgm:t>
    </dgm:pt>
    <dgm:pt modelId="{0A669320-6E09-4CF5-A420-99A184C9E0FC}" type="parTrans" cxnId="{2E85D93C-D39E-41D2-895C-6C3B220C86D8}">
      <dgm:prSet/>
      <dgm:spPr/>
      <dgm:t>
        <a:bodyPr/>
        <a:lstStyle/>
        <a:p>
          <a:endParaRPr lang="ru-RU"/>
        </a:p>
      </dgm:t>
    </dgm:pt>
    <dgm:pt modelId="{3AA0B667-2B10-4C97-9C9F-B058CF239D57}" type="sibTrans" cxnId="{2E85D93C-D39E-41D2-895C-6C3B220C86D8}">
      <dgm:prSet/>
      <dgm:spPr/>
      <dgm:t>
        <a:bodyPr/>
        <a:lstStyle/>
        <a:p>
          <a:endParaRPr lang="ru-RU"/>
        </a:p>
      </dgm:t>
    </dgm:pt>
    <dgm:pt modelId="{84ECF471-B07F-49F2-870A-B10AEEBDDF10}">
      <dgm:prSet phldrT="[Текст]"/>
      <dgm:spPr/>
      <dgm:t>
        <a:bodyPr/>
        <a:lstStyle/>
        <a:p>
          <a:r>
            <a:rPr lang="ru-RU" dirty="0"/>
            <a:t>3</a:t>
          </a:r>
        </a:p>
      </dgm:t>
    </dgm:pt>
    <dgm:pt modelId="{261A3BA8-7CB7-444A-B82C-F5A70D83D0B4}" type="parTrans" cxnId="{FB61C765-ADFD-4992-827A-220D06D53C4E}">
      <dgm:prSet/>
      <dgm:spPr/>
      <dgm:t>
        <a:bodyPr/>
        <a:lstStyle/>
        <a:p>
          <a:endParaRPr lang="ru-RU"/>
        </a:p>
      </dgm:t>
    </dgm:pt>
    <dgm:pt modelId="{08CD0B2F-A10F-4345-9C61-DC520F267F42}" type="sibTrans" cxnId="{FB61C765-ADFD-4992-827A-220D06D53C4E}">
      <dgm:prSet/>
      <dgm:spPr/>
      <dgm:t>
        <a:bodyPr/>
        <a:lstStyle/>
        <a:p>
          <a:endParaRPr lang="ru-RU"/>
        </a:p>
      </dgm:t>
    </dgm:pt>
    <dgm:pt modelId="{A022B79A-596D-462F-9676-9A4880970E2B}">
      <dgm:prSet phldrT="[Текст]"/>
      <dgm:spPr/>
      <dgm:t>
        <a:bodyPr/>
        <a:lstStyle/>
        <a:p>
          <a:r>
            <a:rPr lang="ru-RU" dirty="0"/>
            <a:t>Ступенчатые</a:t>
          </a:r>
        </a:p>
      </dgm:t>
    </dgm:pt>
    <dgm:pt modelId="{0985A75E-98C3-415D-BDBD-10BB364FC297}" type="parTrans" cxnId="{AE567253-8D6B-433C-888C-3CDF733F6A55}">
      <dgm:prSet/>
      <dgm:spPr/>
      <dgm:t>
        <a:bodyPr/>
        <a:lstStyle/>
        <a:p>
          <a:endParaRPr lang="ru-RU"/>
        </a:p>
      </dgm:t>
    </dgm:pt>
    <dgm:pt modelId="{1646212F-70B5-4E7A-9467-10242BDC0596}" type="sibTrans" cxnId="{AE567253-8D6B-433C-888C-3CDF733F6A55}">
      <dgm:prSet/>
      <dgm:spPr/>
      <dgm:t>
        <a:bodyPr/>
        <a:lstStyle/>
        <a:p>
          <a:endParaRPr lang="ru-RU"/>
        </a:p>
      </dgm:t>
    </dgm:pt>
    <dgm:pt modelId="{6AE529CA-6D98-4D26-9464-3D42B3C15934}" type="pres">
      <dgm:prSet presAssocID="{7EE1A9E3-FBA3-49B2-B8C5-A745C97B83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59B3D61-4B77-4EB5-A431-D8D94A54A104}" type="pres">
      <dgm:prSet presAssocID="{285D30C3-A515-4336-8775-B79924638034}" presName="linNode" presStyleCnt="0"/>
      <dgm:spPr/>
    </dgm:pt>
    <dgm:pt modelId="{8E7B313E-CA0B-415F-BF33-0F0E60EC6771}" type="pres">
      <dgm:prSet presAssocID="{285D30C3-A515-4336-8775-B7992463803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D33BF5-5BFA-421E-BC32-EE45E9982BAD}" type="pres">
      <dgm:prSet presAssocID="{285D30C3-A515-4336-8775-B7992463803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4C1253-0D5B-4AE2-9759-C67F7C3E1723}" type="pres">
      <dgm:prSet presAssocID="{34FCB05B-1FE3-4D67-B27D-337BB1CDAABB}" presName="sp" presStyleCnt="0"/>
      <dgm:spPr/>
    </dgm:pt>
    <dgm:pt modelId="{2E67A5F2-DD17-47CA-8AE1-098E03CFB45F}" type="pres">
      <dgm:prSet presAssocID="{1A0574C8-3E45-4066-BAAD-20ABD64D3BAE}" presName="linNode" presStyleCnt="0"/>
      <dgm:spPr/>
    </dgm:pt>
    <dgm:pt modelId="{D2218736-1736-4723-A2E7-21CE8A54BB27}" type="pres">
      <dgm:prSet presAssocID="{1A0574C8-3E45-4066-BAAD-20ABD64D3BA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912051-3490-4765-A728-F62723BC4418}" type="pres">
      <dgm:prSet presAssocID="{1A0574C8-3E45-4066-BAAD-20ABD64D3BA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0BD407-2C13-4071-A767-750BC1BD76F4}" type="pres">
      <dgm:prSet presAssocID="{43EE855D-F8F7-4432-A85B-847A348D97D7}" presName="sp" presStyleCnt="0"/>
      <dgm:spPr/>
    </dgm:pt>
    <dgm:pt modelId="{7EDCD4A8-A6B3-49E9-A9C8-D80658F0D378}" type="pres">
      <dgm:prSet presAssocID="{84ECF471-B07F-49F2-870A-B10AEEBDDF10}" presName="linNode" presStyleCnt="0"/>
      <dgm:spPr/>
    </dgm:pt>
    <dgm:pt modelId="{1B6379A4-9196-4688-81B2-EAD4D28AA20C}" type="pres">
      <dgm:prSet presAssocID="{84ECF471-B07F-49F2-870A-B10AEEBDDF1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4B1DD2-C769-4CA1-9A15-884C84ECA6AF}" type="pres">
      <dgm:prSet presAssocID="{84ECF471-B07F-49F2-870A-B10AEEBDDF1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83F63F-B2A4-4158-8CAF-302680B76A6F}" type="presOf" srcId="{A022B79A-596D-462F-9676-9A4880970E2B}" destId="{384B1DD2-C769-4CA1-9A15-884C84ECA6AF}" srcOrd="0" destOrd="0" presId="urn:microsoft.com/office/officeart/2005/8/layout/vList5"/>
    <dgm:cxn modelId="{77EF424D-6B53-40AF-9301-E92DD0EAC49A}" type="presOf" srcId="{1A0574C8-3E45-4066-BAAD-20ABD64D3BAE}" destId="{D2218736-1736-4723-A2E7-21CE8A54BB27}" srcOrd="0" destOrd="0" presId="urn:microsoft.com/office/officeart/2005/8/layout/vList5"/>
    <dgm:cxn modelId="{32B02ABB-4021-41E6-AA07-373D967ECE87}" type="presOf" srcId="{714DC27E-3A14-432E-A82F-C91190C661EB}" destId="{D1D33BF5-5BFA-421E-BC32-EE45E9982BAD}" srcOrd="0" destOrd="0" presId="urn:microsoft.com/office/officeart/2005/8/layout/vList5"/>
    <dgm:cxn modelId="{2E679CB0-C93F-4862-AF2C-1EC6A6BE3437}" srcId="{7EE1A9E3-FBA3-49B2-B8C5-A745C97B83A1}" destId="{1A0574C8-3E45-4066-BAAD-20ABD64D3BAE}" srcOrd="1" destOrd="0" parTransId="{359F264D-6E27-444A-B607-743BB86C7478}" sibTransId="{43EE855D-F8F7-4432-A85B-847A348D97D7}"/>
    <dgm:cxn modelId="{AE567253-8D6B-433C-888C-3CDF733F6A55}" srcId="{84ECF471-B07F-49F2-870A-B10AEEBDDF10}" destId="{A022B79A-596D-462F-9676-9A4880970E2B}" srcOrd="0" destOrd="0" parTransId="{0985A75E-98C3-415D-BDBD-10BB364FC297}" sibTransId="{1646212F-70B5-4E7A-9467-10242BDC0596}"/>
    <dgm:cxn modelId="{9AD3C18A-39F4-4FDD-ABC2-2E3AEBE0C2F8}" type="presOf" srcId="{7EE1A9E3-FBA3-49B2-B8C5-A745C97B83A1}" destId="{6AE529CA-6D98-4D26-9464-3D42B3C15934}" srcOrd="0" destOrd="0" presId="urn:microsoft.com/office/officeart/2005/8/layout/vList5"/>
    <dgm:cxn modelId="{3A0BEB3C-BACA-4116-91EE-FF109DA1712D}" type="presOf" srcId="{84ECF471-B07F-49F2-870A-B10AEEBDDF10}" destId="{1B6379A4-9196-4688-81B2-EAD4D28AA20C}" srcOrd="0" destOrd="0" presId="urn:microsoft.com/office/officeart/2005/8/layout/vList5"/>
    <dgm:cxn modelId="{E5AEB296-AC85-499E-9274-7FAD0D201C88}" srcId="{7EE1A9E3-FBA3-49B2-B8C5-A745C97B83A1}" destId="{285D30C3-A515-4336-8775-B79924638034}" srcOrd="0" destOrd="0" parTransId="{58E3FF63-55D1-40B7-BA8E-04205848623B}" sibTransId="{34FCB05B-1FE3-4D67-B27D-337BB1CDAABB}"/>
    <dgm:cxn modelId="{9FBB3613-5D01-4043-8043-2D19BC573C15}" type="presOf" srcId="{285D30C3-A515-4336-8775-B79924638034}" destId="{8E7B313E-CA0B-415F-BF33-0F0E60EC6771}" srcOrd="0" destOrd="0" presId="urn:microsoft.com/office/officeart/2005/8/layout/vList5"/>
    <dgm:cxn modelId="{BE65956E-A4EB-4134-8F1B-CC483FE13D94}" type="presOf" srcId="{C6CC783B-6335-4D8F-A8AF-E25B7C12AFCE}" destId="{9F912051-3490-4765-A728-F62723BC4418}" srcOrd="0" destOrd="0" presId="urn:microsoft.com/office/officeart/2005/8/layout/vList5"/>
    <dgm:cxn modelId="{2E85D93C-D39E-41D2-895C-6C3B220C86D8}" srcId="{1A0574C8-3E45-4066-BAAD-20ABD64D3BAE}" destId="{C6CC783B-6335-4D8F-A8AF-E25B7C12AFCE}" srcOrd="0" destOrd="0" parTransId="{0A669320-6E09-4CF5-A420-99A184C9E0FC}" sibTransId="{3AA0B667-2B10-4C97-9C9F-B058CF239D57}"/>
    <dgm:cxn modelId="{FB61C765-ADFD-4992-827A-220D06D53C4E}" srcId="{7EE1A9E3-FBA3-49B2-B8C5-A745C97B83A1}" destId="{84ECF471-B07F-49F2-870A-B10AEEBDDF10}" srcOrd="2" destOrd="0" parTransId="{261A3BA8-7CB7-444A-B82C-F5A70D83D0B4}" sibTransId="{08CD0B2F-A10F-4345-9C61-DC520F267F42}"/>
    <dgm:cxn modelId="{04ABE7BD-70E6-4B35-8477-0991C1CBD3B3}" srcId="{285D30C3-A515-4336-8775-B79924638034}" destId="{714DC27E-3A14-432E-A82F-C91190C661EB}" srcOrd="0" destOrd="0" parTransId="{514F156E-D0F8-4E93-839E-468261646B52}" sibTransId="{498D83AC-87BF-414E-BA7F-9AC10B3CF33E}"/>
    <dgm:cxn modelId="{74C30B58-60BC-4803-AD14-BE1E3A1D0A73}" type="presParOf" srcId="{6AE529CA-6D98-4D26-9464-3D42B3C15934}" destId="{059B3D61-4B77-4EB5-A431-D8D94A54A104}" srcOrd="0" destOrd="0" presId="urn:microsoft.com/office/officeart/2005/8/layout/vList5"/>
    <dgm:cxn modelId="{5AF81726-B944-4CBA-B154-D640A88806BA}" type="presParOf" srcId="{059B3D61-4B77-4EB5-A431-D8D94A54A104}" destId="{8E7B313E-CA0B-415F-BF33-0F0E60EC6771}" srcOrd="0" destOrd="0" presId="urn:microsoft.com/office/officeart/2005/8/layout/vList5"/>
    <dgm:cxn modelId="{98E09EEA-C0D5-4BD1-9143-56A8F7AFE0A3}" type="presParOf" srcId="{059B3D61-4B77-4EB5-A431-D8D94A54A104}" destId="{D1D33BF5-5BFA-421E-BC32-EE45E9982BAD}" srcOrd="1" destOrd="0" presId="urn:microsoft.com/office/officeart/2005/8/layout/vList5"/>
    <dgm:cxn modelId="{653ED6BF-2BB5-4FF5-8271-7F36BE35C2B7}" type="presParOf" srcId="{6AE529CA-6D98-4D26-9464-3D42B3C15934}" destId="{604C1253-0D5B-4AE2-9759-C67F7C3E1723}" srcOrd="1" destOrd="0" presId="urn:microsoft.com/office/officeart/2005/8/layout/vList5"/>
    <dgm:cxn modelId="{58DE9A12-2E64-4529-91C7-A43D8110AE43}" type="presParOf" srcId="{6AE529CA-6D98-4D26-9464-3D42B3C15934}" destId="{2E67A5F2-DD17-47CA-8AE1-098E03CFB45F}" srcOrd="2" destOrd="0" presId="urn:microsoft.com/office/officeart/2005/8/layout/vList5"/>
    <dgm:cxn modelId="{F1B95645-4979-4077-9BF0-0BF8057190C4}" type="presParOf" srcId="{2E67A5F2-DD17-47CA-8AE1-098E03CFB45F}" destId="{D2218736-1736-4723-A2E7-21CE8A54BB27}" srcOrd="0" destOrd="0" presId="urn:microsoft.com/office/officeart/2005/8/layout/vList5"/>
    <dgm:cxn modelId="{C89ACC4E-9A96-42B6-BB99-1F4DC2134342}" type="presParOf" srcId="{2E67A5F2-DD17-47CA-8AE1-098E03CFB45F}" destId="{9F912051-3490-4765-A728-F62723BC4418}" srcOrd="1" destOrd="0" presId="urn:microsoft.com/office/officeart/2005/8/layout/vList5"/>
    <dgm:cxn modelId="{4FBEAA0D-AA41-4AEE-A06E-33E665D35DA9}" type="presParOf" srcId="{6AE529CA-6D98-4D26-9464-3D42B3C15934}" destId="{480BD407-2C13-4071-A767-750BC1BD76F4}" srcOrd="3" destOrd="0" presId="urn:microsoft.com/office/officeart/2005/8/layout/vList5"/>
    <dgm:cxn modelId="{79F15907-6A69-4D0D-8BB4-FB9B45A2963E}" type="presParOf" srcId="{6AE529CA-6D98-4D26-9464-3D42B3C15934}" destId="{7EDCD4A8-A6B3-49E9-A9C8-D80658F0D378}" srcOrd="4" destOrd="0" presId="urn:microsoft.com/office/officeart/2005/8/layout/vList5"/>
    <dgm:cxn modelId="{A8BBB62E-750E-402C-9865-719ACB2F59FD}" type="presParOf" srcId="{7EDCD4A8-A6B3-49E9-A9C8-D80658F0D378}" destId="{1B6379A4-9196-4688-81B2-EAD4D28AA20C}" srcOrd="0" destOrd="0" presId="urn:microsoft.com/office/officeart/2005/8/layout/vList5"/>
    <dgm:cxn modelId="{6A8088A5-DFF9-4CD0-99EC-A06D4A065C2E}" type="presParOf" srcId="{7EDCD4A8-A6B3-49E9-A9C8-D80658F0D378}" destId="{384B1DD2-C769-4CA1-9A15-884C84ECA6AF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33BF5-5BFA-421E-BC32-EE45E9982BAD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kern="1200" dirty="0"/>
            <a:t>Одномерные</a:t>
          </a:r>
        </a:p>
      </dsp:txBody>
      <dsp:txXfrm rot="-5400000">
        <a:off x="2194561" y="184100"/>
        <a:ext cx="3850293" cy="945456"/>
      </dsp:txXfrm>
    </dsp:sp>
    <dsp:sp modelId="{8E7B313E-CA0B-415F-BF33-0F0E60EC677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1</a:t>
          </a:r>
        </a:p>
      </dsp:txBody>
      <dsp:txXfrm>
        <a:off x="63934" y="65918"/>
        <a:ext cx="2066692" cy="1181819"/>
      </dsp:txXfrm>
    </dsp:sp>
    <dsp:sp modelId="{9F912051-3490-4765-A728-F62723BC4418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kern="1200" dirty="0"/>
            <a:t>Многомерные</a:t>
          </a:r>
        </a:p>
      </dsp:txBody>
      <dsp:txXfrm rot="-5400000">
        <a:off x="2194561" y="1559271"/>
        <a:ext cx="3850293" cy="945456"/>
      </dsp:txXfrm>
    </dsp:sp>
    <dsp:sp modelId="{D2218736-1736-4723-A2E7-21CE8A54BB27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2</a:t>
          </a:r>
        </a:p>
      </dsp:txBody>
      <dsp:txXfrm>
        <a:off x="63934" y="1441090"/>
        <a:ext cx="2066692" cy="1181819"/>
      </dsp:txXfrm>
    </dsp:sp>
    <dsp:sp modelId="{384B1DD2-C769-4CA1-9A15-884C84ECA6AF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kern="1200" dirty="0"/>
            <a:t>Ступенчатые</a:t>
          </a:r>
        </a:p>
      </dsp:txBody>
      <dsp:txXfrm rot="-5400000">
        <a:off x="2194561" y="2934443"/>
        <a:ext cx="3850293" cy="945456"/>
      </dsp:txXfrm>
    </dsp:sp>
    <dsp:sp modelId="{1B6379A4-9196-4688-81B2-EAD4D28AA20C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3</a:t>
          </a:r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ycsharp.ru/post/7/2013_04_15_peremennye_tipy_dannyx_konstanty_v_si-sharp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4077072"/>
            <a:ext cx="6477000" cy="1828800"/>
          </a:xfrm>
        </p:spPr>
        <p:txBody>
          <a:bodyPr/>
          <a:lstStyle/>
          <a:p>
            <a:r>
              <a:rPr lang="ru-RU" b="1" dirty="0"/>
              <a:t>Массивы</a:t>
            </a:r>
            <a:r>
              <a:rPr lang="en-US" b="1" dirty="0"/>
              <a:t> </a:t>
            </a:r>
            <a:r>
              <a:rPr lang="ru-RU" b="1" dirty="0"/>
              <a:t>НА с</a:t>
            </a:r>
            <a:r>
              <a:rPr lang="en-US" b="1" dirty="0"/>
              <a:t>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Перебор массивов. Цикл </a:t>
            </a:r>
            <a:r>
              <a:rPr lang="ru-RU" b="1" dirty="0" err="1"/>
              <a:t>foreach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Цикл </a:t>
            </a:r>
            <a:r>
              <a:rPr lang="ru-RU" dirty="0" err="1"/>
              <a:t>foreach</a:t>
            </a:r>
            <a:r>
              <a:rPr lang="ru-RU" dirty="0"/>
              <a:t> предназначен для перебора элементов в контейнерах, в том числе в массивах. Формальное объявление цикла </a:t>
            </a:r>
            <a:r>
              <a:rPr lang="ru-RU" dirty="0" err="1"/>
              <a:t>foreach</a:t>
            </a:r>
            <a:r>
              <a:rPr lang="ru-RU" dirty="0"/>
              <a:t>: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foreach</a:t>
            </a:r>
            <a:r>
              <a:rPr lang="ru-RU" dirty="0"/>
              <a:t> (</a:t>
            </a:r>
            <a:r>
              <a:rPr lang="ru-RU" dirty="0" err="1"/>
              <a:t>тип_данных</a:t>
            </a:r>
            <a:r>
              <a:rPr lang="ru-RU" dirty="0"/>
              <a:t> </a:t>
            </a:r>
            <a:r>
              <a:rPr lang="ru-RU" dirty="0" err="1"/>
              <a:t>название_переменной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контейнер)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    // действия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Например: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{ 1, 2, 3, 4, 5 };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numbers)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ru-RU" dirty="0"/>
              <a:t>Здесь в качестве контейнера выступает массив данных типа </a:t>
            </a:r>
            <a:r>
              <a:rPr lang="en-US" dirty="0"/>
              <a:t>int. </a:t>
            </a:r>
            <a:r>
              <a:rPr lang="ru-RU" dirty="0"/>
              <a:t>Поэтому мы объявляем переменную с типом </a:t>
            </a:r>
            <a:r>
              <a:rPr lang="en-US" dirty="0" err="1"/>
              <a:t>int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Подобные действия мы можем сделать и с помощью цикл </a:t>
            </a:r>
            <a:r>
              <a:rPr lang="en-US" dirty="0"/>
              <a:t>for: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{ 1, 2, 3, 4, 5 };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(numbers[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то же время цикл </a:t>
            </a:r>
            <a:r>
              <a:rPr lang="ru-RU" dirty="0" err="1"/>
              <a:t>for</a:t>
            </a:r>
            <a:r>
              <a:rPr lang="ru-RU" dirty="0"/>
              <a:t> более гибкий по сравнению с </a:t>
            </a:r>
            <a:r>
              <a:rPr lang="ru-RU" dirty="0" err="1"/>
              <a:t>foreach</a:t>
            </a:r>
            <a:r>
              <a:rPr lang="ru-RU" dirty="0"/>
              <a:t>. Если </a:t>
            </a:r>
            <a:r>
              <a:rPr lang="ru-RU" dirty="0" err="1"/>
              <a:t>foreach</a:t>
            </a:r>
            <a:r>
              <a:rPr lang="ru-RU" dirty="0"/>
              <a:t> последовательно извлекает элементы контейнера и только для чтения, то в цикле </a:t>
            </a:r>
            <a:r>
              <a:rPr lang="ru-RU" dirty="0" err="1"/>
              <a:t>for</a:t>
            </a:r>
            <a:r>
              <a:rPr lang="ru-RU" dirty="0"/>
              <a:t> мы можем перескакивать на несколько элементов вперед в зависимости от приращения счетчика, а также можем изменять элементы: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{ 1, 2, 3, 4, 5 };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numbers[</a:t>
            </a:r>
            <a:r>
              <a:rPr lang="en-US" dirty="0" err="1"/>
              <a:t>i</a:t>
            </a:r>
            <a:r>
              <a:rPr lang="en-US" dirty="0"/>
              <a:t>] = numbers[</a:t>
            </a:r>
            <a:r>
              <a:rPr lang="en-US" dirty="0" err="1"/>
              <a:t>i</a:t>
            </a:r>
            <a:r>
              <a:rPr lang="en-US" dirty="0"/>
              <a:t>] * 2;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(numbers[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0C034C-8BA2-479E-A147-6443E24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Заполнение массива с клавиатуры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F17D597-18D9-4B5C-B107-2F7F99CD36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[] array = new </a:t>
            </a:r>
            <a:r>
              <a:rPr lang="en-US" b="1" dirty="0"/>
              <a:t>int</a:t>
            </a:r>
            <a:r>
              <a:rPr lang="en-US" dirty="0"/>
              <a:t>[</a:t>
            </a:r>
            <a:r>
              <a:rPr lang="ru-RU" dirty="0"/>
              <a:t>10</a:t>
            </a:r>
            <a:r>
              <a:rPr lang="en-US" dirty="0"/>
              <a:t>];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(“</a:t>
            </a:r>
            <a:r>
              <a:rPr lang="ru-RU" dirty="0" err="1"/>
              <a:t>ВВедите</a:t>
            </a:r>
            <a:r>
              <a:rPr lang="en-US" dirty="0"/>
              <a:t>”+</a:t>
            </a:r>
            <a:r>
              <a:rPr lang="en-US" dirty="0" err="1"/>
              <a:t>i</a:t>
            </a:r>
            <a:r>
              <a:rPr lang="en-US" dirty="0"/>
              <a:t>+”</a:t>
            </a:r>
            <a:r>
              <a:rPr lang="ru-RU" dirty="0"/>
              <a:t>элемент</a:t>
            </a:r>
            <a:r>
              <a:rPr lang="en-US" dirty="0"/>
              <a:t>”)</a:t>
            </a:r>
            <a:r>
              <a:rPr lang="ru-RU" dirty="0"/>
              <a:t>;</a:t>
            </a: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 array[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b="1" dirty="0" err="1"/>
              <a:t>int</a:t>
            </a:r>
            <a:r>
              <a:rPr lang="en-US" dirty="0" err="1"/>
              <a:t>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557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15A9F7-0389-40CC-ABFC-59D61B88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AFEFF99D-9831-4118-9B71-633CBE9E78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2403" t="45483" r="43362" b="38500"/>
          <a:stretch/>
        </p:blipFill>
        <p:spPr>
          <a:xfrm>
            <a:off x="-33128" y="1568478"/>
            <a:ext cx="9029803" cy="237626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18C0518-B20F-45D4-8363-2B878221A9E8}"/>
              </a:ext>
            </a:extLst>
          </p:cNvPr>
          <p:cNvSpPr/>
          <p:nvPr/>
        </p:nvSpPr>
        <p:spPr>
          <a:xfrm>
            <a:off x="3707904" y="4346612"/>
            <a:ext cx="4860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55555"/>
                </a:solidFill>
                <a:latin typeface="Arial" panose="020B0604020202020204" pitchFamily="34" charset="0"/>
              </a:rPr>
              <a:t>Сначала создаем объект типа «</a:t>
            </a:r>
            <a:r>
              <a:rPr lang="ru-RU" i="1" dirty="0" err="1">
                <a:solidFill>
                  <a:srgbClr val="555555"/>
                </a:solidFill>
                <a:latin typeface="Arial" panose="020B0604020202020204" pitchFamily="34" charset="0"/>
              </a:rPr>
              <a:t>Random</a:t>
            </a:r>
            <a:r>
              <a:rPr lang="ru-RU" i="1" dirty="0">
                <a:solidFill>
                  <a:srgbClr val="555555"/>
                </a:solidFill>
                <a:latin typeface="Arial" panose="020B0604020202020204" pitchFamily="34" charset="0"/>
              </a:rPr>
              <a:t>»</a:t>
            </a:r>
            <a:r>
              <a:rPr lang="ru-RU" dirty="0">
                <a:solidFill>
                  <a:srgbClr val="555555"/>
                </a:solidFill>
                <a:latin typeface="Arial" panose="020B0604020202020204" pitchFamily="34" charset="0"/>
              </a:rPr>
              <a:t>, потом вызываем его метод «</a:t>
            </a:r>
            <a:r>
              <a:rPr lang="ru-RU" i="1" dirty="0" err="1">
                <a:solidFill>
                  <a:srgbClr val="555555"/>
                </a:solidFill>
                <a:latin typeface="Arial" panose="020B0604020202020204" pitchFamily="34" charset="0"/>
              </a:rPr>
              <a:t>Next</a:t>
            </a:r>
            <a:r>
              <a:rPr lang="ru-RU" i="1" dirty="0">
                <a:solidFill>
                  <a:srgbClr val="555555"/>
                </a:solidFill>
                <a:latin typeface="Arial" panose="020B0604020202020204" pitchFamily="34" charset="0"/>
              </a:rPr>
              <a:t>»</a:t>
            </a:r>
            <a:r>
              <a:rPr lang="ru-RU" dirty="0">
                <a:solidFill>
                  <a:srgbClr val="555555"/>
                </a:solidFill>
                <a:latin typeface="Arial" panose="020B0604020202020204" pitchFamily="34" charset="0"/>
              </a:rPr>
              <a:t>, в результате чего и получаем случайное число. Если мы вызовем метод «</a:t>
            </a:r>
            <a:r>
              <a:rPr lang="ru-RU" i="1" dirty="0" err="1">
                <a:solidFill>
                  <a:srgbClr val="555555"/>
                </a:solidFill>
                <a:latin typeface="Arial" panose="020B0604020202020204" pitchFamily="34" charset="0"/>
              </a:rPr>
              <a:t>Next</a:t>
            </a:r>
            <a:r>
              <a:rPr lang="ru-RU" i="1" dirty="0">
                <a:solidFill>
                  <a:srgbClr val="555555"/>
                </a:solidFill>
                <a:latin typeface="Arial" panose="020B0604020202020204" pitchFamily="34" charset="0"/>
              </a:rPr>
              <a:t>» </a:t>
            </a:r>
            <a:r>
              <a:rPr lang="ru-RU" dirty="0">
                <a:solidFill>
                  <a:srgbClr val="555555"/>
                </a:solidFill>
                <a:latin typeface="Arial" panose="020B0604020202020204" pitchFamily="34" charset="0"/>
              </a:rPr>
              <a:t>несколько раз, то получим разные числа.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948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0C034C-8BA2-479E-A147-6443E24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Заполнение массива случайными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F17D597-18D9-4B5C-B107-2F7F99CD36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[] array = new </a:t>
            </a:r>
            <a:r>
              <a:rPr lang="en-US" b="1" dirty="0"/>
              <a:t>int</a:t>
            </a:r>
            <a:r>
              <a:rPr lang="en-US" dirty="0"/>
              <a:t>[</a:t>
            </a:r>
            <a:r>
              <a:rPr lang="ru-RU" dirty="0"/>
              <a:t>10</a:t>
            </a:r>
            <a:r>
              <a:rPr lang="en-US" dirty="0"/>
              <a:t>];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 array[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rnd.Next</a:t>
            </a:r>
            <a:r>
              <a:rPr lang="en-US" dirty="0"/>
              <a:t>(</a:t>
            </a:r>
            <a:r>
              <a:rPr lang="ru-RU" dirty="0"/>
              <a:t>-100,100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sz="1800" dirty="0">
                <a:solidFill>
                  <a:srgbClr val="00B050"/>
                </a:solidFill>
              </a:rPr>
              <a:t>// диапазон  от -100 до 100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50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Введите с клавиатуры в массив пять целочисленных значений. Выведите их в одну строку через запятую. Получите для массива среднее арифметическое.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 Введите с клавиатуры пять целочисленных элементов массива </a:t>
            </a:r>
            <a:r>
              <a:rPr lang="en-US" sz="2400" dirty="0">
                <a:latin typeface="+mj-lt"/>
              </a:rPr>
              <a:t>X</a:t>
            </a:r>
            <a:r>
              <a:rPr lang="ru-RU" sz="2400" dirty="0">
                <a:latin typeface="+mj-lt"/>
              </a:rPr>
              <a:t>. Выведите на экран значения корней и квадратов каждого из элементов массива.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Многомерные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Одним из случаев многомерного массива служит двумерный массив (матрица). В матрице для доступа к элементам необходимо использовать два индекса. Количеством индексов, используемых для доступа к элементам массива называется </a:t>
            </a:r>
            <a:r>
              <a:rPr lang="ru-RU" b="1" dirty="0"/>
              <a:t>размерность массива</a:t>
            </a:r>
            <a:r>
              <a:rPr lang="ru-RU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071" t="53279" r="38129" b="26835"/>
          <a:stretch>
            <a:fillRect/>
          </a:stretch>
        </p:blipFill>
        <p:spPr bwMode="auto">
          <a:xfrm>
            <a:off x="3419872" y="4437112"/>
            <a:ext cx="4608512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Массив</a:t>
            </a:r>
            <a:r>
              <a:rPr lang="ru-RU" sz="2400" dirty="0"/>
              <a:t> – это набор однотипных данных, которые располагаются в памяти последовательно друг за другом.</a:t>
            </a:r>
          </a:p>
          <a:p>
            <a:r>
              <a:rPr lang="ru-RU" sz="2400" dirty="0"/>
              <a:t> Доступ к элементам массива осуществляется по индексу (номеру) элемента. </a:t>
            </a:r>
          </a:p>
          <a:p>
            <a:r>
              <a:rPr lang="ru-RU" sz="2400" dirty="0"/>
              <a:t>Массив может содержать элементы любого типа данных, можно даже создавать массив массивов (ступенчатый массив). </a:t>
            </a:r>
          </a:p>
          <a:p>
            <a:r>
              <a:rPr lang="ru-RU" sz="2400" dirty="0"/>
              <a:t>Количество элементов в массиве называется размером массива. Массивы относятся к ссылочным </a:t>
            </a:r>
            <a:r>
              <a:rPr lang="ru-RU" sz="2400" dirty="0">
                <a:hlinkClick r:id="rId2"/>
              </a:rPr>
              <a:t>типам данных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2060848"/>
            <a:ext cx="8964488" cy="4035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[,] numbers1 = new </a:t>
            </a:r>
            <a:r>
              <a:rPr lang="en-US" sz="2400" dirty="0" err="1"/>
              <a:t>int</a:t>
            </a:r>
            <a:r>
              <a:rPr lang="en-US" sz="2400" dirty="0"/>
              <a:t>[2, 2];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объявление двумерного массива</a:t>
            </a:r>
          </a:p>
          <a:p>
            <a:pPr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/>
              <a:t>int</a:t>
            </a:r>
            <a:r>
              <a:rPr lang="en-US" sz="2400" dirty="0"/>
              <a:t>[,,] numbers2 = new </a:t>
            </a:r>
            <a:r>
              <a:rPr lang="en-US" sz="2400" dirty="0" err="1"/>
              <a:t>int</a:t>
            </a:r>
            <a:r>
              <a:rPr lang="en-US" sz="2400" dirty="0"/>
              <a:t>[2, 2 ,3];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объявление трехмерного </a:t>
            </a:r>
          </a:p>
          <a:p>
            <a:pPr>
              <a:buNone/>
            </a:pPr>
            <a:r>
              <a:rPr lang="ru-RU" sz="2400" dirty="0">
                <a:solidFill>
                  <a:srgbClr val="00B050"/>
                </a:solidFill>
              </a:rPr>
              <a:t>массива</a:t>
            </a:r>
          </a:p>
          <a:p>
            <a:pPr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/>
              <a:t>int</a:t>
            </a:r>
            <a:r>
              <a:rPr lang="en-US" sz="2400" dirty="0"/>
              <a:t>[,] numbers3 = new </a:t>
            </a:r>
            <a:r>
              <a:rPr lang="en-US" sz="2400" dirty="0" err="1"/>
              <a:t>int</a:t>
            </a:r>
            <a:r>
              <a:rPr lang="en-US" sz="2400" dirty="0"/>
              <a:t>[3, 2] { {6, 0}, {5, 7}, {8, 9} };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инициализация двумерного массива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Элементу массива numbers1 с координатами 1,1 присвоим значение 8:</a:t>
            </a:r>
            <a:endParaRPr lang="en-US" dirty="0"/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numbers1[1, 1] = 8;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Ступенчатые массивы в</a:t>
            </a:r>
            <a:br>
              <a:rPr lang="ru-RU" sz="4000" b="1" dirty="0"/>
            </a:br>
            <a:r>
              <a:rPr lang="ru-RU" sz="4000" b="1" dirty="0"/>
              <a:t> </a:t>
            </a:r>
            <a:r>
              <a:rPr lang="ru-RU" sz="4000" b="1" dirty="0" err="1"/>
              <a:t>Си-шарп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Ступенчатый массив – это массив массивов. В нем длина каждого массива может быть разной. Примерно это выглядит так: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299" t="35280" r="37901" b="44560"/>
          <a:stretch>
            <a:fillRect/>
          </a:stretch>
        </p:blipFill>
        <p:spPr bwMode="auto">
          <a:xfrm>
            <a:off x="1547664" y="3429000"/>
            <a:ext cx="46085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Свойство </a:t>
            </a:r>
            <a:r>
              <a:rPr lang="ru-RU" b="1" dirty="0" err="1">
                <a:solidFill>
                  <a:srgbClr val="C00000"/>
                </a:solidFill>
              </a:rPr>
              <a:t>Length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Все массивы являются объектами и у них есть некоторые свойства.</a:t>
            </a:r>
            <a:br>
              <a:rPr lang="ru-RU" dirty="0"/>
            </a:br>
            <a:r>
              <a:rPr lang="ru-RU" dirty="0"/>
              <a:t>Самым полезным для нас будет свойство </a:t>
            </a:r>
            <a:r>
              <a:rPr lang="ru-RU" u="sng" dirty="0" err="1"/>
              <a:t>Length</a:t>
            </a:r>
            <a:r>
              <a:rPr lang="ru-RU" u="sng" dirty="0"/>
              <a:t>,</a:t>
            </a:r>
            <a:r>
              <a:rPr lang="ru-RU" dirty="0"/>
              <a:t> которое возвращает количество элементов в массиве (во всех размерностях)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numbers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[5];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= </a:t>
            </a:r>
            <a:r>
              <a:rPr lang="ru-RU" dirty="0" err="1"/>
              <a:t>numbers.Length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err="1">
                <a:solidFill>
                  <a:srgbClr val="00B050"/>
                </a:solidFill>
              </a:rPr>
              <a:t>size</a:t>
            </a:r>
            <a:r>
              <a:rPr lang="ru-RU" dirty="0">
                <a:solidFill>
                  <a:srgbClr val="00B050"/>
                </a:solidFill>
              </a:rPr>
              <a:t> = 5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Многомерные массивы (примеры)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создадим двухмерный: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nums1 = new </a:t>
            </a:r>
            <a:r>
              <a:rPr lang="en-US" dirty="0" err="1"/>
              <a:t>int</a:t>
            </a:r>
            <a:r>
              <a:rPr lang="en-US" dirty="0"/>
              <a:t>[] { 0, 1, 2, 3, 4, 5 };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nums2 = { { 0, 1, 2 }, { 3, 4, 5 } };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606" t="39000" r="63461" b="23594"/>
          <a:stretch>
            <a:fillRect/>
          </a:stretch>
        </p:blipFill>
        <p:spPr bwMode="auto">
          <a:xfrm>
            <a:off x="1835696" y="-134777"/>
            <a:ext cx="4968552" cy="699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Поскольку массив nums2 двухмерный, он представляет собой простую таблицу. Объявление трехмерного массива могло бы выглядеть так: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[,,] nums3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[2, 3, 4];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возможные способы определения двухмерных массивов: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nums1;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nums2 = new </a:t>
            </a:r>
            <a:r>
              <a:rPr lang="en-US" dirty="0" err="1"/>
              <a:t>int</a:t>
            </a:r>
            <a:r>
              <a:rPr lang="en-US" dirty="0"/>
              <a:t>[2, 3];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nums3 = new </a:t>
            </a:r>
            <a:r>
              <a:rPr lang="en-US" dirty="0" err="1"/>
              <a:t>int</a:t>
            </a:r>
            <a:r>
              <a:rPr lang="en-US" dirty="0"/>
              <a:t>[2, 3] { { 0, 1, 2 }, { 3, 4, 5 } 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nums4 = new </a:t>
            </a:r>
            <a:r>
              <a:rPr lang="en-US" dirty="0" err="1"/>
              <a:t>int</a:t>
            </a:r>
            <a:r>
              <a:rPr lang="en-US" dirty="0"/>
              <a:t>[,] { { 0, 1, 2 }, { 3, 4, 5 } 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nums5 = new [,]{ { 0, 1, 2 }, { 3, 4, 5 } 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nums6 = { { 0, 1, 2 }, { 3, 4, 5 } };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Необходимо получить количество элементов в размерности.</a:t>
            </a:r>
          </a:p>
          <a:p>
            <a:r>
              <a:rPr lang="ru-RU" dirty="0"/>
              <a:t> В частности, у каждого массива есть метод </a:t>
            </a:r>
            <a:r>
              <a:rPr lang="ru-RU" b="1" u="sng" dirty="0" err="1"/>
              <a:t>GetUpperBound</a:t>
            </a:r>
            <a:r>
              <a:rPr lang="ru-RU" b="1" u="sng" dirty="0"/>
              <a:t>(</a:t>
            </a:r>
            <a:r>
              <a:rPr lang="ru-RU" b="1" u="sng" dirty="0" err="1"/>
              <a:t>dimension</a:t>
            </a:r>
            <a:r>
              <a:rPr lang="ru-RU" dirty="0"/>
              <a:t>), который возвращает индекс последнего элемента в определенной размерности. </a:t>
            </a:r>
          </a:p>
          <a:p>
            <a:r>
              <a:rPr lang="ru-RU" dirty="0"/>
              <a:t>С помощью выражения </a:t>
            </a:r>
            <a:r>
              <a:rPr lang="ru-RU" dirty="0" err="1"/>
              <a:t>mas.GetUpperBound</a:t>
            </a:r>
            <a:r>
              <a:rPr lang="ru-RU" dirty="0"/>
              <a:t>(0) + 1 можно получить количество строк таблицы, представленной двухмерным массивом. А через </a:t>
            </a:r>
            <a:r>
              <a:rPr lang="ru-RU" b="1" dirty="0" err="1"/>
              <a:t>mas.Length</a:t>
            </a:r>
            <a:r>
              <a:rPr lang="ru-RU" b="1" dirty="0"/>
              <a:t> / </a:t>
            </a:r>
            <a:r>
              <a:rPr lang="ru-RU" b="1" dirty="0" err="1"/>
              <a:t>rows</a:t>
            </a:r>
            <a:r>
              <a:rPr lang="ru-RU" b="1" dirty="0"/>
              <a:t> </a:t>
            </a:r>
            <a:r>
              <a:rPr lang="ru-RU" dirty="0"/>
              <a:t>можно получить количество элементов в каждой строке: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[,] </a:t>
            </a:r>
            <a:r>
              <a:rPr lang="en-US" dirty="0" err="1"/>
              <a:t>mas</a:t>
            </a:r>
            <a:r>
              <a:rPr lang="en-US" dirty="0"/>
              <a:t> = { { 1, 2, 3 }, { 4, 5, 6 }, { 7, 8, 9 }, { 10, 11, 12 } };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mas.GetUpperBound</a:t>
            </a:r>
            <a:r>
              <a:rPr lang="en-US" dirty="0"/>
              <a:t>(0) + 1</a:t>
            </a:r>
            <a:r>
              <a:rPr lang="en-US" dirty="0" smtClean="0"/>
              <a:t>;</a:t>
            </a:r>
            <a:r>
              <a:rPr lang="ru-RU" dirty="0" smtClean="0">
                <a:solidFill>
                  <a:srgbClr val="00B050"/>
                </a:solidFill>
              </a:rPr>
              <a:t>// строки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columns = </a:t>
            </a:r>
            <a:r>
              <a:rPr lang="en-US" dirty="0" err="1"/>
              <a:t>mas.Length</a:t>
            </a:r>
            <a:r>
              <a:rPr lang="en-US" dirty="0"/>
              <a:t> / rows</a:t>
            </a:r>
            <a:r>
              <a:rPr lang="en-US" dirty="0" smtClean="0"/>
              <a:t>;</a:t>
            </a:r>
            <a:r>
              <a:rPr lang="ru-RU" dirty="0" smtClean="0">
                <a:solidFill>
                  <a:srgbClr val="00B050"/>
                </a:solidFill>
              </a:rPr>
              <a:t>// столбцы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for (</a:t>
            </a:r>
            <a:r>
              <a:rPr lang="en-US" dirty="0" err="1"/>
              <a:t>int</a:t>
            </a:r>
            <a:r>
              <a:rPr lang="en-US" dirty="0"/>
              <a:t> j = 0; j &lt; columns; j++)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Console.Write</a:t>
            </a:r>
            <a:r>
              <a:rPr lang="en-US" dirty="0"/>
              <a:t>($"{</a:t>
            </a:r>
            <a:r>
              <a:rPr lang="en-US" dirty="0" err="1"/>
              <a:t>mas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j]} \t");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344" t="77390" r="72320" b="9813"/>
          <a:stretch>
            <a:fillRect/>
          </a:stretch>
        </p:blipFill>
        <p:spPr bwMode="auto">
          <a:xfrm>
            <a:off x="5868144" y="3284984"/>
            <a:ext cx="232641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массивов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1475656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Найдем количество положительных чисел в массиве: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/>
              <a:t>[] numbers = { -4, -3, -2, -1, 0, 1, 2, 3, 4 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result = 0;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 in numbers)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    if(number &gt; 0)</a:t>
            </a:r>
          </a:p>
          <a:p>
            <a:pPr>
              <a:buNone/>
            </a:pPr>
            <a:r>
              <a:rPr lang="en-US" dirty="0"/>
              <a:t>    {</a:t>
            </a:r>
          </a:p>
          <a:p>
            <a:pPr>
              <a:buNone/>
            </a:pPr>
            <a:r>
              <a:rPr lang="en-US" dirty="0"/>
              <a:t>        result++;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элементов больше нуля: {</a:t>
            </a:r>
            <a:r>
              <a:rPr lang="en-US" dirty="0"/>
              <a:t>result}");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Вторая задача - инверсия массива, то есть переворот его в обратном порядке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26496" cy="4683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[] numbers = { -4, -3, -2, -1,0, 1, 2, 3, 4 };</a:t>
            </a:r>
          </a:p>
          <a:p>
            <a:pPr>
              <a:buNone/>
            </a:pPr>
            <a:r>
              <a:rPr lang="en-US" sz="2000" dirty="0"/>
              <a:t>  </a:t>
            </a:r>
            <a:r>
              <a:rPr lang="en-US" sz="2000" dirty="0" err="1"/>
              <a:t>int</a:t>
            </a:r>
            <a:r>
              <a:rPr lang="en-US" sz="2000" dirty="0"/>
              <a:t> n = </a:t>
            </a:r>
            <a:r>
              <a:rPr lang="en-US" sz="2000" dirty="0" err="1"/>
              <a:t>numbers.Length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длина массива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k = n / 2;         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середина массива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temp;               </a:t>
            </a: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вспомогательный элемент для обмена значениями</a:t>
            </a:r>
          </a:p>
          <a:p>
            <a:pPr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 &lt; k;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    </a:t>
            </a:r>
            <a:r>
              <a:rPr lang="en-US" sz="2000" dirty="0"/>
              <a:t>temp = numbers[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>
              <a:buNone/>
            </a:pPr>
            <a:r>
              <a:rPr lang="en-US" sz="2000" dirty="0"/>
              <a:t>    numbers[</a:t>
            </a:r>
            <a:r>
              <a:rPr lang="en-US" sz="2000" dirty="0" err="1"/>
              <a:t>i</a:t>
            </a:r>
            <a:r>
              <a:rPr lang="en-US" sz="2000" dirty="0"/>
              <a:t>] = numbers[n - </a:t>
            </a:r>
            <a:r>
              <a:rPr lang="en-US" sz="2000" dirty="0" err="1"/>
              <a:t>i</a:t>
            </a:r>
            <a:r>
              <a:rPr lang="en-US" sz="2000" dirty="0"/>
              <a:t> - 1];</a:t>
            </a:r>
          </a:p>
          <a:p>
            <a:pPr>
              <a:buNone/>
            </a:pPr>
            <a:r>
              <a:rPr lang="en-US" sz="2000" dirty="0"/>
              <a:t>    numbers[n - </a:t>
            </a:r>
            <a:r>
              <a:rPr lang="en-US" sz="2000" dirty="0" err="1"/>
              <a:t>i</a:t>
            </a:r>
            <a:r>
              <a:rPr lang="en-US" sz="2000" dirty="0"/>
              <a:t> - 1] = temp;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in numbers)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   </a:t>
            </a:r>
            <a:r>
              <a:rPr lang="en-US" sz="2000" dirty="0"/>
              <a:t> </a:t>
            </a:r>
            <a:r>
              <a:rPr lang="en-US" sz="2000" dirty="0" err="1"/>
              <a:t>Console.Write</a:t>
            </a:r>
            <a:r>
              <a:rPr lang="en-US" sz="2000" dirty="0"/>
              <a:t>($"{</a:t>
            </a:r>
            <a:r>
              <a:rPr lang="en-US" sz="2000" dirty="0" err="1"/>
              <a:t>i</a:t>
            </a:r>
            <a:r>
              <a:rPr lang="en-US" sz="2000" dirty="0"/>
              <a:t>} \t");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Заменить элементы массива </a:t>
            </a:r>
            <a:r>
              <a:rPr lang="ru-RU" sz="3200"/>
              <a:t>на противоположные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b="1" dirty="0"/>
          </a:p>
          <a:p>
            <a:r>
              <a:rPr lang="ru-RU" dirty="0"/>
              <a:t>Дан массив, содержащий положительные и отрицательные числа. Заменить все элементы массива на противоположные по знаку.</a:t>
            </a:r>
          </a:p>
          <a:p>
            <a:pPr>
              <a:buNone/>
            </a:pPr>
            <a:r>
              <a:rPr lang="ru-RU" dirty="0"/>
              <a:t>Например, задан массив [1, -5, 0, 3, -4]. После преобразования должно получиться [-1, 5, 0, -3, 4].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9BBD51-D206-44B4-BE97-D1DFAF4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627A867-26E5-4BBA-A044-59D36C2468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EF158BA-B8ED-4E78-B562-9809ED0EC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58400" r="38975" b="11547"/>
          <a:stretch/>
        </p:blipFill>
        <p:spPr>
          <a:xfrm>
            <a:off x="283052" y="1722512"/>
            <a:ext cx="8393404" cy="32759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02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Одномерные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Одномерный массив по-другому еще называется вектором, и для доступа к его элементам используется только один индекс.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57703" r="30239" b="34422"/>
          <a:stretch>
            <a:fillRect/>
          </a:stretch>
        </p:blipFill>
        <p:spPr bwMode="auto">
          <a:xfrm>
            <a:off x="899592" y="3429000"/>
            <a:ext cx="74888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массива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98504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тип[] </a:t>
            </a:r>
            <a:r>
              <a:rPr lang="ru-RU" sz="3600" dirty="0" err="1"/>
              <a:t>имя_массива</a:t>
            </a:r>
            <a:r>
              <a:rPr lang="ru-RU" sz="3600" dirty="0"/>
              <a:t> = </a:t>
            </a:r>
            <a:r>
              <a:rPr lang="ru-RU" sz="3600" dirty="0" err="1"/>
              <a:t>new</a:t>
            </a:r>
            <a:r>
              <a:rPr lang="ru-RU" sz="3600" dirty="0"/>
              <a:t> </a:t>
            </a:r>
            <a:r>
              <a:rPr lang="ru-RU" sz="3600" dirty="0" err="1"/>
              <a:t>тип</a:t>
            </a:r>
            <a:r>
              <a:rPr lang="ru-RU" sz="3600" dirty="0"/>
              <a:t>[размер массива]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array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[5]; </a:t>
            </a:r>
            <a:r>
              <a:rPr lang="ru-RU" dirty="0">
                <a:solidFill>
                  <a:srgbClr val="00B050"/>
                </a:solidFill>
              </a:rPr>
              <a:t>// создаем массив целых чисел</a:t>
            </a:r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seasons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[4] {"зима","весна","лето","осень"}; </a:t>
            </a:r>
            <a:r>
              <a:rPr lang="ru-RU" dirty="0">
                <a:solidFill>
                  <a:srgbClr val="00B050"/>
                </a:solidFill>
              </a:rPr>
              <a:t>//объявление массива строк и его инициализация значениями</a:t>
            </a:r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происходит инициализация, оператор </a:t>
            </a:r>
            <a:r>
              <a:rPr lang="ru-RU" b="1" dirty="0" err="1"/>
              <a:t>new</a:t>
            </a:r>
            <a:r>
              <a:rPr lang="ru-RU" dirty="0"/>
              <a:t> можно упускать: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seasons</a:t>
            </a:r>
            <a:r>
              <a:rPr lang="ru-RU" dirty="0"/>
              <a:t> = {"зима","весна","лето","осень"}; </a:t>
            </a:r>
            <a:r>
              <a:rPr lang="ru-RU" dirty="0">
                <a:solidFill>
                  <a:srgbClr val="00B050"/>
                </a:solidFill>
              </a:rPr>
              <a:t>//корректно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Например, определим массив целых чисел:</a:t>
            </a:r>
          </a:p>
          <a:p>
            <a:pPr fontAlgn="base">
              <a:buNone/>
            </a:pPr>
            <a:endParaRPr lang="ru-RU" dirty="0"/>
          </a:p>
          <a:p>
            <a:pPr fontAlgn="base">
              <a:buNone/>
            </a:pP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numbers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89248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Осуществляется по индексу. Следует помнить, что индексация начинается с нуля – первый элемент массива имеет индекс 0, а последний </a:t>
            </a:r>
            <a:r>
              <a:rPr lang="en-US" sz="2800" dirty="0"/>
              <a:t>n-1, </a:t>
            </a:r>
            <a:r>
              <a:rPr lang="ru-RU" sz="2800" dirty="0"/>
              <a:t>где </a:t>
            </a:r>
            <a:r>
              <a:rPr lang="en-US" sz="2800" dirty="0"/>
              <a:t>n – </a:t>
            </a:r>
            <a:r>
              <a:rPr lang="ru-RU" sz="2800" dirty="0"/>
              <a:t>размер массива.</a:t>
            </a:r>
            <a:br>
              <a:rPr lang="ru-RU" sz="2800" dirty="0"/>
            </a:br>
            <a:r>
              <a:rPr lang="en-US" sz="2800" dirty="0"/>
              <a:t>static void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 </a:t>
            </a:r>
            <a:r>
              <a:rPr lang="en-US" sz="2800" dirty="0" err="1"/>
              <a:t>int</a:t>
            </a:r>
            <a:r>
              <a:rPr lang="en-US" sz="2800" dirty="0"/>
              <a:t>[] numbers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  <a:br>
              <a:rPr lang="en-US" sz="2800" dirty="0"/>
            </a:br>
            <a:r>
              <a:rPr lang="en-US" sz="2800" dirty="0"/>
              <a:t>   numbers[0] = 5;</a:t>
            </a:r>
            <a:br>
              <a:rPr lang="en-US" sz="2800" dirty="0"/>
            </a:br>
            <a:r>
              <a:rPr lang="en-US" sz="2800" dirty="0"/>
              <a:t>   numbers[1] = 2;</a:t>
            </a:r>
            <a:br>
              <a:rPr lang="en-US" sz="2800" dirty="0"/>
            </a:br>
            <a:r>
              <a:rPr lang="en-US" sz="2800" dirty="0"/>
              <a:t>   numbers[4] = 3;</a:t>
            </a:r>
            <a:br>
              <a:rPr lang="en-US" sz="2800" dirty="0"/>
            </a:br>
            <a:r>
              <a:rPr lang="en-US" sz="2800" dirty="0"/>
              <a:t>   numbers[5] = 2;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ошибка, индекс вне рамок массива</a:t>
            </a:r>
            <a:r>
              <a:rPr lang="ru-RU" sz="2800" dirty="0">
                <a:solidFill>
                  <a:srgbClr val="00B050"/>
                </a:solidFill>
              </a:rPr>
              <a:t/>
            </a:r>
            <a:br>
              <a:rPr lang="ru-RU" sz="2800" dirty="0">
                <a:solidFill>
                  <a:srgbClr val="00B050"/>
                </a:solidFill>
              </a:rPr>
            </a:br>
            <a:r>
              <a:rPr lang="ru-RU" sz="2800" dirty="0"/>
              <a:t>}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качестве одномерного массива можно представить:</a:t>
            </a:r>
          </a:p>
          <a:p>
            <a:pPr lvl="1"/>
            <a:r>
              <a:rPr lang="ru-RU" dirty="0"/>
              <a:t>список студентов в группе (имена),</a:t>
            </a:r>
          </a:p>
          <a:p>
            <a:pPr lvl="1"/>
            <a:r>
              <a:rPr lang="ru-RU" dirty="0"/>
              <a:t> показатели температуры воздуха за последние несколько дней.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448</TotalTime>
  <Words>912</Words>
  <Application>Microsoft Office PowerPoint</Application>
  <PresentationFormat>Экран (4:3)</PresentationFormat>
  <Paragraphs>144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Обычная</vt:lpstr>
      <vt:lpstr>Массивы НА с#</vt:lpstr>
      <vt:lpstr>Основные понятия</vt:lpstr>
      <vt:lpstr>Разновидности массивов</vt:lpstr>
      <vt:lpstr>Слайд 4</vt:lpstr>
      <vt:lpstr>Одномерные массивы</vt:lpstr>
      <vt:lpstr>Объявление массива </vt:lpstr>
      <vt:lpstr>Слайд 7</vt:lpstr>
      <vt:lpstr>Доступ к элементам </vt:lpstr>
      <vt:lpstr>Слайд 9</vt:lpstr>
      <vt:lpstr>Перебор массивов. Цикл foreach </vt:lpstr>
      <vt:lpstr>Например: </vt:lpstr>
      <vt:lpstr>Слайд 12</vt:lpstr>
      <vt:lpstr>Слайд 13</vt:lpstr>
      <vt:lpstr>Слайд 14</vt:lpstr>
      <vt:lpstr>Заполнение массива с клавиатуры</vt:lpstr>
      <vt:lpstr>Слайд 16</vt:lpstr>
      <vt:lpstr>Заполнение массива случайными числами</vt:lpstr>
      <vt:lpstr>Задачи</vt:lpstr>
      <vt:lpstr>Многомерные массивы</vt:lpstr>
      <vt:lpstr>Слайд 20</vt:lpstr>
      <vt:lpstr>Слайд 21</vt:lpstr>
      <vt:lpstr>Ступенчатые массивы в  Си-шарп</vt:lpstr>
      <vt:lpstr>Слайд 23</vt:lpstr>
      <vt:lpstr>Многомерные массивы (примеры)</vt:lpstr>
      <vt:lpstr>Слайд 25</vt:lpstr>
      <vt:lpstr>Слайд 26</vt:lpstr>
      <vt:lpstr>Все возможные способы определения двухмерных массивов:</vt:lpstr>
      <vt:lpstr>Вывод массива</vt:lpstr>
      <vt:lpstr>Слайд 29</vt:lpstr>
      <vt:lpstr>Найдем количество положительных чисел в массиве:</vt:lpstr>
      <vt:lpstr>Вторая задача - инверсия массива, то есть переворот его в обратном порядке</vt:lpstr>
      <vt:lpstr>Заменить элементы массива на противоположные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НА с#</dc:title>
  <cp:lastModifiedBy>Дмитриева Яна Леонидовна</cp:lastModifiedBy>
  <cp:revision>35</cp:revision>
  <dcterms:modified xsi:type="dcterms:W3CDTF">2021-10-26T08:15:33Z</dcterms:modified>
</cp:coreProperties>
</file>