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C7B"/>
    <a:srgbClr val="7DA8B6"/>
    <a:srgbClr val="F1F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fiadomar/Documents/Thinkful%20mods/Capstones/Mod%2023%20Capstone%202/Thinkful%20|%20DAI%20|%20Cap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fiadomar/Documents/Thinkful%20mods/Capstones/Mod%2023%20Capstone%202/Thinkful%20|%20DAI%20|%20Cap_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fiadomar/Documents/Thinkful%20mods/Capstones/Mod%2023%20Capstone%202/Thinkful%20|%20DAI%20|%20Cap_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nfiadomar/Documents/Thinkful%20mods/Capstones/Mod%2023%20Capstone%202/Thinkful%20|%20DAI%20|%20Cap_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Avg.</a:t>
            </a:r>
            <a:r>
              <a:rPr lang="en-US" sz="1600" baseline="0"/>
              <a:t> Combined MPG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F0-0D4E-B8F0-7013C8C6A5C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F0-0D4E-B8F0-7013C8C6A5C0}"/>
              </c:ext>
            </c:extLst>
          </c:dPt>
          <c:errBars>
            <c:errBarType val="both"/>
            <c:errValType val="cust"/>
            <c:noEndCap val="0"/>
            <c:plus>
              <c:numRef>
                <c:f>'Alternative Fuels'!$O$7:$P$7</c:f>
                <c:numCache>
                  <c:formatCode>General</c:formatCode>
                  <c:ptCount val="2"/>
                  <c:pt idx="0">
                    <c:v>0.74124491278435722</c:v>
                  </c:pt>
                  <c:pt idx="1">
                    <c:v>2.2523564822565403</c:v>
                  </c:pt>
                </c:numCache>
              </c:numRef>
            </c:plus>
            <c:minus>
              <c:numRef>
                <c:f>'Alternative Fuels'!$O$7:$P$7</c:f>
                <c:numCache>
                  <c:formatCode>General</c:formatCode>
                  <c:ptCount val="2"/>
                  <c:pt idx="0">
                    <c:v>0.74124491278435722</c:v>
                  </c:pt>
                  <c:pt idx="1">
                    <c:v>2.2523564822565403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'Alternative Fuels'!$O$29:$P$29</c:f>
              <c:strCache>
                <c:ptCount val="2"/>
                <c:pt idx="0">
                  <c:v>Makes w/out Alt</c:v>
                </c:pt>
                <c:pt idx="1">
                  <c:v>Makes w/ Alt</c:v>
                </c:pt>
              </c:strCache>
            </c:strRef>
          </c:cat>
          <c:val>
            <c:numRef>
              <c:f>'Alternative Fuels'!$O$30:$P$30</c:f>
              <c:numCache>
                <c:formatCode>General</c:formatCode>
                <c:ptCount val="2"/>
                <c:pt idx="0">
                  <c:v>17.944551663027987</c:v>
                </c:pt>
                <c:pt idx="1">
                  <c:v>25.67081036074676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F0-0D4E-B8F0-7013C8C6A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2380288"/>
        <c:axId val="362382272"/>
      </c:barChart>
      <c:catAx>
        <c:axId val="36238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382272"/>
        <c:crosses val="autoZero"/>
        <c:auto val="1"/>
        <c:lblAlgn val="ctr"/>
        <c:lblOffset val="100"/>
        <c:noMultiLvlLbl val="0"/>
      </c:catAx>
      <c:valAx>
        <c:axId val="3623822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Miles per Gallon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38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Avg</a:t>
            </a:r>
            <a:r>
              <a:rPr lang="en-US" sz="1600" baseline="0"/>
              <a:t>. Annual Fuel Cost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7B-AB4B-B088-6CA4EDBA3C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7B-AB4B-B088-6CA4EDBA3C0B}"/>
              </c:ext>
            </c:extLst>
          </c:dPt>
          <c:errBars>
            <c:errBarType val="both"/>
            <c:errValType val="cust"/>
            <c:noEndCap val="0"/>
            <c:plus>
              <c:numRef>
                <c:f>'Alternative Fuels'!$K$7:$L$7</c:f>
                <c:numCache>
                  <c:formatCode>General</c:formatCode>
                  <c:ptCount val="2"/>
                  <c:pt idx="0">
                    <c:v>94.146910166880716</c:v>
                  </c:pt>
                  <c:pt idx="1">
                    <c:v>75.281240635751075</c:v>
                  </c:pt>
                </c:numCache>
              </c:numRef>
            </c:plus>
            <c:minus>
              <c:numRef>
                <c:f>'Alternative Fuels'!$K$7:$L$7</c:f>
                <c:numCache>
                  <c:formatCode>General</c:formatCode>
                  <c:ptCount val="2"/>
                  <c:pt idx="0">
                    <c:v>94.146910166880716</c:v>
                  </c:pt>
                  <c:pt idx="1">
                    <c:v>75.281240635751075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'Alternative Fuels'!$K$29:$L$29</c:f>
              <c:strCache>
                <c:ptCount val="2"/>
                <c:pt idx="0">
                  <c:v>Makes w/out Alt</c:v>
                </c:pt>
                <c:pt idx="1">
                  <c:v>Makes w/ Alt</c:v>
                </c:pt>
              </c:strCache>
            </c:strRef>
          </c:cat>
          <c:val>
            <c:numRef>
              <c:f>'Alternative Fuels'!$K$30:$L$30</c:f>
              <c:numCache>
                <c:formatCode>General</c:formatCode>
                <c:ptCount val="2"/>
                <c:pt idx="0">
                  <c:v>2244.3788907399635</c:v>
                </c:pt>
                <c:pt idx="1">
                  <c:v>1765.6100917031013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7B-AB4B-B088-6CA4EDBA3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4602000"/>
        <c:axId val="1084603648"/>
      </c:barChart>
      <c:catAx>
        <c:axId val="108460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603648"/>
        <c:crosses val="autoZero"/>
        <c:auto val="1"/>
        <c:lblAlgn val="ctr"/>
        <c:lblOffset val="100"/>
        <c:noMultiLvlLbl val="0"/>
      </c:catAx>
      <c:valAx>
        <c:axId val="1084603648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60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Avg. Annual Fuel Costs</a:t>
            </a:r>
          </a:p>
        </c:rich>
      </c:tx>
      <c:layout>
        <c:manualLayout>
          <c:xMode val="edge"/>
          <c:yMode val="edge"/>
          <c:x val="0.2743346226458534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56674494635539"/>
          <c:y val="0.17583333333333334"/>
          <c:w val="0.84126951236358616"/>
          <c:h val="0.72142716535433071"/>
        </c:manualLayout>
      </c:layout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FC-B84E-91B2-B5261FAA585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FC-B84E-91B2-B5261FAA585A}"/>
              </c:ext>
            </c:extLst>
          </c:dPt>
          <c:errBars>
            <c:errBarType val="both"/>
            <c:errValType val="cust"/>
            <c:noEndCap val="0"/>
            <c:plus>
              <c:numRef>
                <c:f>Hybrid!$K$7:$L$7</c:f>
                <c:numCache>
                  <c:formatCode>General</c:formatCode>
                  <c:ptCount val="2"/>
                  <c:pt idx="0">
                    <c:v>15.030974550870857</c:v>
                  </c:pt>
                  <c:pt idx="1">
                    <c:v>47.106646894861797</c:v>
                  </c:pt>
                </c:numCache>
              </c:numRef>
            </c:plus>
            <c:minus>
              <c:numRef>
                <c:f>Hybrid!$K$7:$L$7</c:f>
                <c:numCache>
                  <c:formatCode>General</c:formatCode>
                  <c:ptCount val="2"/>
                  <c:pt idx="0">
                    <c:v>15.030974550870857</c:v>
                  </c:pt>
                  <c:pt idx="1">
                    <c:v>47.106646894861797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Hybrid!$K$29:$L$29</c:f>
              <c:strCache>
                <c:ptCount val="2"/>
                <c:pt idx="0">
                  <c:v>Non-Hybrid</c:v>
                </c:pt>
                <c:pt idx="1">
                  <c:v>Hybrid</c:v>
                </c:pt>
              </c:strCache>
            </c:strRef>
          </c:cat>
          <c:val>
            <c:numRef>
              <c:f>Hybrid!$K$30:$L$30</c:f>
              <c:numCache>
                <c:formatCode>General</c:formatCode>
                <c:ptCount val="2"/>
                <c:pt idx="0">
                  <c:v>2037.7685457581188</c:v>
                </c:pt>
                <c:pt idx="1">
                  <c:v>1196.4968073157031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FC-B84E-91B2-B5261FAA5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850960"/>
        <c:axId val="154852608"/>
      </c:barChart>
      <c:catAx>
        <c:axId val="15485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52608"/>
        <c:crosses val="autoZero"/>
        <c:auto val="1"/>
        <c:lblAlgn val="ctr"/>
        <c:lblOffset val="100"/>
        <c:noMultiLvlLbl val="0"/>
      </c:catAx>
      <c:valAx>
        <c:axId val="154852608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5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Avg.</a:t>
            </a:r>
            <a:r>
              <a:rPr lang="en-US" sz="1600" baseline="0"/>
              <a:t> Combined MPG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65-7043-919B-05595D59BE0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D65-7043-919B-05595D59BE00}"/>
              </c:ext>
            </c:extLst>
          </c:dPt>
          <c:errBars>
            <c:errBarType val="both"/>
            <c:errValType val="cust"/>
            <c:noEndCap val="0"/>
            <c:plus>
              <c:numRef>
                <c:f>Hybrid!$O$7:$P$7</c:f>
                <c:numCache>
                  <c:formatCode>General</c:formatCode>
                  <c:ptCount val="2"/>
                  <c:pt idx="0">
                    <c:v>0.12553331347915428</c:v>
                  </c:pt>
                  <c:pt idx="1">
                    <c:v>1.034759025358734</c:v>
                  </c:pt>
                </c:numCache>
              </c:numRef>
            </c:plus>
            <c:minus>
              <c:numRef>
                <c:f>Hybrid!$O$7:$P$7</c:f>
                <c:numCache>
                  <c:formatCode>General</c:formatCode>
                  <c:ptCount val="2"/>
                  <c:pt idx="0">
                    <c:v>0.12553331347915428</c:v>
                  </c:pt>
                  <c:pt idx="1">
                    <c:v>1.034759025358734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Hybrid!$O$29:$P$29</c:f>
              <c:strCache>
                <c:ptCount val="2"/>
                <c:pt idx="0">
                  <c:v>Non-Hybrid</c:v>
                </c:pt>
                <c:pt idx="1">
                  <c:v>Hybrid</c:v>
                </c:pt>
              </c:strCache>
            </c:strRef>
          </c:cat>
          <c:val>
            <c:numRef>
              <c:f>Hybrid!$O$30:$P$30</c:f>
              <c:numCache>
                <c:formatCode>General</c:formatCode>
                <c:ptCount val="2"/>
                <c:pt idx="0">
                  <c:v>20.618543816225735</c:v>
                </c:pt>
                <c:pt idx="1">
                  <c:v>34.730471777752193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65-7043-919B-05595D59B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2041167"/>
        <c:axId val="592042815"/>
      </c:barChart>
      <c:catAx>
        <c:axId val="59204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042815"/>
        <c:crosses val="autoZero"/>
        <c:auto val="1"/>
        <c:lblAlgn val="ctr"/>
        <c:lblOffset val="100"/>
        <c:noMultiLvlLbl val="0"/>
      </c:catAx>
      <c:valAx>
        <c:axId val="592042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Miles per</a:t>
                </a:r>
                <a:r>
                  <a:rPr lang="en-US" baseline="0"/>
                  <a:t> Gallon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041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hyperlink" Target="https://tf-assets-prod.s3.amazonaws.com/tf-curric/data-analytics-bootcamp/epa-fuel-economy.csv" TargetMode="External"/><Relationship Id="rId1" Type="http://schemas.openxmlformats.org/officeDocument/2006/relationships/hyperlink" Target="https://fueleconomy.gov/" TargetMode="Externa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tf-assets-prod.s3.amazonaws.com/tf-curric/data-analytics-bootcamp/epa-fuel-economy.csv" TargetMode="External"/><Relationship Id="rId3" Type="http://schemas.openxmlformats.org/officeDocument/2006/relationships/hyperlink" Target="https://fueleconomy.gov/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8.svg"/><Relationship Id="rId1" Type="http://schemas.openxmlformats.org/officeDocument/2006/relationships/image" Target="../media/image2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8AF9B-BC59-460D-B3D9-FA77C10F24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EF3348-EDE5-4B5E-A532-F6D33848A252}">
      <dgm:prSet custT="1"/>
      <dgm:spPr/>
      <dgm:t>
        <a:bodyPr/>
        <a:lstStyle/>
        <a:p>
          <a:r>
            <a:rPr lang="en-US" sz="3000" dirty="0"/>
            <a:t>Fuel costs and MPG are often main features consumers consider</a:t>
          </a:r>
        </a:p>
      </dgm:t>
    </dgm:pt>
    <dgm:pt modelId="{8D6BAFEF-8381-414B-9660-9FEED9AA5918}" type="parTrans" cxnId="{A06B5D40-3C34-4600-8F82-9034771F9821}">
      <dgm:prSet/>
      <dgm:spPr/>
      <dgm:t>
        <a:bodyPr/>
        <a:lstStyle/>
        <a:p>
          <a:endParaRPr lang="en-US"/>
        </a:p>
      </dgm:t>
    </dgm:pt>
    <dgm:pt modelId="{D7852F59-DB64-45CC-8665-F7B0D67450A9}" type="sibTrans" cxnId="{A06B5D40-3C34-4600-8F82-9034771F9821}">
      <dgm:prSet/>
      <dgm:spPr/>
      <dgm:t>
        <a:bodyPr/>
        <a:lstStyle/>
        <a:p>
          <a:endParaRPr lang="en-US"/>
        </a:p>
      </dgm:t>
    </dgm:pt>
    <dgm:pt modelId="{A9609251-E3B6-459F-8C72-09D77BD971F0}">
      <dgm:prSet custT="1"/>
      <dgm:spPr/>
      <dgm:t>
        <a:bodyPr/>
        <a:lstStyle/>
        <a:p>
          <a:r>
            <a:rPr lang="en-US" sz="3000" dirty="0"/>
            <a:t>Recent fuel technology has the potential to influence both fuel costs and MPG</a:t>
          </a:r>
        </a:p>
      </dgm:t>
    </dgm:pt>
    <dgm:pt modelId="{69FAB112-C946-4197-A70D-EE530ADE8490}" type="parTrans" cxnId="{0E2E2857-0F6B-46E5-AD5D-470B13875E16}">
      <dgm:prSet/>
      <dgm:spPr/>
      <dgm:t>
        <a:bodyPr/>
        <a:lstStyle/>
        <a:p>
          <a:endParaRPr lang="en-US"/>
        </a:p>
      </dgm:t>
    </dgm:pt>
    <dgm:pt modelId="{E923801A-038D-4453-9C6F-4082E6ADC0B8}" type="sibTrans" cxnId="{0E2E2857-0F6B-46E5-AD5D-470B13875E16}">
      <dgm:prSet/>
      <dgm:spPr/>
      <dgm:t>
        <a:bodyPr/>
        <a:lstStyle/>
        <a:p>
          <a:endParaRPr lang="en-US"/>
        </a:p>
      </dgm:t>
    </dgm:pt>
    <dgm:pt modelId="{6EA480D9-A6EB-4720-8893-03CD3BB9F8CE}">
      <dgm:prSet custT="1"/>
      <dgm:spPr/>
      <dgm:t>
        <a:bodyPr/>
        <a:lstStyle/>
        <a:p>
          <a:r>
            <a:rPr lang="en-US" sz="3000" dirty="0"/>
            <a:t>Are these differences significant? And are they beneficial to the consumer?</a:t>
          </a:r>
        </a:p>
      </dgm:t>
    </dgm:pt>
    <dgm:pt modelId="{9662B8DE-98F8-408D-9F1C-4E96AAD26E34}" type="parTrans" cxnId="{C7BCE4E3-DC55-4EF7-AFD4-3B0EAB079E16}">
      <dgm:prSet/>
      <dgm:spPr/>
      <dgm:t>
        <a:bodyPr/>
        <a:lstStyle/>
        <a:p>
          <a:endParaRPr lang="en-US"/>
        </a:p>
      </dgm:t>
    </dgm:pt>
    <dgm:pt modelId="{DD259E3E-D370-4D8F-B97B-704A262DEAC2}" type="sibTrans" cxnId="{C7BCE4E3-DC55-4EF7-AFD4-3B0EAB079E16}">
      <dgm:prSet/>
      <dgm:spPr/>
      <dgm:t>
        <a:bodyPr/>
        <a:lstStyle/>
        <a:p>
          <a:endParaRPr lang="en-US"/>
        </a:p>
      </dgm:t>
    </dgm:pt>
    <dgm:pt modelId="{9FADCDFA-3C0B-40C4-8773-EB6125403B09}" type="pres">
      <dgm:prSet presAssocID="{CFD8AF9B-BC59-460D-B3D9-FA77C10F2477}" presName="root" presStyleCnt="0">
        <dgm:presLayoutVars>
          <dgm:dir/>
          <dgm:resizeHandles val="exact"/>
        </dgm:presLayoutVars>
      </dgm:prSet>
      <dgm:spPr/>
    </dgm:pt>
    <dgm:pt modelId="{B883339C-2A5E-4F11-8549-F4CE79281D37}" type="pres">
      <dgm:prSet presAssocID="{63EF3348-EDE5-4B5E-A532-F6D33848A252}" presName="compNode" presStyleCnt="0"/>
      <dgm:spPr/>
    </dgm:pt>
    <dgm:pt modelId="{9D589D8F-93E8-4ECF-9EF0-FD15FCFE23C8}" type="pres">
      <dgm:prSet presAssocID="{63EF3348-EDE5-4B5E-A532-F6D33848A252}" presName="bgRect" presStyleLbl="bgShp" presStyleIdx="0" presStyleCnt="3"/>
      <dgm:spPr/>
    </dgm:pt>
    <dgm:pt modelId="{7199AC00-F431-4356-9336-EF09AEAF2583}" type="pres">
      <dgm:prSet presAssocID="{63EF3348-EDE5-4B5E-A532-F6D33848A2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96DD6C5-8C12-461A-93F5-B67C59E387CA}" type="pres">
      <dgm:prSet presAssocID="{63EF3348-EDE5-4B5E-A532-F6D33848A252}" presName="spaceRect" presStyleCnt="0"/>
      <dgm:spPr/>
    </dgm:pt>
    <dgm:pt modelId="{D1A055B9-AB29-4DEC-8B72-3D0FAF1939F3}" type="pres">
      <dgm:prSet presAssocID="{63EF3348-EDE5-4B5E-A532-F6D33848A252}" presName="parTx" presStyleLbl="revTx" presStyleIdx="0" presStyleCnt="3">
        <dgm:presLayoutVars>
          <dgm:chMax val="0"/>
          <dgm:chPref val="0"/>
        </dgm:presLayoutVars>
      </dgm:prSet>
      <dgm:spPr/>
    </dgm:pt>
    <dgm:pt modelId="{B1BBBFD6-BF26-4BE6-8BCB-0EAD0361E05C}" type="pres">
      <dgm:prSet presAssocID="{D7852F59-DB64-45CC-8665-F7B0D67450A9}" presName="sibTrans" presStyleCnt="0"/>
      <dgm:spPr/>
    </dgm:pt>
    <dgm:pt modelId="{91EA4585-B529-4641-A395-708EA66047B4}" type="pres">
      <dgm:prSet presAssocID="{A9609251-E3B6-459F-8C72-09D77BD971F0}" presName="compNode" presStyleCnt="0"/>
      <dgm:spPr/>
    </dgm:pt>
    <dgm:pt modelId="{B06E19D2-F739-4EC5-B016-998A17663014}" type="pres">
      <dgm:prSet presAssocID="{A9609251-E3B6-459F-8C72-09D77BD971F0}" presName="bgRect" presStyleLbl="bgShp" presStyleIdx="1" presStyleCnt="3"/>
      <dgm:spPr/>
    </dgm:pt>
    <dgm:pt modelId="{31BC590D-3295-4CAA-82C9-D1433D5127B0}" type="pres">
      <dgm:prSet presAssocID="{A9609251-E3B6-459F-8C72-09D77BD971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85D991E-C49E-4BB8-A56C-10E91F334D42}" type="pres">
      <dgm:prSet presAssocID="{A9609251-E3B6-459F-8C72-09D77BD971F0}" presName="spaceRect" presStyleCnt="0"/>
      <dgm:spPr/>
    </dgm:pt>
    <dgm:pt modelId="{5356A7C3-B4D1-4109-B6FD-3A469E68FEFE}" type="pres">
      <dgm:prSet presAssocID="{A9609251-E3B6-459F-8C72-09D77BD971F0}" presName="parTx" presStyleLbl="revTx" presStyleIdx="1" presStyleCnt="3">
        <dgm:presLayoutVars>
          <dgm:chMax val="0"/>
          <dgm:chPref val="0"/>
        </dgm:presLayoutVars>
      </dgm:prSet>
      <dgm:spPr/>
    </dgm:pt>
    <dgm:pt modelId="{891C9C8F-77EA-455B-862C-DB207DB1B864}" type="pres">
      <dgm:prSet presAssocID="{E923801A-038D-4453-9C6F-4082E6ADC0B8}" presName="sibTrans" presStyleCnt="0"/>
      <dgm:spPr/>
    </dgm:pt>
    <dgm:pt modelId="{104816FE-D011-46FD-9567-32E91F852F0A}" type="pres">
      <dgm:prSet presAssocID="{6EA480D9-A6EB-4720-8893-03CD3BB9F8CE}" presName="compNode" presStyleCnt="0"/>
      <dgm:spPr/>
    </dgm:pt>
    <dgm:pt modelId="{9265D069-8747-43F4-A1ED-6946458DAAEA}" type="pres">
      <dgm:prSet presAssocID="{6EA480D9-A6EB-4720-8893-03CD3BB9F8CE}" presName="bgRect" presStyleLbl="bgShp" presStyleIdx="2" presStyleCnt="3"/>
      <dgm:spPr/>
    </dgm:pt>
    <dgm:pt modelId="{3CF62AA7-4E09-45EB-8FDB-C8D568F027E1}" type="pres">
      <dgm:prSet presAssocID="{6EA480D9-A6EB-4720-8893-03CD3BB9F8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160C0CF-BE6E-4B08-B7E0-D6C7EBDE61B2}" type="pres">
      <dgm:prSet presAssocID="{6EA480D9-A6EB-4720-8893-03CD3BB9F8CE}" presName="spaceRect" presStyleCnt="0"/>
      <dgm:spPr/>
    </dgm:pt>
    <dgm:pt modelId="{762E497D-4EAD-43D4-9C9A-841B58F8D452}" type="pres">
      <dgm:prSet presAssocID="{6EA480D9-A6EB-4720-8893-03CD3BB9F8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5F4313-27A0-4F60-B3E5-D5F36C58203B}" type="presOf" srcId="{CFD8AF9B-BC59-460D-B3D9-FA77C10F2477}" destId="{9FADCDFA-3C0B-40C4-8773-EB6125403B09}" srcOrd="0" destOrd="0" presId="urn:microsoft.com/office/officeart/2018/2/layout/IconVerticalSolidList"/>
    <dgm:cxn modelId="{A06B5D40-3C34-4600-8F82-9034771F9821}" srcId="{CFD8AF9B-BC59-460D-B3D9-FA77C10F2477}" destId="{63EF3348-EDE5-4B5E-A532-F6D33848A252}" srcOrd="0" destOrd="0" parTransId="{8D6BAFEF-8381-414B-9660-9FEED9AA5918}" sibTransId="{D7852F59-DB64-45CC-8665-F7B0D67450A9}"/>
    <dgm:cxn modelId="{0E2E2857-0F6B-46E5-AD5D-470B13875E16}" srcId="{CFD8AF9B-BC59-460D-B3D9-FA77C10F2477}" destId="{A9609251-E3B6-459F-8C72-09D77BD971F0}" srcOrd="1" destOrd="0" parTransId="{69FAB112-C946-4197-A70D-EE530ADE8490}" sibTransId="{E923801A-038D-4453-9C6F-4082E6ADC0B8}"/>
    <dgm:cxn modelId="{14022467-4376-476B-8903-F7335876066D}" type="presOf" srcId="{A9609251-E3B6-459F-8C72-09D77BD971F0}" destId="{5356A7C3-B4D1-4109-B6FD-3A469E68FEFE}" srcOrd="0" destOrd="0" presId="urn:microsoft.com/office/officeart/2018/2/layout/IconVerticalSolidList"/>
    <dgm:cxn modelId="{EED201B0-599C-4576-BB91-9888E438F4DD}" type="presOf" srcId="{6EA480D9-A6EB-4720-8893-03CD3BB9F8CE}" destId="{762E497D-4EAD-43D4-9C9A-841B58F8D452}" srcOrd="0" destOrd="0" presId="urn:microsoft.com/office/officeart/2018/2/layout/IconVerticalSolidList"/>
    <dgm:cxn modelId="{DF2E34C1-7A84-4F16-BFDE-2B58A4671F17}" type="presOf" srcId="{63EF3348-EDE5-4B5E-A532-F6D33848A252}" destId="{D1A055B9-AB29-4DEC-8B72-3D0FAF1939F3}" srcOrd="0" destOrd="0" presId="urn:microsoft.com/office/officeart/2018/2/layout/IconVerticalSolidList"/>
    <dgm:cxn modelId="{C7BCE4E3-DC55-4EF7-AFD4-3B0EAB079E16}" srcId="{CFD8AF9B-BC59-460D-B3D9-FA77C10F2477}" destId="{6EA480D9-A6EB-4720-8893-03CD3BB9F8CE}" srcOrd="2" destOrd="0" parTransId="{9662B8DE-98F8-408D-9F1C-4E96AAD26E34}" sibTransId="{DD259E3E-D370-4D8F-B97B-704A262DEAC2}"/>
    <dgm:cxn modelId="{1927F47F-112A-45A2-9462-7059BA561E71}" type="presParOf" srcId="{9FADCDFA-3C0B-40C4-8773-EB6125403B09}" destId="{B883339C-2A5E-4F11-8549-F4CE79281D37}" srcOrd="0" destOrd="0" presId="urn:microsoft.com/office/officeart/2018/2/layout/IconVerticalSolidList"/>
    <dgm:cxn modelId="{4CF4B169-BFC9-41D5-AC63-C69EA2A220A6}" type="presParOf" srcId="{B883339C-2A5E-4F11-8549-F4CE79281D37}" destId="{9D589D8F-93E8-4ECF-9EF0-FD15FCFE23C8}" srcOrd="0" destOrd="0" presId="urn:microsoft.com/office/officeart/2018/2/layout/IconVerticalSolidList"/>
    <dgm:cxn modelId="{D9C4AFAD-B2CD-4B6C-8E16-4820AE2E754E}" type="presParOf" srcId="{B883339C-2A5E-4F11-8549-F4CE79281D37}" destId="{7199AC00-F431-4356-9336-EF09AEAF2583}" srcOrd="1" destOrd="0" presId="urn:microsoft.com/office/officeart/2018/2/layout/IconVerticalSolidList"/>
    <dgm:cxn modelId="{A1CCA1A1-715E-4050-9859-D21A53DDAA4F}" type="presParOf" srcId="{B883339C-2A5E-4F11-8549-F4CE79281D37}" destId="{896DD6C5-8C12-461A-93F5-B67C59E387CA}" srcOrd="2" destOrd="0" presId="urn:microsoft.com/office/officeart/2018/2/layout/IconVerticalSolidList"/>
    <dgm:cxn modelId="{3820BD61-1CAC-4E5D-9CD8-9C044DF9B9E9}" type="presParOf" srcId="{B883339C-2A5E-4F11-8549-F4CE79281D37}" destId="{D1A055B9-AB29-4DEC-8B72-3D0FAF1939F3}" srcOrd="3" destOrd="0" presId="urn:microsoft.com/office/officeart/2018/2/layout/IconVerticalSolidList"/>
    <dgm:cxn modelId="{B7B2A201-58F5-44A7-A8D2-E90E67E986BC}" type="presParOf" srcId="{9FADCDFA-3C0B-40C4-8773-EB6125403B09}" destId="{B1BBBFD6-BF26-4BE6-8BCB-0EAD0361E05C}" srcOrd="1" destOrd="0" presId="urn:microsoft.com/office/officeart/2018/2/layout/IconVerticalSolidList"/>
    <dgm:cxn modelId="{6718D49A-CDF4-4797-8FCA-DD77CCA3ADF1}" type="presParOf" srcId="{9FADCDFA-3C0B-40C4-8773-EB6125403B09}" destId="{91EA4585-B529-4641-A395-708EA66047B4}" srcOrd="2" destOrd="0" presId="urn:microsoft.com/office/officeart/2018/2/layout/IconVerticalSolidList"/>
    <dgm:cxn modelId="{1A8AD47C-8C29-460D-8DEA-DCCC5E85B775}" type="presParOf" srcId="{91EA4585-B529-4641-A395-708EA66047B4}" destId="{B06E19D2-F739-4EC5-B016-998A17663014}" srcOrd="0" destOrd="0" presId="urn:microsoft.com/office/officeart/2018/2/layout/IconVerticalSolidList"/>
    <dgm:cxn modelId="{B2694C04-BFCF-42B0-B9FF-C386DF7ADDD8}" type="presParOf" srcId="{91EA4585-B529-4641-A395-708EA66047B4}" destId="{31BC590D-3295-4CAA-82C9-D1433D5127B0}" srcOrd="1" destOrd="0" presId="urn:microsoft.com/office/officeart/2018/2/layout/IconVerticalSolidList"/>
    <dgm:cxn modelId="{6707F26A-048E-41F7-83BB-B4CDF4898802}" type="presParOf" srcId="{91EA4585-B529-4641-A395-708EA66047B4}" destId="{085D991E-C49E-4BB8-A56C-10E91F334D42}" srcOrd="2" destOrd="0" presId="urn:microsoft.com/office/officeart/2018/2/layout/IconVerticalSolidList"/>
    <dgm:cxn modelId="{4941C137-1894-4342-941C-8848239E6F92}" type="presParOf" srcId="{91EA4585-B529-4641-A395-708EA66047B4}" destId="{5356A7C3-B4D1-4109-B6FD-3A469E68FEFE}" srcOrd="3" destOrd="0" presId="urn:microsoft.com/office/officeart/2018/2/layout/IconVerticalSolidList"/>
    <dgm:cxn modelId="{6C442267-C421-4D6D-90D2-0A65B652A243}" type="presParOf" srcId="{9FADCDFA-3C0B-40C4-8773-EB6125403B09}" destId="{891C9C8F-77EA-455B-862C-DB207DB1B864}" srcOrd="3" destOrd="0" presId="urn:microsoft.com/office/officeart/2018/2/layout/IconVerticalSolidList"/>
    <dgm:cxn modelId="{9BF761E1-4AF9-4F8C-9420-793C71BAF19A}" type="presParOf" srcId="{9FADCDFA-3C0B-40C4-8773-EB6125403B09}" destId="{104816FE-D011-46FD-9567-32E91F852F0A}" srcOrd="4" destOrd="0" presId="urn:microsoft.com/office/officeart/2018/2/layout/IconVerticalSolidList"/>
    <dgm:cxn modelId="{3D0BECF2-04C5-4B6B-9E5C-174DFA5A1C40}" type="presParOf" srcId="{104816FE-D011-46FD-9567-32E91F852F0A}" destId="{9265D069-8747-43F4-A1ED-6946458DAAEA}" srcOrd="0" destOrd="0" presId="urn:microsoft.com/office/officeart/2018/2/layout/IconVerticalSolidList"/>
    <dgm:cxn modelId="{0135E05D-BEEC-41EE-8187-3F8A42CC4957}" type="presParOf" srcId="{104816FE-D011-46FD-9567-32E91F852F0A}" destId="{3CF62AA7-4E09-45EB-8FDB-C8D568F027E1}" srcOrd="1" destOrd="0" presId="urn:microsoft.com/office/officeart/2018/2/layout/IconVerticalSolidList"/>
    <dgm:cxn modelId="{C9B5A52A-56AD-4107-B5EE-89227B3113C7}" type="presParOf" srcId="{104816FE-D011-46FD-9567-32E91F852F0A}" destId="{F160C0CF-BE6E-4B08-B7E0-D6C7EBDE61B2}" srcOrd="2" destOrd="0" presId="urn:microsoft.com/office/officeart/2018/2/layout/IconVerticalSolidList"/>
    <dgm:cxn modelId="{5409A530-9DC1-4419-9425-35857E9DBEDA}" type="presParOf" srcId="{104816FE-D011-46FD-9567-32E91F852F0A}" destId="{762E497D-4EAD-43D4-9C9A-841B58F8D4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CB7C36-A591-744D-9FEF-FF4F013EC8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3845C4-0356-C844-B254-29102E1AC3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dirty="0"/>
            <a:t>Information on ~30k vehicles from </a:t>
          </a:r>
          <a:r>
            <a:rPr lang="en-US" sz="30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FuelEconomy.gov</a:t>
          </a:r>
          <a:r>
            <a:rPr lang="en-US" sz="3000" dirty="0"/>
            <a:t> (1984 – 2017)</a:t>
          </a:r>
        </a:p>
      </dgm:t>
    </dgm:pt>
    <dgm:pt modelId="{6D9F2B58-4C82-524C-8A0F-FBBA37017D9E}" type="parTrans" cxnId="{A8D9F57A-2E3B-1D40-A9ED-13898AB3C2B0}">
      <dgm:prSet/>
      <dgm:spPr/>
      <dgm:t>
        <a:bodyPr/>
        <a:lstStyle/>
        <a:p>
          <a:endParaRPr lang="en-US"/>
        </a:p>
      </dgm:t>
    </dgm:pt>
    <dgm:pt modelId="{28E76C30-5F58-364F-B308-91C20B99A8B6}" type="sibTrans" cxnId="{A8D9F57A-2E3B-1D40-A9ED-13898AB3C2B0}">
      <dgm:prSet/>
      <dgm:spPr/>
      <dgm:t>
        <a:bodyPr/>
        <a:lstStyle/>
        <a:p>
          <a:endParaRPr lang="en-US"/>
        </a:p>
      </dgm:t>
    </dgm:pt>
    <dgm:pt modelId="{76E15A5D-21D2-0E4B-AC04-A9CDFD330D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dirty="0"/>
            <a:t>Standard vehicle information, fuel information, technology</a:t>
          </a:r>
        </a:p>
      </dgm:t>
    </dgm:pt>
    <dgm:pt modelId="{203C9497-8B8F-3E44-987B-1649C6AA8D5C}" type="parTrans" cxnId="{AB46F7E0-622D-C149-92A5-54FBA195A030}">
      <dgm:prSet/>
      <dgm:spPr/>
      <dgm:t>
        <a:bodyPr/>
        <a:lstStyle/>
        <a:p>
          <a:endParaRPr lang="en-US"/>
        </a:p>
      </dgm:t>
    </dgm:pt>
    <dgm:pt modelId="{CA1C5E08-A0F4-E54C-9B9E-A85BF13D18FF}" type="sibTrans" cxnId="{AB46F7E0-622D-C149-92A5-54FBA195A030}">
      <dgm:prSet/>
      <dgm:spPr/>
      <dgm:t>
        <a:bodyPr/>
        <a:lstStyle/>
        <a:p>
          <a:endParaRPr lang="en-US"/>
        </a:p>
      </dgm:t>
    </dgm:pt>
    <dgm:pt modelId="{D6003301-5661-CB4D-9D3F-5EDD801D65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Raw Data</a:t>
          </a:r>
          <a:endParaRPr lang="en-US" sz="3000" dirty="0"/>
        </a:p>
      </dgm:t>
    </dgm:pt>
    <dgm:pt modelId="{08882EF3-17C4-2D46-B370-09D2E382503E}" type="parTrans" cxnId="{AE9D0C94-2888-8A4C-8166-BA9E8107F2B9}">
      <dgm:prSet/>
      <dgm:spPr/>
      <dgm:t>
        <a:bodyPr/>
        <a:lstStyle/>
        <a:p>
          <a:endParaRPr lang="en-US"/>
        </a:p>
      </dgm:t>
    </dgm:pt>
    <dgm:pt modelId="{C5A6994A-43C9-3542-A492-D5F321A134F9}" type="sibTrans" cxnId="{AE9D0C94-2888-8A4C-8166-BA9E8107F2B9}">
      <dgm:prSet/>
      <dgm:spPr/>
      <dgm:t>
        <a:bodyPr/>
        <a:lstStyle/>
        <a:p>
          <a:endParaRPr lang="en-US"/>
        </a:p>
      </dgm:t>
    </dgm:pt>
    <dgm:pt modelId="{8402BF8A-D529-4E50-9B0A-E7C7D88D192C}" type="pres">
      <dgm:prSet presAssocID="{36CB7C36-A591-744D-9FEF-FF4F013EC8CA}" presName="root" presStyleCnt="0">
        <dgm:presLayoutVars>
          <dgm:dir/>
          <dgm:resizeHandles val="exact"/>
        </dgm:presLayoutVars>
      </dgm:prSet>
      <dgm:spPr/>
    </dgm:pt>
    <dgm:pt modelId="{E700B7B5-0815-4529-95B3-F37729666382}" type="pres">
      <dgm:prSet presAssocID="{CD3845C4-0356-C844-B254-29102E1AC345}" presName="compNode" presStyleCnt="0"/>
      <dgm:spPr/>
    </dgm:pt>
    <dgm:pt modelId="{2F470554-B6B3-4F8B-B9E4-607E9A537EDC}" type="pres">
      <dgm:prSet presAssocID="{CD3845C4-0356-C844-B254-29102E1AC345}" presName="bgRect" presStyleLbl="bgShp" presStyleIdx="0" presStyleCnt="3"/>
      <dgm:spPr/>
    </dgm:pt>
    <dgm:pt modelId="{69666A2E-2AFE-41D2-A597-76241C0842A9}" type="pres">
      <dgm:prSet presAssocID="{CD3845C4-0356-C844-B254-29102E1AC345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5CD4124-A7AF-47A6-8C81-56ADD57951B0}" type="pres">
      <dgm:prSet presAssocID="{CD3845C4-0356-C844-B254-29102E1AC345}" presName="spaceRect" presStyleCnt="0"/>
      <dgm:spPr/>
    </dgm:pt>
    <dgm:pt modelId="{A43BD960-28A2-4DB8-B41E-C44150D3030C}" type="pres">
      <dgm:prSet presAssocID="{CD3845C4-0356-C844-B254-29102E1AC345}" presName="parTx" presStyleLbl="revTx" presStyleIdx="0" presStyleCnt="3">
        <dgm:presLayoutVars>
          <dgm:chMax val="0"/>
          <dgm:chPref val="0"/>
        </dgm:presLayoutVars>
      </dgm:prSet>
      <dgm:spPr/>
    </dgm:pt>
    <dgm:pt modelId="{78016909-503D-4601-A515-FC0FC85EBC4F}" type="pres">
      <dgm:prSet presAssocID="{28E76C30-5F58-364F-B308-91C20B99A8B6}" presName="sibTrans" presStyleCnt="0"/>
      <dgm:spPr/>
    </dgm:pt>
    <dgm:pt modelId="{A1E94039-686E-4B70-9F62-6D147D02E165}" type="pres">
      <dgm:prSet presAssocID="{76E15A5D-21D2-0E4B-AC04-A9CDFD330DA4}" presName="compNode" presStyleCnt="0"/>
      <dgm:spPr/>
    </dgm:pt>
    <dgm:pt modelId="{639B05D2-497A-4BD1-87F2-C65974766E27}" type="pres">
      <dgm:prSet presAssocID="{76E15A5D-21D2-0E4B-AC04-A9CDFD330DA4}" presName="bgRect" presStyleLbl="bgShp" presStyleIdx="1" presStyleCnt="3"/>
      <dgm:spPr/>
    </dgm:pt>
    <dgm:pt modelId="{A22E9206-C052-4052-8A00-306E22811C82}" type="pres">
      <dgm:prSet presAssocID="{76E15A5D-21D2-0E4B-AC04-A9CDFD330DA4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C0B2C166-1B50-4B51-ABEF-1588D12AAE93}" type="pres">
      <dgm:prSet presAssocID="{76E15A5D-21D2-0E4B-AC04-A9CDFD330DA4}" presName="spaceRect" presStyleCnt="0"/>
      <dgm:spPr/>
    </dgm:pt>
    <dgm:pt modelId="{3E5DB7FA-2095-429C-9023-950807B5BE4A}" type="pres">
      <dgm:prSet presAssocID="{76E15A5D-21D2-0E4B-AC04-A9CDFD330DA4}" presName="parTx" presStyleLbl="revTx" presStyleIdx="1" presStyleCnt="3">
        <dgm:presLayoutVars>
          <dgm:chMax val="0"/>
          <dgm:chPref val="0"/>
        </dgm:presLayoutVars>
      </dgm:prSet>
      <dgm:spPr/>
    </dgm:pt>
    <dgm:pt modelId="{236092CA-9876-49EE-954E-F6BB101DB13E}" type="pres">
      <dgm:prSet presAssocID="{CA1C5E08-A0F4-E54C-9B9E-A85BF13D18FF}" presName="sibTrans" presStyleCnt="0"/>
      <dgm:spPr/>
    </dgm:pt>
    <dgm:pt modelId="{11503488-F427-452D-96ED-AFC12DAB3E4C}" type="pres">
      <dgm:prSet presAssocID="{D6003301-5661-CB4D-9D3F-5EDD801D6517}" presName="compNode" presStyleCnt="0"/>
      <dgm:spPr/>
    </dgm:pt>
    <dgm:pt modelId="{A81F0F21-7283-46B7-B8C7-8073BBBF2EBF}" type="pres">
      <dgm:prSet presAssocID="{D6003301-5661-CB4D-9D3F-5EDD801D6517}" presName="bgRect" presStyleLbl="bgShp" presStyleIdx="2" presStyleCnt="3" custLinFactNeighborX="1687" custLinFactNeighborY="3083"/>
      <dgm:spPr/>
    </dgm:pt>
    <dgm:pt modelId="{ECA739CE-A484-4DFC-B4BF-1035DE706250}" type="pres">
      <dgm:prSet presAssocID="{D6003301-5661-CB4D-9D3F-5EDD801D6517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4F0D3CA-651C-4638-8FD8-7F792293DE7E}" type="pres">
      <dgm:prSet presAssocID="{D6003301-5661-CB4D-9D3F-5EDD801D6517}" presName="spaceRect" presStyleCnt="0"/>
      <dgm:spPr/>
    </dgm:pt>
    <dgm:pt modelId="{0B6843E3-4D06-425C-9391-1E6E1526046A}" type="pres">
      <dgm:prSet presAssocID="{D6003301-5661-CB4D-9D3F-5EDD801D65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F80D12-BBC6-B24E-91CB-91D1265267AA}" type="presOf" srcId="{76E15A5D-21D2-0E4B-AC04-A9CDFD330DA4}" destId="{3E5DB7FA-2095-429C-9023-950807B5BE4A}" srcOrd="0" destOrd="0" presId="urn:microsoft.com/office/officeart/2018/2/layout/IconVerticalSolidList"/>
    <dgm:cxn modelId="{DC91002A-29FE-BD41-BD1F-06FAD8FE8355}" type="presOf" srcId="{36CB7C36-A591-744D-9FEF-FF4F013EC8CA}" destId="{8402BF8A-D529-4E50-9B0A-E7C7D88D192C}" srcOrd="0" destOrd="0" presId="urn:microsoft.com/office/officeart/2018/2/layout/IconVerticalSolidList"/>
    <dgm:cxn modelId="{FE1A686B-5CFE-EC44-A143-1AC01EA6373F}" type="presOf" srcId="{D6003301-5661-CB4D-9D3F-5EDD801D6517}" destId="{0B6843E3-4D06-425C-9391-1E6E1526046A}" srcOrd="0" destOrd="0" presId="urn:microsoft.com/office/officeart/2018/2/layout/IconVerticalSolidList"/>
    <dgm:cxn modelId="{A8D9F57A-2E3B-1D40-A9ED-13898AB3C2B0}" srcId="{36CB7C36-A591-744D-9FEF-FF4F013EC8CA}" destId="{CD3845C4-0356-C844-B254-29102E1AC345}" srcOrd="0" destOrd="0" parTransId="{6D9F2B58-4C82-524C-8A0F-FBBA37017D9E}" sibTransId="{28E76C30-5F58-364F-B308-91C20B99A8B6}"/>
    <dgm:cxn modelId="{AE9D0C94-2888-8A4C-8166-BA9E8107F2B9}" srcId="{36CB7C36-A591-744D-9FEF-FF4F013EC8CA}" destId="{D6003301-5661-CB4D-9D3F-5EDD801D6517}" srcOrd="2" destOrd="0" parTransId="{08882EF3-17C4-2D46-B370-09D2E382503E}" sibTransId="{C5A6994A-43C9-3542-A492-D5F321A134F9}"/>
    <dgm:cxn modelId="{AB46F7E0-622D-C149-92A5-54FBA195A030}" srcId="{36CB7C36-A591-744D-9FEF-FF4F013EC8CA}" destId="{76E15A5D-21D2-0E4B-AC04-A9CDFD330DA4}" srcOrd="1" destOrd="0" parTransId="{203C9497-8B8F-3E44-987B-1649C6AA8D5C}" sibTransId="{CA1C5E08-A0F4-E54C-9B9E-A85BF13D18FF}"/>
    <dgm:cxn modelId="{338620EC-CE78-834B-94F9-1B4E3FA053EF}" type="presOf" srcId="{CD3845C4-0356-C844-B254-29102E1AC345}" destId="{A43BD960-28A2-4DB8-B41E-C44150D3030C}" srcOrd="0" destOrd="0" presId="urn:microsoft.com/office/officeart/2018/2/layout/IconVerticalSolidList"/>
    <dgm:cxn modelId="{E37DA161-9D27-EE43-AADC-D19E3E0C84E4}" type="presParOf" srcId="{8402BF8A-D529-4E50-9B0A-E7C7D88D192C}" destId="{E700B7B5-0815-4529-95B3-F37729666382}" srcOrd="0" destOrd="0" presId="urn:microsoft.com/office/officeart/2018/2/layout/IconVerticalSolidList"/>
    <dgm:cxn modelId="{D6D9093C-6BE0-9145-9F06-9B21A26CD970}" type="presParOf" srcId="{E700B7B5-0815-4529-95B3-F37729666382}" destId="{2F470554-B6B3-4F8B-B9E4-607E9A537EDC}" srcOrd="0" destOrd="0" presId="urn:microsoft.com/office/officeart/2018/2/layout/IconVerticalSolidList"/>
    <dgm:cxn modelId="{E0CA45E9-4DC1-4B45-A7EC-FA2F5F3C066C}" type="presParOf" srcId="{E700B7B5-0815-4529-95B3-F37729666382}" destId="{69666A2E-2AFE-41D2-A597-76241C0842A9}" srcOrd="1" destOrd="0" presId="urn:microsoft.com/office/officeart/2018/2/layout/IconVerticalSolidList"/>
    <dgm:cxn modelId="{BF9D9EDF-9759-2C47-A96F-892AFF464DB8}" type="presParOf" srcId="{E700B7B5-0815-4529-95B3-F37729666382}" destId="{65CD4124-A7AF-47A6-8C81-56ADD57951B0}" srcOrd="2" destOrd="0" presId="urn:microsoft.com/office/officeart/2018/2/layout/IconVerticalSolidList"/>
    <dgm:cxn modelId="{C41CB178-5C62-F649-9ACC-2A031C53C482}" type="presParOf" srcId="{E700B7B5-0815-4529-95B3-F37729666382}" destId="{A43BD960-28A2-4DB8-B41E-C44150D3030C}" srcOrd="3" destOrd="0" presId="urn:microsoft.com/office/officeart/2018/2/layout/IconVerticalSolidList"/>
    <dgm:cxn modelId="{9FF82B22-DC67-D34D-835D-B0E0F6676D4A}" type="presParOf" srcId="{8402BF8A-D529-4E50-9B0A-E7C7D88D192C}" destId="{78016909-503D-4601-A515-FC0FC85EBC4F}" srcOrd="1" destOrd="0" presId="urn:microsoft.com/office/officeart/2018/2/layout/IconVerticalSolidList"/>
    <dgm:cxn modelId="{DDB40071-F185-3147-ACBA-EE9D9ECB4048}" type="presParOf" srcId="{8402BF8A-D529-4E50-9B0A-E7C7D88D192C}" destId="{A1E94039-686E-4B70-9F62-6D147D02E165}" srcOrd="2" destOrd="0" presId="urn:microsoft.com/office/officeart/2018/2/layout/IconVerticalSolidList"/>
    <dgm:cxn modelId="{CEAF36E8-BFEC-9549-9C3B-89FD609704D1}" type="presParOf" srcId="{A1E94039-686E-4B70-9F62-6D147D02E165}" destId="{639B05D2-497A-4BD1-87F2-C65974766E27}" srcOrd="0" destOrd="0" presId="urn:microsoft.com/office/officeart/2018/2/layout/IconVerticalSolidList"/>
    <dgm:cxn modelId="{0D973331-DAEC-424C-9203-7835B33289F7}" type="presParOf" srcId="{A1E94039-686E-4B70-9F62-6D147D02E165}" destId="{A22E9206-C052-4052-8A00-306E22811C82}" srcOrd="1" destOrd="0" presId="urn:microsoft.com/office/officeart/2018/2/layout/IconVerticalSolidList"/>
    <dgm:cxn modelId="{140B7C05-E97B-6C4D-B1DF-D05580ADA529}" type="presParOf" srcId="{A1E94039-686E-4B70-9F62-6D147D02E165}" destId="{C0B2C166-1B50-4B51-ABEF-1588D12AAE93}" srcOrd="2" destOrd="0" presId="urn:microsoft.com/office/officeart/2018/2/layout/IconVerticalSolidList"/>
    <dgm:cxn modelId="{82154E0E-5BD4-DA48-A8BA-759513CEADB6}" type="presParOf" srcId="{A1E94039-686E-4B70-9F62-6D147D02E165}" destId="{3E5DB7FA-2095-429C-9023-950807B5BE4A}" srcOrd="3" destOrd="0" presId="urn:microsoft.com/office/officeart/2018/2/layout/IconVerticalSolidList"/>
    <dgm:cxn modelId="{02481617-4403-C346-83F3-DA8402A63FFB}" type="presParOf" srcId="{8402BF8A-D529-4E50-9B0A-E7C7D88D192C}" destId="{236092CA-9876-49EE-954E-F6BB101DB13E}" srcOrd="3" destOrd="0" presId="urn:microsoft.com/office/officeart/2018/2/layout/IconVerticalSolidList"/>
    <dgm:cxn modelId="{A2BF9159-41FB-4E47-A2A9-0B5AE380F4A8}" type="presParOf" srcId="{8402BF8A-D529-4E50-9B0A-E7C7D88D192C}" destId="{11503488-F427-452D-96ED-AFC12DAB3E4C}" srcOrd="4" destOrd="0" presId="urn:microsoft.com/office/officeart/2018/2/layout/IconVerticalSolidList"/>
    <dgm:cxn modelId="{59E609CD-8EBC-A046-8E12-953FA32F6E5E}" type="presParOf" srcId="{11503488-F427-452D-96ED-AFC12DAB3E4C}" destId="{A81F0F21-7283-46B7-B8C7-8073BBBF2EBF}" srcOrd="0" destOrd="0" presId="urn:microsoft.com/office/officeart/2018/2/layout/IconVerticalSolidList"/>
    <dgm:cxn modelId="{5431A3A2-F012-8A42-B09F-C9D16FEFD388}" type="presParOf" srcId="{11503488-F427-452D-96ED-AFC12DAB3E4C}" destId="{ECA739CE-A484-4DFC-B4BF-1035DE706250}" srcOrd="1" destOrd="0" presId="urn:microsoft.com/office/officeart/2018/2/layout/IconVerticalSolidList"/>
    <dgm:cxn modelId="{3B16C1BB-0257-284E-A1EE-DF98AD854025}" type="presParOf" srcId="{11503488-F427-452D-96ED-AFC12DAB3E4C}" destId="{54F0D3CA-651C-4638-8FD8-7F792293DE7E}" srcOrd="2" destOrd="0" presId="urn:microsoft.com/office/officeart/2018/2/layout/IconVerticalSolidList"/>
    <dgm:cxn modelId="{65AE5F02-9BA7-C448-90CC-0974F56D84B3}" type="presParOf" srcId="{11503488-F427-452D-96ED-AFC12DAB3E4C}" destId="{0B6843E3-4D06-425C-9391-1E6E1526046A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DAA6DE-1891-41B5-9880-3CDFA2B105D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0FD792-E182-4E57-8F20-2DEEAD930F65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  <a:defRPr cap="all"/>
          </a:pPr>
          <a:r>
            <a:rPr lang="en-US" sz="3000" dirty="0"/>
            <a:t>Cars Using conventional gas or alternative fuels</a:t>
          </a:r>
        </a:p>
      </dgm:t>
    </dgm:pt>
    <dgm:pt modelId="{58B85659-E7A5-4DB0-85F6-A806EB2B53AC}" type="parTrans" cxnId="{56153C59-FEA1-4566-938D-9AAA7469EC30}">
      <dgm:prSet/>
      <dgm:spPr/>
      <dgm:t>
        <a:bodyPr/>
        <a:lstStyle/>
        <a:p>
          <a:endParaRPr lang="en-US"/>
        </a:p>
      </dgm:t>
    </dgm:pt>
    <dgm:pt modelId="{10F83370-05C5-447D-8E6D-15DF16C09DC0}" type="sibTrans" cxnId="{56153C59-FEA1-4566-938D-9AAA7469EC30}">
      <dgm:prSet/>
      <dgm:spPr/>
      <dgm:t>
        <a:bodyPr/>
        <a:lstStyle/>
        <a:p>
          <a:endParaRPr lang="en-US"/>
        </a:p>
      </dgm:t>
    </dgm:pt>
    <dgm:pt modelId="{D48FEE19-369D-4C88-B86B-D12C90B97C4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000" dirty="0"/>
            <a:t>Comprise 47% of the dataset</a:t>
          </a:r>
        </a:p>
      </dgm:t>
    </dgm:pt>
    <dgm:pt modelId="{AB3E50CE-0013-49C9-BD68-23F4B9EFB8B7}" type="parTrans" cxnId="{4FD0F334-6E47-4DD5-AE0F-22A57242660C}">
      <dgm:prSet/>
      <dgm:spPr/>
      <dgm:t>
        <a:bodyPr/>
        <a:lstStyle/>
        <a:p>
          <a:endParaRPr lang="en-US"/>
        </a:p>
      </dgm:t>
    </dgm:pt>
    <dgm:pt modelId="{348438D3-E510-42D0-895C-C746342A0686}" type="sibTrans" cxnId="{4FD0F334-6E47-4DD5-AE0F-22A57242660C}">
      <dgm:prSet/>
      <dgm:spPr/>
      <dgm:t>
        <a:bodyPr/>
        <a:lstStyle/>
        <a:p>
          <a:endParaRPr lang="en-US"/>
        </a:p>
      </dgm:t>
    </dgm:pt>
    <dgm:pt modelId="{848D0954-221F-4036-9F56-062E75470CF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000" dirty="0"/>
            <a:t>~35% of registered vehicles are cars </a:t>
          </a:r>
        </a:p>
      </dgm:t>
    </dgm:pt>
    <dgm:pt modelId="{81C60613-5AD6-45CB-93AD-5266BE36637E}" type="parTrans" cxnId="{A9015E8A-F541-4133-9ED3-B35201CEECBD}">
      <dgm:prSet/>
      <dgm:spPr/>
      <dgm:t>
        <a:bodyPr/>
        <a:lstStyle/>
        <a:p>
          <a:endParaRPr lang="en-US"/>
        </a:p>
      </dgm:t>
    </dgm:pt>
    <dgm:pt modelId="{7B60BE49-42E6-4EE4-BE5A-BA5D13AF5AD2}" type="sibTrans" cxnId="{A9015E8A-F541-4133-9ED3-B35201CEECBD}">
      <dgm:prSet/>
      <dgm:spPr/>
      <dgm:t>
        <a:bodyPr/>
        <a:lstStyle/>
        <a:p>
          <a:endParaRPr lang="en-US"/>
        </a:p>
      </dgm:t>
    </dgm:pt>
    <dgm:pt modelId="{8BBB444D-FF77-4DD7-9070-D0E34423E3FD}" type="pres">
      <dgm:prSet presAssocID="{96DAA6DE-1891-41B5-9880-3CDFA2B105D3}" presName="root" presStyleCnt="0">
        <dgm:presLayoutVars>
          <dgm:dir/>
          <dgm:resizeHandles val="exact"/>
        </dgm:presLayoutVars>
      </dgm:prSet>
      <dgm:spPr/>
    </dgm:pt>
    <dgm:pt modelId="{FFE26B35-5631-4643-913E-82BE13EA6A5A}" type="pres">
      <dgm:prSet presAssocID="{1A0FD792-E182-4E57-8F20-2DEEAD930F65}" presName="compNode" presStyleCnt="0"/>
      <dgm:spPr/>
    </dgm:pt>
    <dgm:pt modelId="{0278A668-7072-402B-BDFB-87EF68F1EECE}" type="pres">
      <dgm:prSet presAssocID="{1A0FD792-E182-4E57-8F20-2DEEAD930F65}" presName="iconBgRect" presStyleLbl="bgShp" presStyleIdx="0" presStyleCnt="3"/>
      <dgm:spPr/>
    </dgm:pt>
    <dgm:pt modelId="{79678C7B-ECAD-4F20-9439-3699F80EEEBE}" type="pres">
      <dgm:prSet presAssocID="{1A0FD792-E182-4E57-8F20-2DEEAD930F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A0AAA9F-298E-4566-A6AC-7F17540C0FC1}" type="pres">
      <dgm:prSet presAssocID="{1A0FD792-E182-4E57-8F20-2DEEAD930F65}" presName="spaceRect" presStyleCnt="0"/>
      <dgm:spPr/>
    </dgm:pt>
    <dgm:pt modelId="{9F582FF2-AA80-4294-B845-6ADF5086C265}" type="pres">
      <dgm:prSet presAssocID="{1A0FD792-E182-4E57-8F20-2DEEAD930F65}" presName="textRect" presStyleLbl="revTx" presStyleIdx="0" presStyleCnt="3" custScaleX="129494">
        <dgm:presLayoutVars>
          <dgm:chMax val="1"/>
          <dgm:chPref val="1"/>
        </dgm:presLayoutVars>
      </dgm:prSet>
      <dgm:spPr/>
    </dgm:pt>
    <dgm:pt modelId="{8F10EE99-9B46-4DE1-A37B-2C3BC70A4A53}" type="pres">
      <dgm:prSet presAssocID="{10F83370-05C5-447D-8E6D-15DF16C09DC0}" presName="sibTrans" presStyleCnt="0"/>
      <dgm:spPr/>
    </dgm:pt>
    <dgm:pt modelId="{FBEC2A03-4457-42A3-86FB-27E7B1788B75}" type="pres">
      <dgm:prSet presAssocID="{D48FEE19-369D-4C88-B86B-D12C90B97C49}" presName="compNode" presStyleCnt="0"/>
      <dgm:spPr/>
    </dgm:pt>
    <dgm:pt modelId="{BE013FD5-EEA3-467B-B67B-CFF904A54B26}" type="pres">
      <dgm:prSet presAssocID="{D48FEE19-369D-4C88-B86B-D12C90B97C49}" presName="iconBgRect" presStyleLbl="bgShp" presStyleIdx="1" presStyleCnt="3"/>
      <dgm:spPr/>
    </dgm:pt>
    <dgm:pt modelId="{8B4D02BF-A2AF-4B69-B456-EC91163F2C01}" type="pres">
      <dgm:prSet presAssocID="{D48FEE19-369D-4C88-B86B-D12C90B97C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31AECB-8857-4A00-8844-BB5B6C703655}" type="pres">
      <dgm:prSet presAssocID="{D48FEE19-369D-4C88-B86B-D12C90B97C49}" presName="spaceRect" presStyleCnt="0"/>
      <dgm:spPr/>
    </dgm:pt>
    <dgm:pt modelId="{0A975581-5D61-46AF-8DD5-5A32DF0323C4}" type="pres">
      <dgm:prSet presAssocID="{D48FEE19-369D-4C88-B86B-D12C90B97C49}" presName="textRect" presStyleLbl="revTx" presStyleIdx="1" presStyleCnt="3" custScaleX="114006">
        <dgm:presLayoutVars>
          <dgm:chMax val="1"/>
          <dgm:chPref val="1"/>
        </dgm:presLayoutVars>
      </dgm:prSet>
      <dgm:spPr/>
    </dgm:pt>
    <dgm:pt modelId="{5FEC401D-289E-46F4-84EE-5700E875C1F8}" type="pres">
      <dgm:prSet presAssocID="{348438D3-E510-42D0-895C-C746342A0686}" presName="sibTrans" presStyleCnt="0"/>
      <dgm:spPr/>
    </dgm:pt>
    <dgm:pt modelId="{6393D050-0EB9-4E6A-B200-1A7B76E7FD00}" type="pres">
      <dgm:prSet presAssocID="{848D0954-221F-4036-9F56-062E75470CF2}" presName="compNode" presStyleCnt="0"/>
      <dgm:spPr/>
    </dgm:pt>
    <dgm:pt modelId="{40CFF673-990A-4150-B2D0-0395836497A0}" type="pres">
      <dgm:prSet presAssocID="{848D0954-221F-4036-9F56-062E75470CF2}" presName="iconBgRect" presStyleLbl="bgShp" presStyleIdx="2" presStyleCnt="3"/>
      <dgm:spPr/>
    </dgm:pt>
    <dgm:pt modelId="{1CDC8D61-CC7D-4B5F-AF09-C03EF7648BDC}" type="pres">
      <dgm:prSet presAssocID="{848D0954-221F-4036-9F56-062E75470C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076281B8-72EF-4C45-8A6D-A5E21AB07586}" type="pres">
      <dgm:prSet presAssocID="{848D0954-221F-4036-9F56-062E75470CF2}" presName="spaceRect" presStyleCnt="0"/>
      <dgm:spPr/>
    </dgm:pt>
    <dgm:pt modelId="{65F8F0B1-E74A-4994-8094-D8527F66235C}" type="pres">
      <dgm:prSet presAssocID="{848D0954-221F-4036-9F56-062E75470C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59CA1E-91F3-E843-B84F-B24403AB6E5C}" type="presOf" srcId="{96DAA6DE-1891-41B5-9880-3CDFA2B105D3}" destId="{8BBB444D-FF77-4DD7-9070-D0E34423E3FD}" srcOrd="0" destOrd="0" presId="urn:microsoft.com/office/officeart/2018/5/layout/IconCircleLabelList"/>
    <dgm:cxn modelId="{4FD0F334-6E47-4DD5-AE0F-22A57242660C}" srcId="{96DAA6DE-1891-41B5-9880-3CDFA2B105D3}" destId="{D48FEE19-369D-4C88-B86B-D12C90B97C49}" srcOrd="1" destOrd="0" parTransId="{AB3E50CE-0013-49C9-BD68-23F4B9EFB8B7}" sibTransId="{348438D3-E510-42D0-895C-C746342A0686}"/>
    <dgm:cxn modelId="{DC0ACD3F-974C-D348-8795-F0EE82AF84DB}" type="presOf" srcId="{1A0FD792-E182-4E57-8F20-2DEEAD930F65}" destId="{9F582FF2-AA80-4294-B845-6ADF5086C265}" srcOrd="0" destOrd="0" presId="urn:microsoft.com/office/officeart/2018/5/layout/IconCircleLabelList"/>
    <dgm:cxn modelId="{56153C59-FEA1-4566-938D-9AAA7469EC30}" srcId="{96DAA6DE-1891-41B5-9880-3CDFA2B105D3}" destId="{1A0FD792-E182-4E57-8F20-2DEEAD930F65}" srcOrd="0" destOrd="0" parTransId="{58B85659-E7A5-4DB0-85F6-A806EB2B53AC}" sibTransId="{10F83370-05C5-447D-8E6D-15DF16C09DC0}"/>
    <dgm:cxn modelId="{A9015E8A-F541-4133-9ED3-B35201CEECBD}" srcId="{96DAA6DE-1891-41B5-9880-3CDFA2B105D3}" destId="{848D0954-221F-4036-9F56-062E75470CF2}" srcOrd="2" destOrd="0" parTransId="{81C60613-5AD6-45CB-93AD-5266BE36637E}" sibTransId="{7B60BE49-42E6-4EE4-BE5A-BA5D13AF5AD2}"/>
    <dgm:cxn modelId="{99CC2A8C-6AF2-F742-95AD-641FB040573C}" type="presOf" srcId="{D48FEE19-369D-4C88-B86B-D12C90B97C49}" destId="{0A975581-5D61-46AF-8DD5-5A32DF0323C4}" srcOrd="0" destOrd="0" presId="urn:microsoft.com/office/officeart/2018/5/layout/IconCircleLabelList"/>
    <dgm:cxn modelId="{D02F6FCE-B5AB-8447-B35C-1AAFBA0B9406}" type="presOf" srcId="{848D0954-221F-4036-9F56-062E75470CF2}" destId="{65F8F0B1-E74A-4994-8094-D8527F66235C}" srcOrd="0" destOrd="0" presId="urn:microsoft.com/office/officeart/2018/5/layout/IconCircleLabelList"/>
    <dgm:cxn modelId="{815C1B98-0C21-0B49-AD77-51D9B5518CEC}" type="presParOf" srcId="{8BBB444D-FF77-4DD7-9070-D0E34423E3FD}" destId="{FFE26B35-5631-4643-913E-82BE13EA6A5A}" srcOrd="0" destOrd="0" presId="urn:microsoft.com/office/officeart/2018/5/layout/IconCircleLabelList"/>
    <dgm:cxn modelId="{32A2676F-12EB-3C4D-B422-A46499C489AD}" type="presParOf" srcId="{FFE26B35-5631-4643-913E-82BE13EA6A5A}" destId="{0278A668-7072-402B-BDFB-87EF68F1EECE}" srcOrd="0" destOrd="0" presId="urn:microsoft.com/office/officeart/2018/5/layout/IconCircleLabelList"/>
    <dgm:cxn modelId="{09DE76E4-6334-104A-80A5-361DB6501FF7}" type="presParOf" srcId="{FFE26B35-5631-4643-913E-82BE13EA6A5A}" destId="{79678C7B-ECAD-4F20-9439-3699F80EEEBE}" srcOrd="1" destOrd="0" presId="urn:microsoft.com/office/officeart/2018/5/layout/IconCircleLabelList"/>
    <dgm:cxn modelId="{20AED20A-D0E3-CF47-BD8A-F28D7A2F5427}" type="presParOf" srcId="{FFE26B35-5631-4643-913E-82BE13EA6A5A}" destId="{8A0AAA9F-298E-4566-A6AC-7F17540C0FC1}" srcOrd="2" destOrd="0" presId="urn:microsoft.com/office/officeart/2018/5/layout/IconCircleLabelList"/>
    <dgm:cxn modelId="{C1C3BCB3-99AE-584B-BC8F-BC9F9000A24F}" type="presParOf" srcId="{FFE26B35-5631-4643-913E-82BE13EA6A5A}" destId="{9F582FF2-AA80-4294-B845-6ADF5086C265}" srcOrd="3" destOrd="0" presId="urn:microsoft.com/office/officeart/2018/5/layout/IconCircleLabelList"/>
    <dgm:cxn modelId="{8DC38257-2D2A-114B-A3F2-DE5EE09F8BA0}" type="presParOf" srcId="{8BBB444D-FF77-4DD7-9070-D0E34423E3FD}" destId="{8F10EE99-9B46-4DE1-A37B-2C3BC70A4A53}" srcOrd="1" destOrd="0" presId="urn:microsoft.com/office/officeart/2018/5/layout/IconCircleLabelList"/>
    <dgm:cxn modelId="{007B0A56-B5C7-8048-B5BF-CD6AFC7BC1AA}" type="presParOf" srcId="{8BBB444D-FF77-4DD7-9070-D0E34423E3FD}" destId="{FBEC2A03-4457-42A3-86FB-27E7B1788B75}" srcOrd="2" destOrd="0" presId="urn:microsoft.com/office/officeart/2018/5/layout/IconCircleLabelList"/>
    <dgm:cxn modelId="{A65472BD-84BC-8146-BB9F-7E65647BBE2F}" type="presParOf" srcId="{FBEC2A03-4457-42A3-86FB-27E7B1788B75}" destId="{BE013FD5-EEA3-467B-B67B-CFF904A54B26}" srcOrd="0" destOrd="0" presId="urn:microsoft.com/office/officeart/2018/5/layout/IconCircleLabelList"/>
    <dgm:cxn modelId="{C2701FA8-F584-A941-B8CE-89EDE9544FAC}" type="presParOf" srcId="{FBEC2A03-4457-42A3-86FB-27E7B1788B75}" destId="{8B4D02BF-A2AF-4B69-B456-EC91163F2C01}" srcOrd="1" destOrd="0" presId="urn:microsoft.com/office/officeart/2018/5/layout/IconCircleLabelList"/>
    <dgm:cxn modelId="{70853B08-3095-D946-8A08-59091AFA3950}" type="presParOf" srcId="{FBEC2A03-4457-42A3-86FB-27E7B1788B75}" destId="{C131AECB-8857-4A00-8844-BB5B6C703655}" srcOrd="2" destOrd="0" presId="urn:microsoft.com/office/officeart/2018/5/layout/IconCircleLabelList"/>
    <dgm:cxn modelId="{5293C9E0-10AB-BC47-BBF1-497BA5C9562D}" type="presParOf" srcId="{FBEC2A03-4457-42A3-86FB-27E7B1788B75}" destId="{0A975581-5D61-46AF-8DD5-5A32DF0323C4}" srcOrd="3" destOrd="0" presId="urn:microsoft.com/office/officeart/2018/5/layout/IconCircleLabelList"/>
    <dgm:cxn modelId="{AF07F1C2-B559-CC46-8150-E12771731763}" type="presParOf" srcId="{8BBB444D-FF77-4DD7-9070-D0E34423E3FD}" destId="{5FEC401D-289E-46F4-84EE-5700E875C1F8}" srcOrd="3" destOrd="0" presId="urn:microsoft.com/office/officeart/2018/5/layout/IconCircleLabelList"/>
    <dgm:cxn modelId="{DE7A9B59-26AB-F949-945C-DEF84E98DE91}" type="presParOf" srcId="{8BBB444D-FF77-4DD7-9070-D0E34423E3FD}" destId="{6393D050-0EB9-4E6A-B200-1A7B76E7FD00}" srcOrd="4" destOrd="0" presId="urn:microsoft.com/office/officeart/2018/5/layout/IconCircleLabelList"/>
    <dgm:cxn modelId="{E78E86C1-1486-2D4F-B6C1-152ECE3FFA39}" type="presParOf" srcId="{6393D050-0EB9-4E6A-B200-1A7B76E7FD00}" destId="{40CFF673-990A-4150-B2D0-0395836497A0}" srcOrd="0" destOrd="0" presId="urn:microsoft.com/office/officeart/2018/5/layout/IconCircleLabelList"/>
    <dgm:cxn modelId="{5EB0ECFE-0253-AE41-B867-FDEBB0C5ECE6}" type="presParOf" srcId="{6393D050-0EB9-4E6A-B200-1A7B76E7FD00}" destId="{1CDC8D61-CC7D-4B5F-AF09-C03EF7648BDC}" srcOrd="1" destOrd="0" presId="urn:microsoft.com/office/officeart/2018/5/layout/IconCircleLabelList"/>
    <dgm:cxn modelId="{641C1C00-8AA8-5543-9481-F22F068B4057}" type="presParOf" srcId="{6393D050-0EB9-4E6A-B200-1A7B76E7FD00}" destId="{076281B8-72EF-4C45-8A6D-A5E21AB07586}" srcOrd="2" destOrd="0" presId="urn:microsoft.com/office/officeart/2018/5/layout/IconCircleLabelList"/>
    <dgm:cxn modelId="{15A74FC1-F31C-CA40-9E2D-467305785117}" type="presParOf" srcId="{6393D050-0EB9-4E6A-B200-1A7B76E7FD00}" destId="{65F8F0B1-E74A-4994-8094-D8527F6623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CD6CC6-9AE5-4257-8AD1-8D8958060A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5DDF3B-1F0C-4CB1-8F68-42A329916B68}">
      <dgm:prSet custT="1"/>
      <dgm:spPr/>
      <dgm:t>
        <a:bodyPr/>
        <a:lstStyle/>
        <a:p>
          <a:r>
            <a:rPr lang="en-US" sz="3000" dirty="0"/>
            <a:t>Is there a difference between average annual fuel cost and MPG of manufacturers that have cars using alternative fuels or technology?</a:t>
          </a:r>
        </a:p>
      </dgm:t>
    </dgm:pt>
    <dgm:pt modelId="{0760EEAB-CE80-4244-B9F6-CA3E0DF45D0C}" type="parTrans" cxnId="{83D2DECA-CB47-446F-9BBA-1A4D1E4C4443}">
      <dgm:prSet/>
      <dgm:spPr/>
      <dgm:t>
        <a:bodyPr/>
        <a:lstStyle/>
        <a:p>
          <a:endParaRPr lang="en-US"/>
        </a:p>
      </dgm:t>
    </dgm:pt>
    <dgm:pt modelId="{18FD3309-5E30-4CCC-A82A-A6A61D8ECA8F}" type="sibTrans" cxnId="{83D2DECA-CB47-446F-9BBA-1A4D1E4C4443}">
      <dgm:prSet/>
      <dgm:spPr/>
      <dgm:t>
        <a:bodyPr/>
        <a:lstStyle/>
        <a:p>
          <a:endParaRPr lang="en-US"/>
        </a:p>
      </dgm:t>
    </dgm:pt>
    <dgm:pt modelId="{662F6249-10AB-4EC9-B4D8-D63915C9188B}">
      <dgm:prSet custT="1"/>
      <dgm:spPr/>
      <dgm:t>
        <a:bodyPr/>
        <a:lstStyle/>
        <a:p>
          <a:r>
            <a:rPr lang="en-US" sz="3000" dirty="0"/>
            <a:t>Is there a difference between hybrid cars and non-hybrid cars within those manufacturers in annual fuel costs and MPG?</a:t>
          </a:r>
        </a:p>
      </dgm:t>
    </dgm:pt>
    <dgm:pt modelId="{B93F2CAF-08D9-4F3C-9F77-CEBD570299EF}" type="parTrans" cxnId="{EF8C99BE-5E43-4D48-8F55-387F0E69B615}">
      <dgm:prSet/>
      <dgm:spPr/>
      <dgm:t>
        <a:bodyPr/>
        <a:lstStyle/>
        <a:p>
          <a:endParaRPr lang="en-US"/>
        </a:p>
      </dgm:t>
    </dgm:pt>
    <dgm:pt modelId="{3813974B-C245-454F-9CD1-91F7D6C4A0DF}" type="sibTrans" cxnId="{EF8C99BE-5E43-4D48-8F55-387F0E69B615}">
      <dgm:prSet/>
      <dgm:spPr/>
      <dgm:t>
        <a:bodyPr/>
        <a:lstStyle/>
        <a:p>
          <a:endParaRPr lang="en-US"/>
        </a:p>
      </dgm:t>
    </dgm:pt>
    <dgm:pt modelId="{C0DE55BB-6044-A14F-B608-5A611687943D}" type="pres">
      <dgm:prSet presAssocID="{F7CD6CC6-9AE5-4257-8AD1-8D8958060AB7}" presName="linear" presStyleCnt="0">
        <dgm:presLayoutVars>
          <dgm:animLvl val="lvl"/>
          <dgm:resizeHandles val="exact"/>
        </dgm:presLayoutVars>
      </dgm:prSet>
      <dgm:spPr/>
    </dgm:pt>
    <dgm:pt modelId="{50635D09-1EE5-9A4A-A4AD-70B9E3DF8C4C}" type="pres">
      <dgm:prSet presAssocID="{AB5DDF3B-1F0C-4CB1-8F68-42A329916B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ED753D-CCEE-3648-8B15-E523234F19A6}" type="pres">
      <dgm:prSet presAssocID="{18FD3309-5E30-4CCC-A82A-A6A61D8ECA8F}" presName="spacer" presStyleCnt="0"/>
      <dgm:spPr/>
    </dgm:pt>
    <dgm:pt modelId="{B662EB06-B31C-6245-892D-A46BC83FF8BF}" type="pres">
      <dgm:prSet presAssocID="{662F6249-10AB-4EC9-B4D8-D63915C9188B}" presName="parentText" presStyleLbl="node1" presStyleIdx="1" presStyleCnt="2" custLinFactNeighborX="0" custLinFactNeighborY="-5815">
        <dgm:presLayoutVars>
          <dgm:chMax val="0"/>
          <dgm:bulletEnabled val="1"/>
        </dgm:presLayoutVars>
      </dgm:prSet>
      <dgm:spPr/>
    </dgm:pt>
  </dgm:ptLst>
  <dgm:cxnLst>
    <dgm:cxn modelId="{E24E4F10-FB98-634B-AC18-9A6716B847C2}" type="presOf" srcId="{AB5DDF3B-1F0C-4CB1-8F68-42A329916B68}" destId="{50635D09-1EE5-9A4A-A4AD-70B9E3DF8C4C}" srcOrd="0" destOrd="0" presId="urn:microsoft.com/office/officeart/2005/8/layout/vList2"/>
    <dgm:cxn modelId="{EF8C99BE-5E43-4D48-8F55-387F0E69B615}" srcId="{F7CD6CC6-9AE5-4257-8AD1-8D8958060AB7}" destId="{662F6249-10AB-4EC9-B4D8-D63915C9188B}" srcOrd="1" destOrd="0" parTransId="{B93F2CAF-08D9-4F3C-9F77-CEBD570299EF}" sibTransId="{3813974B-C245-454F-9CD1-91F7D6C4A0DF}"/>
    <dgm:cxn modelId="{83D2DECA-CB47-446F-9BBA-1A4D1E4C4443}" srcId="{F7CD6CC6-9AE5-4257-8AD1-8D8958060AB7}" destId="{AB5DDF3B-1F0C-4CB1-8F68-42A329916B68}" srcOrd="0" destOrd="0" parTransId="{0760EEAB-CE80-4244-B9F6-CA3E0DF45D0C}" sibTransId="{18FD3309-5E30-4CCC-A82A-A6A61D8ECA8F}"/>
    <dgm:cxn modelId="{F72F77F4-03E8-684D-9493-0AC06583C4DE}" type="presOf" srcId="{F7CD6CC6-9AE5-4257-8AD1-8D8958060AB7}" destId="{C0DE55BB-6044-A14F-B608-5A611687943D}" srcOrd="0" destOrd="0" presId="urn:microsoft.com/office/officeart/2005/8/layout/vList2"/>
    <dgm:cxn modelId="{23A72DF6-20E0-8E4C-9C31-0F2D9155A709}" type="presOf" srcId="{662F6249-10AB-4EC9-B4D8-D63915C9188B}" destId="{B662EB06-B31C-6245-892D-A46BC83FF8BF}" srcOrd="0" destOrd="0" presId="urn:microsoft.com/office/officeart/2005/8/layout/vList2"/>
    <dgm:cxn modelId="{0BADF549-AEFD-BD40-899B-DD6853536947}" type="presParOf" srcId="{C0DE55BB-6044-A14F-B608-5A611687943D}" destId="{50635D09-1EE5-9A4A-A4AD-70B9E3DF8C4C}" srcOrd="0" destOrd="0" presId="urn:microsoft.com/office/officeart/2005/8/layout/vList2"/>
    <dgm:cxn modelId="{FE101806-1D76-FD46-9F37-6D022913BC3F}" type="presParOf" srcId="{C0DE55BB-6044-A14F-B608-5A611687943D}" destId="{25ED753D-CCEE-3648-8B15-E523234F19A6}" srcOrd="1" destOrd="0" presId="urn:microsoft.com/office/officeart/2005/8/layout/vList2"/>
    <dgm:cxn modelId="{151A8DFB-ECAC-7B4E-AFB6-E6466DB9723E}" type="presParOf" srcId="{C0DE55BB-6044-A14F-B608-5A611687943D}" destId="{B662EB06-B31C-6245-892D-A46BC83FF8B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167CDB-392D-4159-991A-17642A998F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1FE075-CD89-4C3A-86C5-4D932E46492A}">
      <dgm:prSet/>
      <dgm:spPr>
        <a:ln>
          <a:noFill/>
        </a:ln>
      </dgm:spPr>
      <dgm:t>
        <a:bodyPr/>
        <a:lstStyle/>
        <a:p>
          <a:r>
            <a:rPr lang="en-US" dirty="0"/>
            <a:t>Car-buyers can be directed to manufacturers that have cars using alternative fuels</a:t>
          </a:r>
        </a:p>
      </dgm:t>
    </dgm:pt>
    <dgm:pt modelId="{614A5DA0-3C3D-4558-BD35-21743026AABE}" type="parTrans" cxnId="{E8282A4E-93EF-4B0A-BBCF-68F010070551}">
      <dgm:prSet/>
      <dgm:spPr/>
      <dgm:t>
        <a:bodyPr/>
        <a:lstStyle/>
        <a:p>
          <a:endParaRPr lang="en-US"/>
        </a:p>
      </dgm:t>
    </dgm:pt>
    <dgm:pt modelId="{7E6BEB77-2752-4DA1-995A-E63514F3BF69}" type="sibTrans" cxnId="{E8282A4E-93EF-4B0A-BBCF-68F010070551}">
      <dgm:prSet/>
      <dgm:spPr/>
      <dgm:t>
        <a:bodyPr/>
        <a:lstStyle/>
        <a:p>
          <a:endParaRPr lang="en-US"/>
        </a:p>
      </dgm:t>
    </dgm:pt>
    <dgm:pt modelId="{04E2C681-F6F4-4D08-8995-6B368D2AD3D9}">
      <dgm:prSet/>
      <dgm:spPr/>
      <dgm:t>
        <a:bodyPr/>
        <a:lstStyle/>
        <a:p>
          <a:r>
            <a:rPr lang="en-US"/>
            <a:t>Hybrid cars may be a starting point when looking into those manufacturers</a:t>
          </a:r>
        </a:p>
      </dgm:t>
    </dgm:pt>
    <dgm:pt modelId="{3B575D02-B852-4275-B47C-423A55D95C7B}" type="parTrans" cxnId="{9804A3B6-51BF-4B13-95D6-9E2C0A1993E9}">
      <dgm:prSet/>
      <dgm:spPr/>
      <dgm:t>
        <a:bodyPr/>
        <a:lstStyle/>
        <a:p>
          <a:endParaRPr lang="en-US"/>
        </a:p>
      </dgm:t>
    </dgm:pt>
    <dgm:pt modelId="{8699F0C9-1823-4612-B138-1563B7350275}" type="sibTrans" cxnId="{9804A3B6-51BF-4B13-95D6-9E2C0A1993E9}">
      <dgm:prSet/>
      <dgm:spPr/>
      <dgm:t>
        <a:bodyPr/>
        <a:lstStyle/>
        <a:p>
          <a:endParaRPr lang="en-US"/>
        </a:p>
      </dgm:t>
    </dgm:pt>
    <dgm:pt modelId="{8C6C52F5-3258-4145-85DB-B24332C9F81A}" type="pres">
      <dgm:prSet presAssocID="{0D167CDB-392D-4159-991A-17642A998F86}" presName="vert0" presStyleCnt="0">
        <dgm:presLayoutVars>
          <dgm:dir/>
          <dgm:animOne val="branch"/>
          <dgm:animLvl val="lvl"/>
        </dgm:presLayoutVars>
      </dgm:prSet>
      <dgm:spPr/>
    </dgm:pt>
    <dgm:pt modelId="{03CE55CE-B955-DF43-A1ED-BDEA32FED4C2}" type="pres">
      <dgm:prSet presAssocID="{8E1FE075-CD89-4C3A-86C5-4D932E46492A}" presName="thickLine" presStyleLbl="alignNode1" presStyleIdx="0" presStyleCnt="2"/>
      <dgm:spPr/>
    </dgm:pt>
    <dgm:pt modelId="{77479CCB-70A8-724F-B760-A7FFFF9C261A}" type="pres">
      <dgm:prSet presAssocID="{8E1FE075-CD89-4C3A-86C5-4D932E46492A}" presName="horz1" presStyleCnt="0"/>
      <dgm:spPr/>
    </dgm:pt>
    <dgm:pt modelId="{9D191ACA-9C59-0C43-83D9-4B0ADBB86F05}" type="pres">
      <dgm:prSet presAssocID="{8E1FE075-CD89-4C3A-86C5-4D932E46492A}" presName="tx1" presStyleLbl="revTx" presStyleIdx="0" presStyleCnt="2"/>
      <dgm:spPr/>
    </dgm:pt>
    <dgm:pt modelId="{144D69F8-EE3A-F547-8FC7-C117FA1DCD96}" type="pres">
      <dgm:prSet presAssocID="{8E1FE075-CD89-4C3A-86C5-4D932E46492A}" presName="vert1" presStyleCnt="0"/>
      <dgm:spPr/>
    </dgm:pt>
    <dgm:pt modelId="{E7F558D0-6424-5B4A-BF5D-3CD2592EC1F6}" type="pres">
      <dgm:prSet presAssocID="{04E2C681-F6F4-4D08-8995-6B368D2AD3D9}" presName="thickLine" presStyleLbl="alignNode1" presStyleIdx="1" presStyleCnt="2"/>
      <dgm:spPr>
        <a:ln>
          <a:solidFill>
            <a:schemeClr val="accent2"/>
          </a:solidFill>
        </a:ln>
      </dgm:spPr>
    </dgm:pt>
    <dgm:pt modelId="{58344A37-080F-A44E-B91A-125F637B360A}" type="pres">
      <dgm:prSet presAssocID="{04E2C681-F6F4-4D08-8995-6B368D2AD3D9}" presName="horz1" presStyleCnt="0"/>
      <dgm:spPr/>
    </dgm:pt>
    <dgm:pt modelId="{5DF1FAFE-E5F2-F34D-ADE3-0358404D23A8}" type="pres">
      <dgm:prSet presAssocID="{04E2C681-F6F4-4D08-8995-6B368D2AD3D9}" presName="tx1" presStyleLbl="revTx" presStyleIdx="1" presStyleCnt="2"/>
      <dgm:spPr/>
    </dgm:pt>
    <dgm:pt modelId="{5A2C0649-6802-7044-AE91-9B0B1F1989E2}" type="pres">
      <dgm:prSet presAssocID="{04E2C681-F6F4-4D08-8995-6B368D2AD3D9}" presName="vert1" presStyleCnt="0"/>
      <dgm:spPr/>
    </dgm:pt>
  </dgm:ptLst>
  <dgm:cxnLst>
    <dgm:cxn modelId="{E646B405-8D4A-3D4C-9151-5B84B349BE07}" type="presOf" srcId="{0D167CDB-392D-4159-991A-17642A998F86}" destId="{8C6C52F5-3258-4145-85DB-B24332C9F81A}" srcOrd="0" destOrd="0" presId="urn:microsoft.com/office/officeart/2008/layout/LinedList"/>
    <dgm:cxn modelId="{E8282A4E-93EF-4B0A-BBCF-68F010070551}" srcId="{0D167CDB-392D-4159-991A-17642A998F86}" destId="{8E1FE075-CD89-4C3A-86C5-4D932E46492A}" srcOrd="0" destOrd="0" parTransId="{614A5DA0-3C3D-4558-BD35-21743026AABE}" sibTransId="{7E6BEB77-2752-4DA1-995A-E63514F3BF69}"/>
    <dgm:cxn modelId="{E148E06B-2645-7B45-928E-62A186F8A3C0}" type="presOf" srcId="{04E2C681-F6F4-4D08-8995-6B368D2AD3D9}" destId="{5DF1FAFE-E5F2-F34D-ADE3-0358404D23A8}" srcOrd="0" destOrd="0" presId="urn:microsoft.com/office/officeart/2008/layout/LinedList"/>
    <dgm:cxn modelId="{8C277E7E-BDE1-1745-974C-39959B062EF3}" type="presOf" srcId="{8E1FE075-CD89-4C3A-86C5-4D932E46492A}" destId="{9D191ACA-9C59-0C43-83D9-4B0ADBB86F05}" srcOrd="0" destOrd="0" presId="urn:microsoft.com/office/officeart/2008/layout/LinedList"/>
    <dgm:cxn modelId="{9804A3B6-51BF-4B13-95D6-9E2C0A1993E9}" srcId="{0D167CDB-392D-4159-991A-17642A998F86}" destId="{04E2C681-F6F4-4D08-8995-6B368D2AD3D9}" srcOrd="1" destOrd="0" parTransId="{3B575D02-B852-4275-B47C-423A55D95C7B}" sibTransId="{8699F0C9-1823-4612-B138-1563B7350275}"/>
    <dgm:cxn modelId="{0C8203F3-DD39-3341-BC87-F02310671FEC}" type="presParOf" srcId="{8C6C52F5-3258-4145-85DB-B24332C9F81A}" destId="{03CE55CE-B955-DF43-A1ED-BDEA32FED4C2}" srcOrd="0" destOrd="0" presId="urn:microsoft.com/office/officeart/2008/layout/LinedList"/>
    <dgm:cxn modelId="{E0810112-7593-8643-9C24-E1F49DEDD77A}" type="presParOf" srcId="{8C6C52F5-3258-4145-85DB-B24332C9F81A}" destId="{77479CCB-70A8-724F-B760-A7FFFF9C261A}" srcOrd="1" destOrd="0" presId="urn:microsoft.com/office/officeart/2008/layout/LinedList"/>
    <dgm:cxn modelId="{65290808-E1D5-F546-87C6-612ADC63484B}" type="presParOf" srcId="{77479CCB-70A8-724F-B760-A7FFFF9C261A}" destId="{9D191ACA-9C59-0C43-83D9-4B0ADBB86F05}" srcOrd="0" destOrd="0" presId="urn:microsoft.com/office/officeart/2008/layout/LinedList"/>
    <dgm:cxn modelId="{BA2AD3DB-CEA7-BF41-B80B-2FD2F6613146}" type="presParOf" srcId="{77479CCB-70A8-724F-B760-A7FFFF9C261A}" destId="{144D69F8-EE3A-F547-8FC7-C117FA1DCD96}" srcOrd="1" destOrd="0" presId="urn:microsoft.com/office/officeart/2008/layout/LinedList"/>
    <dgm:cxn modelId="{014F9EEC-9E24-0343-9B74-36244FE291B7}" type="presParOf" srcId="{8C6C52F5-3258-4145-85DB-B24332C9F81A}" destId="{E7F558D0-6424-5B4A-BF5D-3CD2592EC1F6}" srcOrd="2" destOrd="0" presId="urn:microsoft.com/office/officeart/2008/layout/LinedList"/>
    <dgm:cxn modelId="{73E3E492-68A8-334B-9352-E4B7F14AE84C}" type="presParOf" srcId="{8C6C52F5-3258-4145-85DB-B24332C9F81A}" destId="{58344A37-080F-A44E-B91A-125F637B360A}" srcOrd="3" destOrd="0" presId="urn:microsoft.com/office/officeart/2008/layout/LinedList"/>
    <dgm:cxn modelId="{A79B3174-6B43-F145-B743-50403560AE90}" type="presParOf" srcId="{58344A37-080F-A44E-B91A-125F637B360A}" destId="{5DF1FAFE-E5F2-F34D-ADE3-0358404D23A8}" srcOrd="0" destOrd="0" presId="urn:microsoft.com/office/officeart/2008/layout/LinedList"/>
    <dgm:cxn modelId="{22C2A6F4-F886-244E-8D6E-03623E7C5A2D}" type="presParOf" srcId="{58344A37-080F-A44E-B91A-125F637B360A}" destId="{5A2C0649-6802-7044-AE91-9B0B1F1989E2}" srcOrd="1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BBEC45-4298-40BC-A813-ABABBCEC63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0BAE13-9F32-41DD-B91C-480C192D8A10}">
      <dgm:prSet custT="1"/>
      <dgm:spPr/>
      <dgm:t>
        <a:bodyPr/>
        <a:lstStyle/>
        <a:p>
          <a:r>
            <a:rPr lang="en-US" sz="3000" dirty="0"/>
            <a:t>Expand tests for differences to other types of vehicles </a:t>
          </a:r>
        </a:p>
      </dgm:t>
    </dgm:pt>
    <dgm:pt modelId="{EFC17311-773A-45DA-8887-4645A8A0A7B2}" type="parTrans" cxnId="{8117D818-5B16-4B11-9149-A9D848E151E1}">
      <dgm:prSet/>
      <dgm:spPr/>
      <dgm:t>
        <a:bodyPr/>
        <a:lstStyle/>
        <a:p>
          <a:endParaRPr lang="en-US"/>
        </a:p>
      </dgm:t>
    </dgm:pt>
    <dgm:pt modelId="{4D51F97C-7974-4E9F-800E-4275BC818D52}" type="sibTrans" cxnId="{8117D818-5B16-4B11-9149-A9D848E151E1}">
      <dgm:prSet/>
      <dgm:spPr/>
      <dgm:t>
        <a:bodyPr/>
        <a:lstStyle/>
        <a:p>
          <a:endParaRPr lang="en-US"/>
        </a:p>
      </dgm:t>
    </dgm:pt>
    <dgm:pt modelId="{866A81EE-E09E-4AF0-AAF0-B9D5DC951BD7}">
      <dgm:prSet custT="1"/>
      <dgm:spPr/>
      <dgm:t>
        <a:bodyPr/>
        <a:lstStyle/>
        <a:p>
          <a:r>
            <a:rPr lang="en-US" sz="3000" dirty="0"/>
            <a:t>Consider cars that are fully electric when more data becomes available</a:t>
          </a:r>
        </a:p>
      </dgm:t>
    </dgm:pt>
    <dgm:pt modelId="{7FFC09CB-9030-4870-B92C-EC32F0C2F852}" type="parTrans" cxnId="{2BC01E91-B324-410E-AD58-5EFD5104728B}">
      <dgm:prSet/>
      <dgm:spPr/>
      <dgm:t>
        <a:bodyPr/>
        <a:lstStyle/>
        <a:p>
          <a:endParaRPr lang="en-US"/>
        </a:p>
      </dgm:t>
    </dgm:pt>
    <dgm:pt modelId="{08E612F5-8221-44B4-A062-06ED8DA6416F}" type="sibTrans" cxnId="{2BC01E91-B324-410E-AD58-5EFD5104728B}">
      <dgm:prSet/>
      <dgm:spPr/>
      <dgm:t>
        <a:bodyPr/>
        <a:lstStyle/>
        <a:p>
          <a:endParaRPr lang="en-US"/>
        </a:p>
      </dgm:t>
    </dgm:pt>
    <dgm:pt modelId="{DE29AC6D-732F-450B-B007-85A70A54305A}" type="pres">
      <dgm:prSet presAssocID="{B5BBEC45-4298-40BC-A813-ABABBCEC63D9}" presName="root" presStyleCnt="0">
        <dgm:presLayoutVars>
          <dgm:dir/>
          <dgm:resizeHandles val="exact"/>
        </dgm:presLayoutVars>
      </dgm:prSet>
      <dgm:spPr/>
    </dgm:pt>
    <dgm:pt modelId="{82C06BA5-6A7C-4911-AD85-9FE11A869DF1}" type="pres">
      <dgm:prSet presAssocID="{8A0BAE13-9F32-41DD-B91C-480C192D8A10}" presName="compNode" presStyleCnt="0"/>
      <dgm:spPr/>
    </dgm:pt>
    <dgm:pt modelId="{E3C1AA87-CBF1-4D40-A38E-7C384745D30A}" type="pres">
      <dgm:prSet presAssocID="{8A0BAE13-9F32-41DD-B91C-480C192D8A10}" presName="bgRect" presStyleLbl="bgShp" presStyleIdx="0" presStyleCnt="2"/>
      <dgm:spPr/>
    </dgm:pt>
    <dgm:pt modelId="{ECF39F01-D962-4119-A2CC-E461D2AC7FD2}" type="pres">
      <dgm:prSet presAssocID="{8A0BAE13-9F32-41DD-B91C-480C192D8A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5C32509E-B614-4F2F-AFEC-0E85885F999B}" type="pres">
      <dgm:prSet presAssocID="{8A0BAE13-9F32-41DD-B91C-480C192D8A10}" presName="spaceRect" presStyleCnt="0"/>
      <dgm:spPr/>
    </dgm:pt>
    <dgm:pt modelId="{92074E86-AD52-4A0B-B2BE-6989A7B230A5}" type="pres">
      <dgm:prSet presAssocID="{8A0BAE13-9F32-41DD-B91C-480C192D8A10}" presName="parTx" presStyleLbl="revTx" presStyleIdx="0" presStyleCnt="2">
        <dgm:presLayoutVars>
          <dgm:chMax val="0"/>
          <dgm:chPref val="0"/>
        </dgm:presLayoutVars>
      </dgm:prSet>
      <dgm:spPr/>
    </dgm:pt>
    <dgm:pt modelId="{E6044083-AC6B-40EB-AED5-A2347F93AE3C}" type="pres">
      <dgm:prSet presAssocID="{4D51F97C-7974-4E9F-800E-4275BC818D52}" presName="sibTrans" presStyleCnt="0"/>
      <dgm:spPr/>
    </dgm:pt>
    <dgm:pt modelId="{C546C5E0-35C1-49AE-8D79-CB698C3CAF9C}" type="pres">
      <dgm:prSet presAssocID="{866A81EE-E09E-4AF0-AAF0-B9D5DC951BD7}" presName="compNode" presStyleCnt="0"/>
      <dgm:spPr/>
    </dgm:pt>
    <dgm:pt modelId="{7E7EB416-3C7F-4F49-8B45-F577641AF225}" type="pres">
      <dgm:prSet presAssocID="{866A81EE-E09E-4AF0-AAF0-B9D5DC951BD7}" presName="bgRect" presStyleLbl="bgShp" presStyleIdx="1" presStyleCnt="2"/>
      <dgm:spPr/>
    </dgm:pt>
    <dgm:pt modelId="{220C2980-73A1-42C4-9A35-53279B04BF01}" type="pres">
      <dgm:prSet presAssocID="{866A81EE-E09E-4AF0-AAF0-B9D5DC951B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7D072A89-53D0-47A6-94A8-A874A8B05EAC}" type="pres">
      <dgm:prSet presAssocID="{866A81EE-E09E-4AF0-AAF0-B9D5DC951BD7}" presName="spaceRect" presStyleCnt="0"/>
      <dgm:spPr/>
    </dgm:pt>
    <dgm:pt modelId="{BF3F6B1C-624A-435F-A070-9D5F653BAA24}" type="pres">
      <dgm:prSet presAssocID="{866A81EE-E09E-4AF0-AAF0-B9D5DC951BD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117D818-5B16-4B11-9149-A9D848E151E1}" srcId="{B5BBEC45-4298-40BC-A813-ABABBCEC63D9}" destId="{8A0BAE13-9F32-41DD-B91C-480C192D8A10}" srcOrd="0" destOrd="0" parTransId="{EFC17311-773A-45DA-8887-4645A8A0A7B2}" sibTransId="{4D51F97C-7974-4E9F-800E-4275BC818D52}"/>
    <dgm:cxn modelId="{9A3F4263-CC5E-4F56-B002-2F0FD3BE675A}" type="presOf" srcId="{866A81EE-E09E-4AF0-AAF0-B9D5DC951BD7}" destId="{BF3F6B1C-624A-435F-A070-9D5F653BAA24}" srcOrd="0" destOrd="0" presId="urn:microsoft.com/office/officeart/2018/2/layout/IconVerticalSolidList"/>
    <dgm:cxn modelId="{2BC01E91-B324-410E-AD58-5EFD5104728B}" srcId="{B5BBEC45-4298-40BC-A813-ABABBCEC63D9}" destId="{866A81EE-E09E-4AF0-AAF0-B9D5DC951BD7}" srcOrd="1" destOrd="0" parTransId="{7FFC09CB-9030-4870-B92C-EC32F0C2F852}" sibTransId="{08E612F5-8221-44B4-A062-06ED8DA6416F}"/>
    <dgm:cxn modelId="{4E3309AB-133B-434E-AC45-D07E60C28AF9}" type="presOf" srcId="{8A0BAE13-9F32-41DD-B91C-480C192D8A10}" destId="{92074E86-AD52-4A0B-B2BE-6989A7B230A5}" srcOrd="0" destOrd="0" presId="urn:microsoft.com/office/officeart/2018/2/layout/IconVerticalSolidList"/>
    <dgm:cxn modelId="{03F89CB9-D74C-4424-993B-274B5E9C06D5}" type="presOf" srcId="{B5BBEC45-4298-40BC-A813-ABABBCEC63D9}" destId="{DE29AC6D-732F-450B-B007-85A70A54305A}" srcOrd="0" destOrd="0" presId="urn:microsoft.com/office/officeart/2018/2/layout/IconVerticalSolidList"/>
    <dgm:cxn modelId="{6DFA1598-3DD6-4BF1-9ACF-AF2B848F7243}" type="presParOf" srcId="{DE29AC6D-732F-450B-B007-85A70A54305A}" destId="{82C06BA5-6A7C-4911-AD85-9FE11A869DF1}" srcOrd="0" destOrd="0" presId="urn:microsoft.com/office/officeart/2018/2/layout/IconVerticalSolidList"/>
    <dgm:cxn modelId="{203437F0-3C01-4C5C-9E3C-3B487733C54F}" type="presParOf" srcId="{82C06BA5-6A7C-4911-AD85-9FE11A869DF1}" destId="{E3C1AA87-CBF1-4D40-A38E-7C384745D30A}" srcOrd="0" destOrd="0" presId="urn:microsoft.com/office/officeart/2018/2/layout/IconVerticalSolidList"/>
    <dgm:cxn modelId="{2E0B9FF3-2929-4472-8BA2-C9C20E21061D}" type="presParOf" srcId="{82C06BA5-6A7C-4911-AD85-9FE11A869DF1}" destId="{ECF39F01-D962-4119-A2CC-E461D2AC7FD2}" srcOrd="1" destOrd="0" presId="urn:microsoft.com/office/officeart/2018/2/layout/IconVerticalSolidList"/>
    <dgm:cxn modelId="{984E6D8E-E230-4CDB-9D4C-D89BD523EB61}" type="presParOf" srcId="{82C06BA5-6A7C-4911-AD85-9FE11A869DF1}" destId="{5C32509E-B614-4F2F-AFEC-0E85885F999B}" srcOrd="2" destOrd="0" presId="urn:microsoft.com/office/officeart/2018/2/layout/IconVerticalSolidList"/>
    <dgm:cxn modelId="{8E5B5576-FDA3-41C5-8210-BC446661FCFA}" type="presParOf" srcId="{82C06BA5-6A7C-4911-AD85-9FE11A869DF1}" destId="{92074E86-AD52-4A0B-B2BE-6989A7B230A5}" srcOrd="3" destOrd="0" presId="urn:microsoft.com/office/officeart/2018/2/layout/IconVerticalSolidList"/>
    <dgm:cxn modelId="{78F4A809-421C-4F17-B00B-ECFBAF685B7D}" type="presParOf" srcId="{DE29AC6D-732F-450B-B007-85A70A54305A}" destId="{E6044083-AC6B-40EB-AED5-A2347F93AE3C}" srcOrd="1" destOrd="0" presId="urn:microsoft.com/office/officeart/2018/2/layout/IconVerticalSolidList"/>
    <dgm:cxn modelId="{20B96C1F-EB46-48E5-8A8C-FB81B56F8925}" type="presParOf" srcId="{DE29AC6D-732F-450B-B007-85A70A54305A}" destId="{C546C5E0-35C1-49AE-8D79-CB698C3CAF9C}" srcOrd="2" destOrd="0" presId="urn:microsoft.com/office/officeart/2018/2/layout/IconVerticalSolidList"/>
    <dgm:cxn modelId="{6048D4D2-5A6F-4280-AF16-5B09F8B0EEB3}" type="presParOf" srcId="{C546C5E0-35C1-49AE-8D79-CB698C3CAF9C}" destId="{7E7EB416-3C7F-4F49-8B45-F577641AF225}" srcOrd="0" destOrd="0" presId="urn:microsoft.com/office/officeart/2018/2/layout/IconVerticalSolidList"/>
    <dgm:cxn modelId="{1FAADC37-C57E-44C9-868E-ABDA6ECD2C46}" type="presParOf" srcId="{C546C5E0-35C1-49AE-8D79-CB698C3CAF9C}" destId="{220C2980-73A1-42C4-9A35-53279B04BF01}" srcOrd="1" destOrd="0" presId="urn:microsoft.com/office/officeart/2018/2/layout/IconVerticalSolidList"/>
    <dgm:cxn modelId="{36F126E5-18C4-4CD8-866F-D0DBDF2B6C44}" type="presParOf" srcId="{C546C5E0-35C1-49AE-8D79-CB698C3CAF9C}" destId="{7D072A89-53D0-47A6-94A8-A874A8B05EAC}" srcOrd="2" destOrd="0" presId="urn:microsoft.com/office/officeart/2018/2/layout/IconVerticalSolidList"/>
    <dgm:cxn modelId="{0C1F2684-D6A0-4836-9E7D-927516D025C8}" type="presParOf" srcId="{C546C5E0-35C1-49AE-8D79-CB698C3CAF9C}" destId="{BF3F6B1C-624A-435F-A070-9D5F653BAA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89D8F-93E8-4ECF-9EF0-FD15FCFE23C8}">
      <dsp:nvSpPr>
        <dsp:cNvPr id="0" name=""/>
        <dsp:cNvSpPr/>
      </dsp:nvSpPr>
      <dsp:spPr>
        <a:xfrm>
          <a:off x="0" y="686"/>
          <a:ext cx="7742583" cy="1606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9AC00-F431-4356-9336-EF09AEAF2583}">
      <dsp:nvSpPr>
        <dsp:cNvPr id="0" name=""/>
        <dsp:cNvSpPr/>
      </dsp:nvSpPr>
      <dsp:spPr>
        <a:xfrm>
          <a:off x="486071" y="362227"/>
          <a:ext cx="883766" cy="883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055B9-AB29-4DEC-8B72-3D0FAF1939F3}">
      <dsp:nvSpPr>
        <dsp:cNvPr id="0" name=""/>
        <dsp:cNvSpPr/>
      </dsp:nvSpPr>
      <dsp:spPr>
        <a:xfrm>
          <a:off x="1855909" y="686"/>
          <a:ext cx="5886673" cy="1606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58" tIns="170058" rIns="170058" bIns="170058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Fuel costs and MPG are often main features consumers consider</a:t>
          </a:r>
        </a:p>
      </dsp:txBody>
      <dsp:txXfrm>
        <a:off x="1855909" y="686"/>
        <a:ext cx="5886673" cy="1606847"/>
      </dsp:txXfrm>
    </dsp:sp>
    <dsp:sp modelId="{B06E19D2-F739-4EC5-B016-998A17663014}">
      <dsp:nvSpPr>
        <dsp:cNvPr id="0" name=""/>
        <dsp:cNvSpPr/>
      </dsp:nvSpPr>
      <dsp:spPr>
        <a:xfrm>
          <a:off x="0" y="2009246"/>
          <a:ext cx="7742583" cy="1606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C590D-3295-4CAA-82C9-D1433D5127B0}">
      <dsp:nvSpPr>
        <dsp:cNvPr id="0" name=""/>
        <dsp:cNvSpPr/>
      </dsp:nvSpPr>
      <dsp:spPr>
        <a:xfrm>
          <a:off x="486071" y="2370787"/>
          <a:ext cx="883766" cy="883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6A7C3-B4D1-4109-B6FD-3A469E68FEFE}">
      <dsp:nvSpPr>
        <dsp:cNvPr id="0" name=""/>
        <dsp:cNvSpPr/>
      </dsp:nvSpPr>
      <dsp:spPr>
        <a:xfrm>
          <a:off x="1855909" y="2009246"/>
          <a:ext cx="5886673" cy="1606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58" tIns="170058" rIns="170058" bIns="170058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Recent fuel technology has the potential to influence both fuel costs and MPG</a:t>
          </a:r>
        </a:p>
      </dsp:txBody>
      <dsp:txXfrm>
        <a:off x="1855909" y="2009246"/>
        <a:ext cx="5886673" cy="1606847"/>
      </dsp:txXfrm>
    </dsp:sp>
    <dsp:sp modelId="{9265D069-8747-43F4-A1ED-6946458DAAEA}">
      <dsp:nvSpPr>
        <dsp:cNvPr id="0" name=""/>
        <dsp:cNvSpPr/>
      </dsp:nvSpPr>
      <dsp:spPr>
        <a:xfrm>
          <a:off x="0" y="4017806"/>
          <a:ext cx="7742583" cy="1606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62AA7-4E09-45EB-8FDB-C8D568F027E1}">
      <dsp:nvSpPr>
        <dsp:cNvPr id="0" name=""/>
        <dsp:cNvSpPr/>
      </dsp:nvSpPr>
      <dsp:spPr>
        <a:xfrm>
          <a:off x="486071" y="4379347"/>
          <a:ext cx="883766" cy="883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E497D-4EAD-43D4-9C9A-841B58F8D452}">
      <dsp:nvSpPr>
        <dsp:cNvPr id="0" name=""/>
        <dsp:cNvSpPr/>
      </dsp:nvSpPr>
      <dsp:spPr>
        <a:xfrm>
          <a:off x="1855909" y="4017806"/>
          <a:ext cx="5886673" cy="1606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58" tIns="170058" rIns="170058" bIns="170058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Are these differences significant? And are they beneficial to the consumer?</a:t>
          </a:r>
        </a:p>
      </dsp:txBody>
      <dsp:txXfrm>
        <a:off x="1855909" y="4017806"/>
        <a:ext cx="5886673" cy="1606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70554-B6B3-4F8B-B9E4-607E9A537EDC}">
      <dsp:nvSpPr>
        <dsp:cNvPr id="0" name=""/>
        <dsp:cNvSpPr/>
      </dsp:nvSpPr>
      <dsp:spPr>
        <a:xfrm>
          <a:off x="0" y="4719"/>
          <a:ext cx="7742583" cy="16165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66A2E-2AFE-41D2-A597-76241C0842A9}">
      <dsp:nvSpPr>
        <dsp:cNvPr id="0" name=""/>
        <dsp:cNvSpPr/>
      </dsp:nvSpPr>
      <dsp:spPr>
        <a:xfrm>
          <a:off x="489009" y="368445"/>
          <a:ext cx="889977" cy="889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BD960-28A2-4DB8-B41E-C44150D3030C}">
      <dsp:nvSpPr>
        <dsp:cNvPr id="0" name=""/>
        <dsp:cNvSpPr/>
      </dsp:nvSpPr>
      <dsp:spPr>
        <a:xfrm>
          <a:off x="1867997" y="4719"/>
          <a:ext cx="5776457" cy="1618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53" tIns="171253" rIns="171253" bIns="171253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Information on ~30k vehicles from </a:t>
          </a:r>
          <a:r>
            <a:rPr lang="en-US" sz="3000" kern="1200" dirty="0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FuelEconomy.gov</a:t>
          </a:r>
          <a:r>
            <a:rPr lang="en-US" sz="3000" kern="1200" dirty="0"/>
            <a:t> (1984 – 2017)</a:t>
          </a:r>
        </a:p>
      </dsp:txBody>
      <dsp:txXfrm>
        <a:off x="1867997" y="4719"/>
        <a:ext cx="5776457" cy="1618141"/>
      </dsp:txXfrm>
    </dsp:sp>
    <dsp:sp modelId="{639B05D2-497A-4BD1-87F2-C65974766E27}">
      <dsp:nvSpPr>
        <dsp:cNvPr id="0" name=""/>
        <dsp:cNvSpPr/>
      </dsp:nvSpPr>
      <dsp:spPr>
        <a:xfrm>
          <a:off x="0" y="2003599"/>
          <a:ext cx="7742583" cy="16165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E9206-C052-4052-8A00-306E22811C82}">
      <dsp:nvSpPr>
        <dsp:cNvPr id="0" name=""/>
        <dsp:cNvSpPr/>
      </dsp:nvSpPr>
      <dsp:spPr>
        <a:xfrm>
          <a:off x="489009" y="2367326"/>
          <a:ext cx="889977" cy="88910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DB7FA-2095-429C-9023-950807B5BE4A}">
      <dsp:nvSpPr>
        <dsp:cNvPr id="0" name=""/>
        <dsp:cNvSpPr/>
      </dsp:nvSpPr>
      <dsp:spPr>
        <a:xfrm>
          <a:off x="1867997" y="2003599"/>
          <a:ext cx="5776457" cy="1618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53" tIns="171253" rIns="171253" bIns="171253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Standard vehicle information, fuel information, technology</a:t>
          </a:r>
        </a:p>
      </dsp:txBody>
      <dsp:txXfrm>
        <a:off x="1867997" y="2003599"/>
        <a:ext cx="5776457" cy="1618141"/>
      </dsp:txXfrm>
    </dsp:sp>
    <dsp:sp modelId="{A81F0F21-7283-46B7-B8C7-8073BBBF2EBF}">
      <dsp:nvSpPr>
        <dsp:cNvPr id="0" name=""/>
        <dsp:cNvSpPr/>
      </dsp:nvSpPr>
      <dsp:spPr>
        <a:xfrm>
          <a:off x="0" y="4008779"/>
          <a:ext cx="7742583" cy="16165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739CE-A484-4DFC-B4BF-1035DE706250}">
      <dsp:nvSpPr>
        <dsp:cNvPr id="0" name=""/>
        <dsp:cNvSpPr/>
      </dsp:nvSpPr>
      <dsp:spPr>
        <a:xfrm>
          <a:off x="489009" y="4366206"/>
          <a:ext cx="889977" cy="88910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843E3-4D06-425C-9391-1E6E1526046A}">
      <dsp:nvSpPr>
        <dsp:cNvPr id="0" name=""/>
        <dsp:cNvSpPr/>
      </dsp:nvSpPr>
      <dsp:spPr>
        <a:xfrm>
          <a:off x="1867997" y="4002480"/>
          <a:ext cx="5776457" cy="1618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53" tIns="171253" rIns="171253" bIns="171253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Raw Data</a:t>
          </a:r>
          <a:endParaRPr lang="en-US" sz="3000" kern="1200" dirty="0"/>
        </a:p>
      </dsp:txBody>
      <dsp:txXfrm>
        <a:off x="1867997" y="4002480"/>
        <a:ext cx="5776457" cy="16181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8A668-7072-402B-BDFB-87EF68F1EECE}">
      <dsp:nvSpPr>
        <dsp:cNvPr id="0" name=""/>
        <dsp:cNvSpPr/>
      </dsp:nvSpPr>
      <dsp:spPr>
        <a:xfrm>
          <a:off x="836947" y="1220214"/>
          <a:ext cx="1441125" cy="1441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78C7B-ECAD-4F20-9439-3699F80EEEBE}">
      <dsp:nvSpPr>
        <dsp:cNvPr id="0" name=""/>
        <dsp:cNvSpPr/>
      </dsp:nvSpPr>
      <dsp:spPr>
        <a:xfrm>
          <a:off x="1144072" y="1527339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82FF2-AA80-4294-B845-6ADF5086C265}">
      <dsp:nvSpPr>
        <dsp:cNvPr id="0" name=""/>
        <dsp:cNvSpPr/>
      </dsp:nvSpPr>
      <dsp:spPr>
        <a:xfrm>
          <a:off x="27862" y="3110214"/>
          <a:ext cx="3059295" cy="148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  <a:defRPr cap="all"/>
          </a:pPr>
          <a:r>
            <a:rPr lang="en-US" sz="3000" kern="1200" dirty="0"/>
            <a:t>Cars Using conventional gas or alternative fuels</a:t>
          </a:r>
        </a:p>
      </dsp:txBody>
      <dsp:txXfrm>
        <a:off x="27862" y="3110214"/>
        <a:ext cx="3059295" cy="1481409"/>
      </dsp:txXfrm>
    </dsp:sp>
    <dsp:sp modelId="{BE013FD5-EEA3-467B-B67B-CFF904A54B26}">
      <dsp:nvSpPr>
        <dsp:cNvPr id="0" name=""/>
        <dsp:cNvSpPr/>
      </dsp:nvSpPr>
      <dsp:spPr>
        <a:xfrm>
          <a:off x="4126728" y="1220214"/>
          <a:ext cx="1441125" cy="1441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D02BF-A2AF-4B69-B456-EC91163F2C01}">
      <dsp:nvSpPr>
        <dsp:cNvPr id="0" name=""/>
        <dsp:cNvSpPr/>
      </dsp:nvSpPr>
      <dsp:spPr>
        <a:xfrm>
          <a:off x="4433853" y="1527339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75581-5D61-46AF-8DD5-5A32DF0323C4}">
      <dsp:nvSpPr>
        <dsp:cNvPr id="0" name=""/>
        <dsp:cNvSpPr/>
      </dsp:nvSpPr>
      <dsp:spPr>
        <a:xfrm>
          <a:off x="3500595" y="3110214"/>
          <a:ext cx="2693391" cy="148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Comprise 47% of the dataset</a:t>
          </a:r>
        </a:p>
      </dsp:txBody>
      <dsp:txXfrm>
        <a:off x="3500595" y="3110214"/>
        <a:ext cx="2693391" cy="1481409"/>
      </dsp:txXfrm>
    </dsp:sp>
    <dsp:sp modelId="{40CFF673-990A-4150-B2D0-0395836497A0}">
      <dsp:nvSpPr>
        <dsp:cNvPr id="0" name=""/>
        <dsp:cNvSpPr/>
      </dsp:nvSpPr>
      <dsp:spPr>
        <a:xfrm>
          <a:off x="7068112" y="1220214"/>
          <a:ext cx="1441125" cy="1441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C8D61-CC7D-4B5F-AF09-C03EF7648BDC}">
      <dsp:nvSpPr>
        <dsp:cNvPr id="0" name=""/>
        <dsp:cNvSpPr/>
      </dsp:nvSpPr>
      <dsp:spPr>
        <a:xfrm>
          <a:off x="7375237" y="1527339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8F0B1-E74A-4994-8094-D8527F66235C}">
      <dsp:nvSpPr>
        <dsp:cNvPr id="0" name=""/>
        <dsp:cNvSpPr/>
      </dsp:nvSpPr>
      <dsp:spPr>
        <a:xfrm>
          <a:off x="6607424" y="3110214"/>
          <a:ext cx="2362500" cy="148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~35% of registered vehicles are cars </a:t>
          </a:r>
        </a:p>
      </dsp:txBody>
      <dsp:txXfrm>
        <a:off x="6607424" y="3110214"/>
        <a:ext cx="2362500" cy="14814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35D09-1EE5-9A4A-A4AD-70B9E3DF8C4C}">
      <dsp:nvSpPr>
        <dsp:cNvPr id="0" name=""/>
        <dsp:cNvSpPr/>
      </dsp:nvSpPr>
      <dsp:spPr>
        <a:xfrm>
          <a:off x="0" y="682918"/>
          <a:ext cx="8010099" cy="212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Is there a difference between average annual fuel cost and MPG of manufacturers that have cars using alternative fuels or technology?</a:t>
          </a:r>
        </a:p>
      </dsp:txBody>
      <dsp:txXfrm>
        <a:off x="103949" y="786867"/>
        <a:ext cx="7802201" cy="1921502"/>
      </dsp:txXfrm>
    </dsp:sp>
    <dsp:sp modelId="{B662EB06-B31C-6245-892D-A46BC83FF8BF}">
      <dsp:nvSpPr>
        <dsp:cNvPr id="0" name=""/>
        <dsp:cNvSpPr/>
      </dsp:nvSpPr>
      <dsp:spPr>
        <a:xfrm>
          <a:off x="0" y="2988633"/>
          <a:ext cx="8010099" cy="212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Is there a difference between hybrid cars and non-hybrid cars within those manufacturers in annual fuel costs and MPG?</a:t>
          </a:r>
        </a:p>
      </dsp:txBody>
      <dsp:txXfrm>
        <a:off x="103949" y="3092582"/>
        <a:ext cx="7802201" cy="1921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E55CE-B955-DF43-A1ED-BDEA32FED4C2}">
      <dsp:nvSpPr>
        <dsp:cNvPr id="0" name=""/>
        <dsp:cNvSpPr/>
      </dsp:nvSpPr>
      <dsp:spPr>
        <a:xfrm>
          <a:off x="0" y="0"/>
          <a:ext cx="80100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91ACA-9C59-0C43-83D9-4B0ADBB86F05}">
      <dsp:nvSpPr>
        <dsp:cNvPr id="0" name=""/>
        <dsp:cNvSpPr/>
      </dsp:nvSpPr>
      <dsp:spPr>
        <a:xfrm>
          <a:off x="0" y="0"/>
          <a:ext cx="8010099" cy="2905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Car-buyers can be directed to manufacturers that have cars using alternative fuels</a:t>
          </a:r>
        </a:p>
      </dsp:txBody>
      <dsp:txXfrm>
        <a:off x="0" y="0"/>
        <a:ext cx="8010099" cy="2905918"/>
      </dsp:txXfrm>
    </dsp:sp>
    <dsp:sp modelId="{E7F558D0-6424-5B4A-BF5D-3CD2592EC1F6}">
      <dsp:nvSpPr>
        <dsp:cNvPr id="0" name=""/>
        <dsp:cNvSpPr/>
      </dsp:nvSpPr>
      <dsp:spPr>
        <a:xfrm>
          <a:off x="0" y="2905918"/>
          <a:ext cx="80100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1FAFE-E5F2-F34D-ADE3-0358404D23A8}">
      <dsp:nvSpPr>
        <dsp:cNvPr id="0" name=""/>
        <dsp:cNvSpPr/>
      </dsp:nvSpPr>
      <dsp:spPr>
        <a:xfrm>
          <a:off x="0" y="2905918"/>
          <a:ext cx="8010099" cy="2905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Hybrid cars may be a starting point when looking into those manufacturers</a:t>
          </a:r>
        </a:p>
      </dsp:txBody>
      <dsp:txXfrm>
        <a:off x="0" y="2905918"/>
        <a:ext cx="8010099" cy="29059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1AA87-CBF1-4D40-A38E-7C384745D30A}">
      <dsp:nvSpPr>
        <dsp:cNvPr id="0" name=""/>
        <dsp:cNvSpPr/>
      </dsp:nvSpPr>
      <dsp:spPr>
        <a:xfrm>
          <a:off x="0" y="914117"/>
          <a:ext cx="7742583" cy="168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39F01-D962-4119-A2CC-E461D2AC7FD2}">
      <dsp:nvSpPr>
        <dsp:cNvPr id="0" name=""/>
        <dsp:cNvSpPr/>
      </dsp:nvSpPr>
      <dsp:spPr>
        <a:xfrm>
          <a:off x="510499" y="1293828"/>
          <a:ext cx="928181" cy="928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74E86-AD52-4A0B-B2BE-6989A7B230A5}">
      <dsp:nvSpPr>
        <dsp:cNvPr id="0" name=""/>
        <dsp:cNvSpPr/>
      </dsp:nvSpPr>
      <dsp:spPr>
        <a:xfrm>
          <a:off x="1949180" y="914117"/>
          <a:ext cx="5793402" cy="168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605" tIns="178605" rIns="178605" bIns="178605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Expand tests for differences to other types of vehicles </a:t>
          </a:r>
        </a:p>
      </dsp:txBody>
      <dsp:txXfrm>
        <a:off x="1949180" y="914117"/>
        <a:ext cx="5793402" cy="1687602"/>
      </dsp:txXfrm>
    </dsp:sp>
    <dsp:sp modelId="{7E7EB416-3C7F-4F49-8B45-F577641AF225}">
      <dsp:nvSpPr>
        <dsp:cNvPr id="0" name=""/>
        <dsp:cNvSpPr/>
      </dsp:nvSpPr>
      <dsp:spPr>
        <a:xfrm>
          <a:off x="0" y="3023620"/>
          <a:ext cx="7742583" cy="168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C2980-73A1-42C4-9A35-53279B04BF01}">
      <dsp:nvSpPr>
        <dsp:cNvPr id="0" name=""/>
        <dsp:cNvSpPr/>
      </dsp:nvSpPr>
      <dsp:spPr>
        <a:xfrm>
          <a:off x="510499" y="3403331"/>
          <a:ext cx="928181" cy="928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F6B1C-624A-435F-A070-9D5F653BAA24}">
      <dsp:nvSpPr>
        <dsp:cNvPr id="0" name=""/>
        <dsp:cNvSpPr/>
      </dsp:nvSpPr>
      <dsp:spPr>
        <a:xfrm>
          <a:off x="1949180" y="3023620"/>
          <a:ext cx="5793402" cy="168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605" tIns="178605" rIns="178605" bIns="178605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Consider cars that are fully electric when more data becomes available</a:t>
          </a:r>
        </a:p>
      </dsp:txBody>
      <dsp:txXfrm>
        <a:off x="1949180" y="3023620"/>
        <a:ext cx="5793402" cy="1687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4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5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7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0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8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8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CD679-339C-7944-B49A-1E03DB75E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216531" cy="37612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Impact of Current Fuel Tech on Annual Fuel Costs and Fuel Economy</a:t>
            </a:r>
          </a:p>
        </p:txBody>
      </p:sp>
      <p:pic>
        <p:nvPicPr>
          <p:cNvPr id="4" name="Picture 3" descr="Defocused image of a tree">
            <a:extLst>
              <a:ext uri="{FF2B5EF4-FFF2-40B4-BE49-F238E27FC236}">
                <a16:creationId xmlns:a16="http://schemas.microsoft.com/office/drawing/2014/main" id="{65F5397C-B403-4E18-9C56-61140ED8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4" r="21481" b="-2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8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CD679-339C-7944-B49A-1E03DB75E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216531" cy="3761257"/>
          </a:xfrm>
        </p:spPr>
        <p:txBody>
          <a:bodyPr anchor="ctr">
            <a:normAutofit/>
          </a:bodyPr>
          <a:lstStyle/>
          <a:p>
            <a:r>
              <a:rPr lang="en-US" dirty="0"/>
              <a:t>Thanks!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09BBD1-8A75-44DA-88E2-3A704703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73946"/>
            <a:ext cx="6095998" cy="2284054"/>
            <a:chOff x="6096002" y="-9073"/>
            <a:chExt cx="6095998" cy="68670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7EEA50-86F1-415A-8F6B-829E2272B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07547F-6B3D-4540-808D-410C9EE34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Defocused image of a tree">
            <a:extLst>
              <a:ext uri="{FF2B5EF4-FFF2-40B4-BE49-F238E27FC236}">
                <a16:creationId xmlns:a16="http://schemas.microsoft.com/office/drawing/2014/main" id="{65F5397C-B403-4E18-9C56-61140ED8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4" r="21481" b="-2"/>
          <a:stretch/>
        </p:blipFill>
        <p:spPr>
          <a:xfrm>
            <a:off x="6095998" y="0"/>
            <a:ext cx="6164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7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80A01-062D-054A-8BC1-36802AFB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2783592"/>
          </a:xfrm>
        </p:spPr>
        <p:txBody>
          <a:bodyPr>
            <a:normAutofit/>
          </a:bodyPr>
          <a:lstStyle/>
          <a:p>
            <a:r>
              <a:rPr lang="en-US" sz="3200"/>
              <a:t>Overview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37F229-3203-4783-BAA9-C5F4AE136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29000"/>
            <a:chOff x="0" y="3438071"/>
            <a:chExt cx="3047997" cy="3429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8ED267-CBD7-48CA-8FBD-FC65502AA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5AB1F4-1BAE-422B-9787-CAC85DB09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5C14825-EEC0-4D28-AB65-2D751E9A6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249343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77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6BD3F-CC18-C246-8F7C-D4CF346B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2783592"/>
          </a:xfrm>
        </p:spPr>
        <p:txBody>
          <a:bodyPr>
            <a:normAutofit/>
          </a:bodyPr>
          <a:lstStyle/>
          <a:p>
            <a:r>
              <a:rPr lang="en-US" sz="3200" dirty="0"/>
              <a:t>Data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37F229-3203-4783-BAA9-C5F4AE136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29000"/>
            <a:chOff x="0" y="3438071"/>
            <a:chExt cx="3047997" cy="3429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8ED267-CBD7-48CA-8FBD-FC65502AA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5AB1F4-1BAE-422B-9787-CAC85DB09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996847-70B8-0E4F-94F2-ED7834144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634203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79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3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5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5D80D-08BE-2A44-B2CE-20C98FD2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r>
              <a:rPr lang="en-US" sz="3600"/>
              <a:t>Focus</a:t>
            </a:r>
            <a:endParaRPr lang="en-US" sz="3600" dirty="0"/>
          </a:p>
        </p:txBody>
      </p:sp>
      <p:grpSp>
        <p:nvGrpSpPr>
          <p:cNvPr id="53" name="Group 37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54" name="Rectangle 38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39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id="{417DC2F7-0E53-4482-BC93-AED83B2E9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69493"/>
              </p:ext>
            </p:extLst>
          </p:nvPr>
        </p:nvGraphicFramePr>
        <p:xfrm>
          <a:off x="3047991" y="365125"/>
          <a:ext cx="8997787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13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CCF68-788C-1640-930C-948D2E9D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r>
              <a:rPr lang="en-US" sz="3600" dirty="0"/>
              <a:t>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A081E12-1D9D-4333-ABD8-61895B5A7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50934"/>
              </p:ext>
            </p:extLst>
          </p:nvPr>
        </p:nvGraphicFramePr>
        <p:xfrm>
          <a:off x="3614943" y="523081"/>
          <a:ext cx="8010099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3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FB31E-CA8E-F043-A1F8-C3CC4E65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r>
              <a:rPr lang="en-US" sz="3600" dirty="0"/>
              <a:t>Alternative Tech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8FC9-455C-D541-8EEF-6C7B5D04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2" y="365124"/>
            <a:ext cx="4034268" cy="6492875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Significant difference in both annual fuel cost &amp; MPG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95% Confidence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Avg. $240-$720 less in fuels cost/year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Avg. 3-12 more MPG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83BF0E0-3A66-6541-BC1E-24F451FB59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173343"/>
              </p:ext>
            </p:extLst>
          </p:nvPr>
        </p:nvGraphicFramePr>
        <p:xfrm>
          <a:off x="7082265" y="3579813"/>
          <a:ext cx="47207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F27B7B9-BD54-DD44-8196-7F56E80FE5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063079"/>
              </p:ext>
            </p:extLst>
          </p:nvPr>
        </p:nvGraphicFramePr>
        <p:xfrm>
          <a:off x="7082266" y="471488"/>
          <a:ext cx="4720795" cy="280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370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FB31E-CA8E-F043-A1F8-C3CC4E65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r>
              <a:rPr lang="en-US" sz="3600" dirty="0"/>
              <a:t>Hybrid Cars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8FC9-455C-D541-8EEF-6C7B5D04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1" y="365125"/>
            <a:ext cx="4034267" cy="5811838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Significant difference between hybrid and non-hybrid cars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95% confidence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Avg. $830-$850 less in fuel costs/year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Avg. 12-15 more MPG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E8E142C-EFB9-8D4E-904E-44FD878188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08974"/>
              </p:ext>
            </p:extLst>
          </p:nvPr>
        </p:nvGraphicFramePr>
        <p:xfrm>
          <a:off x="7082265" y="657424"/>
          <a:ext cx="4750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C2CDEBD-0220-094E-B99D-1E7D107FB2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724795"/>
              </p:ext>
            </p:extLst>
          </p:nvPr>
        </p:nvGraphicFramePr>
        <p:xfrm>
          <a:off x="7082265" y="3692922"/>
          <a:ext cx="47505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372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AABB6-F822-2A48-9B09-0D6E8503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r>
              <a:rPr lang="en-US" sz="3600" dirty="0"/>
              <a:t>Outlook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B7DEAD2-3C48-4F2D-BECB-8333F499B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376441"/>
              </p:ext>
            </p:extLst>
          </p:nvPr>
        </p:nvGraphicFramePr>
        <p:xfrm>
          <a:off x="3343700" y="523081"/>
          <a:ext cx="8010099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9BBD4D0-1822-774E-BFE4-2D7914A66451}"/>
              </a:ext>
            </a:extLst>
          </p:cNvPr>
          <p:cNvSpPr/>
          <p:nvPr/>
        </p:nvSpPr>
        <p:spPr>
          <a:xfrm>
            <a:off x="3343699" y="523081"/>
            <a:ext cx="801009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20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AABB6-F822-2A48-9B09-0D6E8503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r>
              <a:rPr lang="en-US" sz="3600" dirty="0"/>
              <a:t>Going Further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61B2195-2A47-5047-9D8E-6B9CF4045B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915734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68871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276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Bahnschrift</vt:lpstr>
      <vt:lpstr>MatrixVTI</vt:lpstr>
      <vt:lpstr>Impact of Current Fuel Tech on Annual Fuel Costs and Fuel Economy</vt:lpstr>
      <vt:lpstr>Overview</vt:lpstr>
      <vt:lpstr>Data</vt:lpstr>
      <vt:lpstr>Focus</vt:lpstr>
      <vt:lpstr>Analysis</vt:lpstr>
      <vt:lpstr>Alternative Tech</vt:lpstr>
      <vt:lpstr>Hybrid Cars</vt:lpstr>
      <vt:lpstr>Outlook</vt:lpstr>
      <vt:lpstr>Going Further</vt:lpstr>
      <vt:lpstr>Thanks!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Current Fuel Tech on Annual Fuel Costs and Fuel Economy</dc:title>
  <dc:creator>Michael Angelo Confiado</dc:creator>
  <cp:lastModifiedBy>Michael Angelo Confiado</cp:lastModifiedBy>
  <cp:revision>2</cp:revision>
  <dcterms:created xsi:type="dcterms:W3CDTF">2021-10-28T15:30:58Z</dcterms:created>
  <dcterms:modified xsi:type="dcterms:W3CDTF">2021-10-29T05:00:33Z</dcterms:modified>
</cp:coreProperties>
</file>