
<file path=[Content_Types].xml><?xml version="1.0" encoding="utf-8"?>
<Types xmlns="http://schemas.openxmlformats.org/package/2006/content-types">
  <Default Extension="png" ContentType="image/png"/>
  <Default Extension="jpeg" ContentType="image/jpeg"/>
  <Default Extension="wma" ContentType="audio/x-ms-wm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58" r:id="rId3"/>
    <p:sldId id="265" r:id="rId4"/>
    <p:sldId id="267" r:id="rId5"/>
    <p:sldId id="268" r:id="rId6"/>
    <p:sldId id="266" r:id="rId7"/>
    <p:sldId id="270" r:id="rId8"/>
    <p:sldId id="269" r:id="rId9"/>
    <p:sldId id="272" r:id="rId10"/>
    <p:sldId id="273" r:id="rId11"/>
    <p:sldId id="274" r:id="rId12"/>
    <p:sldId id="259" r:id="rId13"/>
    <p:sldId id="281" r:id="rId14"/>
    <p:sldId id="280" r:id="rId15"/>
    <p:sldId id="260" r:id="rId16"/>
    <p:sldId id="275" r:id="rId17"/>
    <p:sldId id="261" r:id="rId18"/>
    <p:sldId id="262" r:id="rId19"/>
    <p:sldId id="263" r:id="rId20"/>
    <p:sldId id="264"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89" autoAdjust="0"/>
  </p:normalViewPr>
  <p:slideViewPr>
    <p:cSldViewPr>
      <p:cViewPr>
        <p:scale>
          <a:sx n="125" d="100"/>
          <a:sy n="125" d="100"/>
        </p:scale>
        <p:origin x="-3144" y="-6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4AA1CD-0A87-46EA-9A5B-71A013871676}" type="datetimeFigureOut">
              <a:rPr lang="en-US" smtClean="0"/>
              <a:t>7/13/2024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B0D3-B5E5-459E-967B-F7344C44D40B}" type="slidenum">
              <a:rPr lang="en-US" smtClean="0"/>
              <a:t>‹#›</a:t>
            </a:fld>
            <a:endParaRPr lang="en-US"/>
          </a:p>
        </p:txBody>
      </p:sp>
    </p:spTree>
    <p:extLst>
      <p:ext uri="{BB962C8B-B14F-4D97-AF65-F5344CB8AC3E}">
        <p14:creationId xmlns:p14="http://schemas.microsoft.com/office/powerpoint/2010/main" val="223225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my name is Richard Snyder. I am part of the GE Data Analytics Team and will be presenting Project </a:t>
            </a:r>
            <a:r>
              <a:rPr lang="en-US" baseline="0" dirty="0" err="1" smtClean="0"/>
              <a:t>Loansafe</a:t>
            </a:r>
            <a:r>
              <a:rPr lang="en-US" baseline="0" dirty="0" smtClean="0"/>
              <a:t> to you today. Project </a:t>
            </a:r>
            <a:r>
              <a:rPr lang="en-US" baseline="0" dirty="0" err="1" smtClean="0"/>
              <a:t>LoanSafe</a:t>
            </a:r>
            <a:r>
              <a:rPr lang="en-US" baseline="0" dirty="0" smtClean="0"/>
              <a:t> is a neural network model that can predict how much the company should lend out to our customers. My goal for this presentation is to showcase why this project is so critical to the future of our lending services department and how we can further use the information learned to improve other parts of our business. I will be taking questions at the end of the presentation and I appreciate your time today.</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this</a:t>
            </a:r>
            <a:r>
              <a:rPr lang="en-US" sz="1200" kern="1200" baseline="0" dirty="0" smtClean="0">
                <a:solidFill>
                  <a:schemeClr val="tx1"/>
                </a:solidFill>
                <a:effectLst/>
                <a:latin typeface="+mn-lt"/>
                <a:ea typeface="+mn-ea"/>
                <a:cs typeface="+mn-cs"/>
              </a:rPr>
              <a:t> getting a basic understanding of the data and removing a few variables.</a:t>
            </a:r>
            <a:r>
              <a:rPr lang="en-US" sz="1200" kern="1200" dirty="0" smtClean="0">
                <a:solidFill>
                  <a:schemeClr val="tx1"/>
                </a:solidFill>
                <a:effectLst/>
                <a:latin typeface="+mn-lt"/>
                <a:ea typeface="+mn-ea"/>
                <a:cs typeface="+mn-cs"/>
              </a:rPr>
              <a:t> We can then start using certain</a:t>
            </a:r>
            <a:r>
              <a:rPr lang="en-US" sz="1200" kern="1200" baseline="0" dirty="0" smtClean="0">
                <a:solidFill>
                  <a:schemeClr val="tx1"/>
                </a:solidFill>
                <a:effectLst/>
                <a:latin typeface="+mn-lt"/>
                <a:ea typeface="+mn-ea"/>
                <a:cs typeface="+mn-cs"/>
              </a:rPr>
              <a:t> models, such as a</a:t>
            </a:r>
            <a:r>
              <a:rPr lang="en-US" sz="1200" kern="1200" dirty="0" smtClean="0">
                <a:solidFill>
                  <a:schemeClr val="tx1"/>
                </a:solidFill>
                <a:effectLst/>
                <a:latin typeface="+mn-lt"/>
                <a:ea typeface="+mn-ea"/>
                <a:cs typeface="+mn-cs"/>
              </a:rPr>
              <a:t> basic decision tree and a random forest to assist in further determining which variables would be best to include in building the neural network.</a:t>
            </a:r>
          </a:p>
          <a:p>
            <a:r>
              <a:rPr lang="en-US" sz="1200" kern="1200" dirty="0" smtClean="0">
                <a:solidFill>
                  <a:schemeClr val="tx1"/>
                </a:solidFill>
                <a:effectLst/>
                <a:latin typeface="+mn-lt"/>
                <a:ea typeface="+mn-ea"/>
                <a:cs typeface="+mn-cs"/>
              </a:rPr>
              <a:t>Here we used a decision tree that</a:t>
            </a:r>
            <a:r>
              <a:rPr lang="en-US" sz="1200" kern="1200" baseline="0" dirty="0" smtClean="0">
                <a:solidFill>
                  <a:schemeClr val="tx1"/>
                </a:solidFill>
                <a:effectLst/>
                <a:latin typeface="+mn-lt"/>
                <a:ea typeface="+mn-ea"/>
                <a:cs typeface="+mn-cs"/>
              </a:rPr>
              <a:t> let us know that certain variables, such as</a:t>
            </a:r>
            <a:r>
              <a:rPr lang="en-US" sz="1200" kern="1200" dirty="0" smtClean="0">
                <a:solidFill>
                  <a:schemeClr val="tx1"/>
                </a:solidFill>
                <a:effectLst/>
                <a:latin typeface="+mn-lt"/>
                <a:ea typeface="+mn-ea"/>
                <a:cs typeface="+mn-cs"/>
              </a:rPr>
              <a:t> revolving credit balance, were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primary deciding factor in predicting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dollar amount of a loan to provide. Annual income is</a:t>
            </a:r>
            <a:r>
              <a:rPr lang="en-US" sz="1200" kern="1200" baseline="0" dirty="0" smtClean="0">
                <a:solidFill>
                  <a:schemeClr val="tx1"/>
                </a:solidFill>
                <a:effectLst/>
                <a:latin typeface="+mn-lt"/>
                <a:ea typeface="+mn-ea"/>
                <a:cs typeface="+mn-cs"/>
              </a:rPr>
              <a:t> also important as well as the </a:t>
            </a:r>
            <a:r>
              <a:rPr lang="en-US" sz="1200" kern="1200" dirty="0" smtClean="0">
                <a:solidFill>
                  <a:schemeClr val="tx1"/>
                </a:solidFill>
                <a:effectLst/>
                <a:latin typeface="+mn-lt"/>
                <a:ea typeface="+mn-ea"/>
                <a:cs typeface="+mn-cs"/>
              </a:rPr>
              <a:t>max balance on a bank card.</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go further and find more variables to include,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also</a:t>
            </a:r>
            <a:r>
              <a:rPr lang="en-US" sz="1200" kern="1200" baseline="0" dirty="0" smtClean="0">
                <a:solidFill>
                  <a:schemeClr val="tx1"/>
                </a:solidFill>
                <a:effectLst/>
                <a:latin typeface="+mn-lt"/>
                <a:ea typeface="+mn-ea"/>
                <a:cs typeface="+mn-cs"/>
              </a:rPr>
              <a:t> ran a</a:t>
            </a:r>
            <a:r>
              <a:rPr lang="en-US" sz="1200" kern="1200" dirty="0" smtClean="0">
                <a:solidFill>
                  <a:schemeClr val="tx1"/>
                </a:solidFill>
                <a:effectLst/>
                <a:latin typeface="+mn-lt"/>
                <a:ea typeface="+mn-ea"/>
                <a:cs typeface="+mn-cs"/>
              </a:rPr>
              <a:t> random forest model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which allowed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 to see the importance of the variables, and  from here we can see that non-loan specific information, such as revolving balance, annual income, and the max balance of a customer’s bank card were again scored highly. This let us know we were on the right track in choosing to include and exclude certain variables</a:t>
            </a:r>
            <a:r>
              <a:rPr lang="en-US" sz="1200" kern="1200" baseline="0" dirty="0" smtClean="0">
                <a:solidFill>
                  <a:schemeClr val="tx1"/>
                </a:solidFill>
                <a:effectLst/>
                <a:latin typeface="+mn-lt"/>
                <a:ea typeface="+mn-ea"/>
                <a:cs typeface="+mn-cs"/>
              </a:rPr>
              <a:t> and we were ready to now build the model.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a:t>
            </a:r>
            <a:r>
              <a:rPr lang="en-US" baseline="0" dirty="0" smtClean="0"/>
              <a:t> business and data understanding phases comes the data preparation phase for this project. </a:t>
            </a:r>
            <a:r>
              <a:rPr lang="en-US" sz="1200" kern="1200" dirty="0" smtClean="0">
                <a:solidFill>
                  <a:schemeClr val="tx1"/>
                </a:solidFill>
                <a:effectLst/>
                <a:latin typeface="+mn-lt"/>
                <a:ea typeface="+mn-ea"/>
                <a:cs typeface="+mn-cs"/>
              </a:rPr>
              <a:t>Data cleaning for this dataset includes both imputation for missing values and checking the structure of the data. There were missing values for a few of the variables and one in particular, the ratio of total current balance to the credit limit, had 12.48% of the values missing. To expedite the process, we used the median value of this field to fill in these missing values. Another issue was that one of the fields that represent the revolving utilization percentage was set as a character type and needed to be converted to numeric type.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the</a:t>
            </a:r>
            <a:r>
              <a:rPr lang="en-US" sz="1200" kern="1200" baseline="0" dirty="0" smtClean="0">
                <a:solidFill>
                  <a:schemeClr val="tx1"/>
                </a:solidFill>
                <a:effectLst/>
                <a:latin typeface="+mn-lt"/>
                <a:ea typeface="+mn-ea"/>
                <a:cs typeface="+mn-cs"/>
              </a:rPr>
              <a:t> data was cleaned we </a:t>
            </a:r>
            <a:r>
              <a:rPr lang="en-US" sz="1200" kern="1200" dirty="0" smtClean="0">
                <a:solidFill>
                  <a:schemeClr val="tx1"/>
                </a:solidFill>
                <a:effectLst/>
                <a:latin typeface="+mn-lt"/>
                <a:ea typeface="+mn-ea"/>
                <a:cs typeface="+mn-cs"/>
              </a:rPr>
              <a:t>could work on preparing it for the neural network model. . The target variable funded amount itself does have a right-skew, and we will use a log transformation on this data to have it normally distributed this dataset represents many different data types, and to get them to a state where they can be compared they need to be scaled correctly. We can use z-score transformation for this task, and this can be done using the caret package. This is needed as we are comparing different values like percentages and dollar amounts which require normalization for them to contribute to the model equally (Ross, 2022).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can be seen in the graphic</a:t>
            </a:r>
            <a:r>
              <a:rPr lang="en-US" baseline="0" dirty="0" smtClean="0"/>
              <a:t> we followed a strict flowchart to ensure that our data and project was structured with a sound pathway to produce results. </a:t>
            </a:r>
            <a:r>
              <a:rPr lang="en-US" sz="1200" kern="1200" dirty="0" smtClean="0">
                <a:solidFill>
                  <a:schemeClr val="tx1"/>
                </a:solidFill>
                <a:effectLst/>
                <a:latin typeface="+mn-lt"/>
                <a:ea typeface="+mn-ea"/>
                <a:cs typeface="+mn-cs"/>
              </a:rPr>
              <a:t>Moving back or to prior phases</a:t>
            </a:r>
            <a:r>
              <a:rPr lang="en-US" sz="1200" kern="1200" baseline="0" dirty="0" smtClean="0">
                <a:solidFill>
                  <a:schemeClr val="tx1"/>
                </a:solidFill>
                <a:effectLst/>
                <a:latin typeface="+mn-lt"/>
                <a:ea typeface="+mn-ea"/>
                <a:cs typeface="+mn-cs"/>
              </a:rPr>
              <a:t> in CRISP-DM allows us to acquire more data as needed, and this flowchart made it easy to ensure that none of the required steps were missed. </a:t>
            </a:r>
            <a:r>
              <a:rPr lang="en-US" sz="1200" b="0" kern="1200" dirty="0" smtClean="0">
                <a:solidFill>
                  <a:schemeClr val="tx1"/>
                </a:solidFill>
                <a:effectLst/>
                <a:latin typeface="+mn-lt"/>
                <a:ea typeface="+mn-ea"/>
                <a:cs typeface="+mn-cs"/>
              </a:rPr>
              <a:t>The dataset was split into train and test datasets at an 80/20 split which will allow us to score the model after it has been created (Data Detective, 2020).</a:t>
            </a:r>
            <a:endParaRPr lang="en-US" dirty="0" smtClean="0"/>
          </a:p>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Finally</a:t>
            </a:r>
            <a:r>
              <a:rPr lang="en-US" sz="1200" b="0" kern="1200" baseline="0" dirty="0" smtClean="0">
                <a:solidFill>
                  <a:schemeClr val="tx1"/>
                </a:solidFill>
                <a:effectLst/>
                <a:latin typeface="+mn-lt"/>
                <a:ea typeface="+mn-ea"/>
                <a:cs typeface="+mn-cs"/>
              </a:rPr>
              <a:t>, the model was run. We can see the neural network displayed which shows how certain variables moved into the model and had weights and other measures adjusted to come to a conclusion on the funded amount target variable. Neural network are very open to receive new data, and over time it will improve model results.</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project</a:t>
            </a:r>
            <a:r>
              <a:rPr lang="en-US" baseline="0" dirty="0" smtClean="0"/>
              <a:t> plan itself acknowledges the </a:t>
            </a:r>
            <a:r>
              <a:rPr lang="en-US" baseline="0" dirty="0" err="1" smtClean="0"/>
              <a:t>importantance</a:t>
            </a:r>
            <a:r>
              <a:rPr lang="en-US" baseline="0" dirty="0" smtClean="0"/>
              <a:t> of keeping stakeholders involved during development and during production. This model will be launched and used in a pilot capacity first to ensure that calculations are being done a proper manner. We will be able to see the results of the model over the first month. </a:t>
            </a:r>
            <a:r>
              <a:rPr lang="en-US" dirty="0" smtClean="0"/>
              <a:t>More strategic decision making, situation-based</a:t>
            </a:r>
            <a:r>
              <a:rPr lang="en-US" baseline="0" dirty="0" smtClean="0"/>
              <a:t> lending will be the direct result of this project. We will also be constantly seeking feedback from all stakeholders to see how we can improve any aspect of the project including communication and collaboration efforts.</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this is where we score the model based </a:t>
            </a:r>
            <a:r>
              <a:rPr lang="en-US" baseline="0" dirty="0" smtClean="0"/>
              <a:t> on predictive </a:t>
            </a:r>
            <a:r>
              <a:rPr lang="en-US" dirty="0" smtClean="0"/>
              <a:t>accuracy, and if</a:t>
            </a:r>
            <a:r>
              <a:rPr lang="en-US" baseline="0" dirty="0" smtClean="0"/>
              <a:t> the model will meet the objectives of the project. While there was no specific accuracy goal for this project, </a:t>
            </a:r>
            <a:r>
              <a:rPr lang="en-US" sz="1200" kern="1200" baseline="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he model performed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well given the limited amount</a:t>
            </a:r>
            <a:r>
              <a:rPr lang="en-US" sz="1200" kern="1200" baseline="0" dirty="0" smtClean="0">
                <a:solidFill>
                  <a:schemeClr val="tx1"/>
                </a:solidFill>
                <a:effectLst/>
                <a:latin typeface="+mn-lt"/>
                <a:ea typeface="+mn-ea"/>
                <a:cs typeface="+mn-cs"/>
              </a:rPr>
              <a:t> of variables</a:t>
            </a:r>
            <a:r>
              <a:rPr lang="en-US" sz="1200" kern="1200" dirty="0" smtClean="0">
                <a:solidFill>
                  <a:schemeClr val="tx1"/>
                </a:solidFill>
                <a:effectLst/>
                <a:latin typeface="+mn-lt"/>
                <a:ea typeface="+mn-ea"/>
                <a:cs typeface="+mn-cs"/>
              </a:rPr>
              <a:t>, and produces a solid</a:t>
            </a:r>
            <a:r>
              <a:rPr lang="en-US" sz="1200" kern="1200" baseline="0" dirty="0" smtClean="0">
                <a:solidFill>
                  <a:schemeClr val="tx1"/>
                </a:solidFill>
                <a:effectLst/>
                <a:latin typeface="+mn-lt"/>
                <a:ea typeface="+mn-ea"/>
                <a:cs typeface="+mn-cs"/>
              </a:rPr>
              <a:t> data driven </a:t>
            </a:r>
            <a:r>
              <a:rPr lang="en-US" sz="1200" kern="1200" dirty="0" smtClean="0">
                <a:solidFill>
                  <a:schemeClr val="tx1"/>
                </a:solidFill>
                <a:effectLst/>
                <a:latin typeface="+mn-lt"/>
                <a:ea typeface="+mn-ea"/>
                <a:cs typeface="+mn-cs"/>
              </a:rPr>
              <a:t>prediction of the target variable funded amount. It is my belief however, while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model was successfully able to give the specific dollar amount that should be lent to customers,</a:t>
            </a:r>
            <a:r>
              <a:rPr lang="en-US" sz="1200" kern="1200" baseline="0" dirty="0" smtClean="0">
                <a:solidFill>
                  <a:schemeClr val="tx1"/>
                </a:solidFill>
                <a:effectLst/>
                <a:latin typeface="+mn-lt"/>
                <a:ea typeface="+mn-ea"/>
                <a:cs typeface="+mn-cs"/>
              </a:rPr>
              <a:t> we should use the findings as a starting point and consider funding amounts above the calculated measure. This process alongside human review, will allow us to use the results in a safe manner and so that the model will improve over time. As the model improves using months of newly input loan data the company can then tighten the threshold range of what dollar amount to provide to the customer and also potentially rely on the value more often.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give specifics for those</a:t>
            </a:r>
            <a:r>
              <a:rPr lang="en-US" sz="1200" kern="1200" baseline="0" dirty="0" smtClean="0">
                <a:solidFill>
                  <a:schemeClr val="tx1"/>
                </a:solidFill>
                <a:effectLst/>
                <a:latin typeface="+mn-lt"/>
                <a:ea typeface="+mn-ea"/>
                <a:cs typeface="+mn-cs"/>
              </a:rPr>
              <a:t> interested, we used the measures R-Squared, the </a:t>
            </a:r>
            <a:r>
              <a:rPr lang="en-US" sz="1200" kern="1200" dirty="0" smtClean="0">
                <a:solidFill>
                  <a:schemeClr val="tx1"/>
                </a:solidFill>
                <a:effectLst/>
                <a:latin typeface="+mn-lt"/>
                <a:ea typeface="+mn-ea"/>
                <a:cs typeface="+mn-cs"/>
              </a:rPr>
              <a:t>Mean Squared Error (MSE), and Root Mean Squared Error (RMSE) to determine the accuracy of this model (LinkedIn,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The MSE is 0.724 which is based on the range of values of -1.64 to 2.28 and is considered good for this model. We also</a:t>
            </a:r>
            <a:r>
              <a:rPr lang="en-US" sz="1200" kern="1200" baseline="0" dirty="0" smtClean="0">
                <a:solidFill>
                  <a:schemeClr val="tx1"/>
                </a:solidFill>
                <a:effectLst/>
                <a:latin typeface="+mn-lt"/>
                <a:ea typeface="+mn-ea"/>
                <a:cs typeface="+mn-cs"/>
              </a:rPr>
              <a:t> had an R-Squared value of 0.48 which lets us know that forty-eight percent of target funding amount variable can be explained by the variables we included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Orulluoglu</a:t>
            </a:r>
            <a:r>
              <a:rPr lang="en-US" sz="1200" kern="1200" dirty="0" smtClean="0">
                <a:solidFill>
                  <a:schemeClr val="tx1"/>
                </a:solidFill>
                <a:effectLst/>
                <a:latin typeface="+mn-lt"/>
                <a:ea typeface="+mn-ea"/>
                <a:cs typeface="+mn-cs"/>
              </a:rPr>
              <a:t>, 2023).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next step of this plan is to evaluate it in a testing environment, and see how</a:t>
            </a:r>
            <a:r>
              <a:rPr lang="en-US" sz="1200" kern="1200" baseline="0" dirty="0" smtClean="0">
                <a:solidFill>
                  <a:schemeClr val="tx1"/>
                </a:solidFill>
                <a:effectLst/>
                <a:latin typeface="+mn-lt"/>
                <a:ea typeface="+mn-ea"/>
                <a:cs typeface="+mn-cs"/>
              </a:rPr>
              <a:t> it works alongside other systems</a:t>
            </a:r>
            <a:r>
              <a:rPr lang="en-US" sz="1200" kern="1200" dirty="0" smtClean="0">
                <a:solidFill>
                  <a:schemeClr val="tx1"/>
                </a:solidFill>
                <a:effectLst/>
                <a:latin typeface="+mn-lt"/>
                <a:ea typeface="+mn-ea"/>
                <a:cs typeface="+mn-cs"/>
              </a:rPr>
              <a:t> before it is moved to production. The team should also look at outliers discovered in the model to see if those customers may have issues in the future repaying a loan. The</a:t>
            </a:r>
            <a:r>
              <a:rPr lang="en-US" sz="1200" kern="1200" baseline="0" dirty="0" smtClean="0">
                <a:solidFill>
                  <a:schemeClr val="tx1"/>
                </a:solidFill>
                <a:effectLst/>
                <a:latin typeface="+mn-lt"/>
                <a:ea typeface="+mn-ea"/>
                <a:cs typeface="+mn-cs"/>
              </a:rPr>
              <a:t> findings of this model will go far </a:t>
            </a:r>
            <a:r>
              <a:rPr lang="en-US" sz="1200" kern="1200" dirty="0" smtClean="0">
                <a:solidFill>
                  <a:schemeClr val="tx1"/>
                </a:solidFill>
                <a:effectLst/>
                <a:latin typeface="+mn-lt"/>
                <a:ea typeface="+mn-ea"/>
                <a:cs typeface="+mn-cs"/>
              </a:rPr>
              <a:t>to mitigate risk to the lending</a:t>
            </a:r>
            <a:r>
              <a:rPr lang="en-US" sz="1200" kern="1200" baseline="0" dirty="0" smtClean="0">
                <a:solidFill>
                  <a:schemeClr val="tx1"/>
                </a:solidFill>
                <a:effectLst/>
                <a:latin typeface="+mn-lt"/>
                <a:ea typeface="+mn-ea"/>
                <a:cs typeface="+mn-cs"/>
              </a:rPr>
              <a:t> division</a:t>
            </a:r>
            <a:r>
              <a:rPr lang="en-US" sz="1200" kern="1200" dirty="0" smtClean="0">
                <a:solidFill>
                  <a:schemeClr val="tx1"/>
                </a:solidFill>
                <a:effectLst/>
                <a:latin typeface="+mn-lt"/>
                <a:ea typeface="+mn-ea"/>
                <a:cs typeface="+mn-cs"/>
              </a:rPr>
              <a:t>, and provide customers a loan that they will more likely be able to pay back.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Deployment plan</a:t>
            </a:r>
            <a:r>
              <a:rPr lang="en-US" baseline="0" dirty="0" smtClean="0"/>
              <a:t> is based on how things are currently done. We will provide agents a loan amount to provide to a customer. This is done by first receiving required </a:t>
            </a:r>
            <a:r>
              <a:rPr lang="en-US" baseline="0" dirty="0" err="1" smtClean="0"/>
              <a:t>infomration</a:t>
            </a:r>
            <a:r>
              <a:rPr lang="en-US" baseline="0" dirty="0" smtClean="0"/>
              <a:t> over the phone or mail from the customer. This information is received by the agent and input within a the database. The </a:t>
            </a:r>
            <a:r>
              <a:rPr lang="en-US" baseline="0" dirty="0" err="1" smtClean="0"/>
              <a:t>loansafe</a:t>
            </a:r>
            <a:r>
              <a:rPr lang="en-US" baseline="0" dirty="0" smtClean="0"/>
              <a:t> model will be an overnight job that can be run and gives a target funded amount value. This value can be put into a visual, such as PBI or tableau and fed into a CRM system that the agent uses. Over time the model will need to be updated with new data as economic and customer situations change. </a:t>
            </a:r>
            <a:r>
              <a:rPr lang="en-US" dirty="0" smtClean="0"/>
              <a:t> Maintenance</a:t>
            </a:r>
            <a:r>
              <a:rPr lang="en-US" baseline="0" dirty="0" smtClean="0"/>
              <a:t> of the model must be done to ensure that patches and protections are in place.</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provide specifics we need to have a full time data analytics team that can tackle new projects as they are prioritized. In addition, we may have lower lending dollars initially as we may be less likely to give certain loans to prospective customers. This will be paid back over time as we protect against customers that are unable to pay back loans.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use lessons learned for other projects and the benefits it has are immense. We can consider the use of this model for other completely different divisions within GE.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For project</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LoanSafe</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We used the Cross-Industry Standard Process for Data Mining (CRISP-DM)</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 as a framework for this model to ensure that the project stayed on track, guided the analytic plan, and ultimately met the requirements set by the stakeholders. The</a:t>
            </a:r>
            <a:r>
              <a:rPr lang="en-US" sz="1200" b="0" kern="1200" baseline="0" dirty="0" smtClean="0">
                <a:solidFill>
                  <a:schemeClr val="tx1"/>
                </a:solidFill>
                <a:effectLst/>
                <a:latin typeface="+mn-lt"/>
                <a:ea typeface="+mn-ea"/>
                <a:cs typeface="+mn-cs"/>
              </a:rPr>
              <a:t> CRISP-DM methodology is extremely flexible and allows the project to be completely agile and reactive as new discoveries are uncovered during the project. This framework includes business understanding, data understanding, data preparation, modelling, evaluation, and deployment which we will cover in the upcoming slides.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There are many different models we could use for this project, but ultimately we wanted a method which was shown to be </a:t>
            </a:r>
            <a:r>
              <a:rPr lang="en-US" sz="1200" b="0" kern="1200" baseline="0" dirty="0" err="1" smtClean="0">
                <a:solidFill>
                  <a:schemeClr val="tx1"/>
                </a:solidFill>
                <a:effectLst/>
                <a:latin typeface="+mn-lt"/>
                <a:ea typeface="+mn-ea"/>
                <a:cs typeface="+mn-cs"/>
              </a:rPr>
              <a:t>succesful</a:t>
            </a:r>
            <a:r>
              <a:rPr lang="en-US" sz="1200" b="0" kern="1200" baseline="0" dirty="0" smtClean="0">
                <a:solidFill>
                  <a:schemeClr val="tx1"/>
                </a:solidFill>
                <a:effectLst/>
                <a:latin typeface="+mn-lt"/>
                <a:ea typeface="+mn-ea"/>
                <a:cs typeface="+mn-cs"/>
              </a:rPr>
              <a:t> in other projects.</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recommendation is to move forward and deploy this model into production. We can use a data visualization that will produce a value that we can safely provide the customer to take out as a loan. This value can even have safe, caution, and danger values where a human review may be necessary. Customer Agents will be able to know that this decision was made using data and not a gut feeling and allows the customer to not take on more debt than they can handle.</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I would like to open up the meeting and its participants</a:t>
            </a:r>
            <a:r>
              <a:rPr lang="en-US" baseline="0" dirty="0" smtClean="0"/>
              <a:t> to any questions you may have regarding the model, work, or anything else. If you have any questions in the future please contact our shared email box at DataAnalyticsTeam@GE.com.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a:t>
            </a:r>
            <a:r>
              <a:rPr lang="en-US" baseline="0" dirty="0" smtClean="0"/>
              <a:t> out, </a:t>
            </a:r>
            <a:r>
              <a:rPr lang="en-US" dirty="0" smtClean="0"/>
              <a:t>As</a:t>
            </a:r>
            <a:r>
              <a:rPr lang="en-US" baseline="0" dirty="0" smtClean="0"/>
              <a:t> part of the business understanding phase, we looked at the problem and the purpose of this project. The problem at the core is that the GE Credit Branch does not have an accurate or reliable method to calculate how much to lend to each of our customers. This leads into the purpose of this project which is to identify a method to calculate this number, based on each and every customers unique situation. Understanding </a:t>
            </a:r>
            <a:r>
              <a:rPr lang="en-US" sz="1200" b="0" kern="1200" baseline="0" dirty="0" smtClean="0">
                <a:solidFill>
                  <a:schemeClr val="tx1"/>
                </a:solidFill>
                <a:effectLst/>
                <a:latin typeface="+mn-lt"/>
                <a:ea typeface="+mn-ea"/>
                <a:cs typeface="+mn-cs"/>
              </a:rPr>
              <a:t>t</a:t>
            </a:r>
            <a:r>
              <a:rPr lang="en-US" sz="1200" b="0" kern="1200" dirty="0" smtClean="0">
                <a:solidFill>
                  <a:schemeClr val="tx1"/>
                </a:solidFill>
                <a:effectLst/>
                <a:latin typeface="+mn-lt"/>
                <a:ea typeface="+mn-ea"/>
                <a:cs typeface="+mn-cs"/>
              </a:rPr>
              <a:t>his phase lays the groundwork for all other phases, and it is extremely important as we move forward (</a:t>
            </a:r>
            <a:r>
              <a:rPr lang="en-US" sz="1200" b="0" kern="1200" dirty="0" err="1" smtClean="0">
                <a:solidFill>
                  <a:schemeClr val="tx1"/>
                </a:solidFill>
                <a:effectLst/>
                <a:latin typeface="+mn-lt"/>
                <a:ea typeface="+mn-ea"/>
                <a:cs typeface="+mn-cs"/>
              </a:rPr>
              <a:t>Stefanovsky</a:t>
            </a:r>
            <a:r>
              <a:rPr lang="en-US" sz="1200" b="0" kern="1200" dirty="0" smtClean="0">
                <a:solidFill>
                  <a:schemeClr val="tx1"/>
                </a:solidFill>
                <a:effectLst/>
                <a:latin typeface="+mn-lt"/>
                <a:ea typeface="+mn-ea"/>
                <a:cs typeface="+mn-cs"/>
              </a:rPr>
              <a:t>, 2023).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to take a step back a bit</a:t>
            </a:r>
            <a:r>
              <a:rPr lang="en-US" baseline="0" dirty="0" smtClean="0"/>
              <a:t> and provide some context to this project and the industry itself. Businesses no longer can rely on the days that a customer may not have a choice in whom they using for banking services. This is a competitive and growing industry and we must find ways to get an advantage. We have seen personal loan balances increase across the US from $153 Billion in 2020 to $232 Billion in 2023. This project and others like it will seek to promote providing appropriate and fair loans to our customers and lower delinquency rates at our company (TransUnion, 2023).</a:t>
            </a:r>
            <a:r>
              <a:rPr lang="en-US" dirty="0" smtClean="0">
                <a:solidFill>
                  <a:schemeClr val="bg1"/>
                </a:solidFill>
              </a:rPr>
              <a:t> Background: having a model in place will increase</a:t>
            </a:r>
            <a:r>
              <a:rPr lang="en-US" baseline="0" dirty="0" smtClean="0">
                <a:solidFill>
                  <a:schemeClr val="bg1"/>
                </a:solidFill>
              </a:rPr>
              <a:t> profits through lower defaults and less overall risk.</a:t>
            </a:r>
            <a:endParaRPr lang="en-US" dirty="0" smtClean="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goals of this project are</a:t>
            </a:r>
            <a:r>
              <a:rPr lang="en-US" baseline="0" dirty="0" smtClean="0"/>
              <a:t> to determine what factors determine how much we should loan out to a customer. This will lead us to creating a model that we can use to solve complex business problems, such as lowering risk levels in lending. We also have some concerns as we undertook this project which includes the fact that we may not have all the data we need to be as accurate as we would like with this model. We m</a:t>
            </a:r>
            <a:r>
              <a:rPr lang="en-US" dirty="0" smtClean="0"/>
              <a:t>ay need more customer variables,</a:t>
            </a:r>
            <a:r>
              <a:rPr lang="en-US" baseline="0" dirty="0" smtClean="0"/>
              <a:t> such as </a:t>
            </a:r>
            <a:r>
              <a:rPr lang="en-US" dirty="0" smtClean="0"/>
              <a:t>credit score,</a:t>
            </a:r>
            <a:r>
              <a:rPr lang="en-US" baseline="0" dirty="0" smtClean="0"/>
              <a:t> that we did not have available during the development to create a truly accurate model. </a:t>
            </a:r>
            <a:r>
              <a:rPr lang="en-US" sz="1200" kern="1200" dirty="0" smtClean="0">
                <a:solidFill>
                  <a:schemeClr val="tx1"/>
                </a:solidFill>
                <a:effectLst/>
                <a:latin typeface="+mn-lt"/>
                <a:ea typeface="+mn-ea"/>
                <a:cs typeface="+mn-cs"/>
              </a:rPr>
              <a:t>The team needs to also acknowledge that outside factors can impact this model heavily. For example, during the 2008 financial crisis, many people had to suddenly deal with being out of work, among other critical life events, which may have prevented them from being able to pay back a loan</a:t>
            </a:r>
            <a:r>
              <a:rPr lang="en-US" sz="1200" kern="1200" baseline="0" dirty="0" smtClean="0">
                <a:solidFill>
                  <a:schemeClr val="tx1"/>
                </a:solidFill>
                <a:effectLst/>
                <a:latin typeface="+mn-lt"/>
                <a:ea typeface="+mn-ea"/>
                <a:cs typeface="+mn-cs"/>
              </a:rPr>
              <a:t> (Weinberg, </a:t>
            </a:r>
            <a:r>
              <a:rPr lang="en-US" sz="1200" kern="1200" baseline="0" dirty="0" err="1" smtClean="0">
                <a:solidFill>
                  <a:schemeClr val="tx1"/>
                </a:solidFill>
                <a:effectLst/>
                <a:latin typeface="+mn-lt"/>
                <a:ea typeface="+mn-ea"/>
                <a:cs typeface="+mn-cs"/>
              </a:rPr>
              <a:t>n.d.</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dataset selected is the GE Credit Branch customer credit amount dataset. This dataset itself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consists of 5,000 records and 74 variables, which reflect both information on the borrower and the specific loan details. Many of the variables will be included in the initial model</a:t>
            </a:r>
            <a:r>
              <a:rPr lang="en-US" sz="1200" kern="1200" baseline="0" dirty="0" smtClean="0">
                <a:solidFill>
                  <a:schemeClr val="tx1"/>
                </a:solidFill>
                <a:effectLst/>
                <a:latin typeface="+mn-lt"/>
                <a:ea typeface="+mn-ea"/>
                <a:cs typeface="+mn-cs"/>
              </a:rPr>
              <a:t> as we seek to understand what drives the target variable, funded amount. </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understand the dataset we used the programming language r along with many of its available packages. Our team </a:t>
            </a:r>
            <a:r>
              <a:rPr lang="en-US" sz="1200" kern="1200" dirty="0" smtClean="0">
                <a:solidFill>
                  <a:schemeClr val="tx1"/>
                </a:solidFill>
                <a:effectLst/>
                <a:latin typeface="+mn-lt"/>
                <a:ea typeface="+mn-ea"/>
                <a:cs typeface="+mn-cs"/>
              </a:rPr>
              <a:t>first used descriptive statistics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were able to get</a:t>
            </a:r>
            <a:r>
              <a:rPr lang="en-US" sz="1200" kern="1200" baseline="0" dirty="0" smtClean="0">
                <a:solidFill>
                  <a:schemeClr val="tx1"/>
                </a:solidFill>
                <a:effectLst/>
                <a:latin typeface="+mn-lt"/>
                <a:ea typeface="+mn-ea"/>
                <a:cs typeface="+mn-cs"/>
              </a:rPr>
              <a:t> a summary of the dataset.</a:t>
            </a:r>
            <a:r>
              <a:rPr lang="en-US" sz="1200" kern="1200" dirty="0" smtClean="0">
                <a:solidFill>
                  <a:schemeClr val="tx1"/>
                </a:solidFill>
                <a:effectLst/>
                <a:latin typeface="+mn-lt"/>
                <a:ea typeface="+mn-ea"/>
                <a:cs typeface="+mn-cs"/>
              </a:rPr>
              <a:t> This provided the min, max, mean, median, and quartiles for each variable. This also allowed us to get an idea as to the distribution for all of the variables (</a:t>
            </a:r>
            <a:r>
              <a:rPr lang="en-US" sz="1200" kern="1200" dirty="0" err="1" smtClean="0">
                <a:solidFill>
                  <a:schemeClr val="tx1"/>
                </a:solidFill>
                <a:effectLst/>
                <a:latin typeface="+mn-lt"/>
                <a:ea typeface="+mn-ea"/>
                <a:cs typeface="+mn-cs"/>
              </a:rPr>
              <a:t>Soetewey</a:t>
            </a:r>
            <a:r>
              <a:rPr lang="en-US" sz="1200" kern="1200" dirty="0" smtClean="0">
                <a:solidFill>
                  <a:schemeClr val="tx1"/>
                </a:solidFill>
                <a:effectLst/>
                <a:latin typeface="+mn-lt"/>
                <a:ea typeface="+mn-ea"/>
                <a:cs typeface="+mn-cs"/>
              </a:rPr>
              <a:t>, 2020).  </a:t>
            </a:r>
            <a:r>
              <a:rPr lang="en-US" dirty="0" smtClean="0"/>
              <a:t>Here we can see the distribution</a:t>
            </a:r>
            <a:r>
              <a:rPr lang="en-US" baseline="0" dirty="0" smtClean="0"/>
              <a:t> of the data and will be alerted to any problems with the quality of the data that was provided (</a:t>
            </a:r>
            <a:r>
              <a:rPr lang="en-US" baseline="0" dirty="0" err="1" smtClean="0"/>
              <a:t>Hotz</a:t>
            </a:r>
            <a:r>
              <a:rPr lang="en-US" baseline="0" dirty="0" smtClean="0"/>
              <a:t>, 2024). </a:t>
            </a:r>
            <a:r>
              <a:rPr lang="en-US" sz="1200" kern="1200" dirty="0" smtClean="0">
                <a:solidFill>
                  <a:schemeClr val="tx1"/>
                </a:solidFill>
                <a:effectLst/>
                <a:latin typeface="+mn-lt"/>
                <a:ea typeface="+mn-ea"/>
                <a:cs typeface="+mn-cs"/>
              </a:rPr>
              <a:t>We can see that mean home ownership is 0.1158, which given it is a binary data type, tells us that most people applying for this credit do not own a home. Many of the variables appear to be correlated, so we next</a:t>
            </a:r>
            <a:r>
              <a:rPr lang="en-US" sz="1200" kern="1200" baseline="0" dirty="0" smtClean="0">
                <a:solidFill>
                  <a:schemeClr val="tx1"/>
                </a:solidFill>
                <a:effectLst/>
                <a:latin typeface="+mn-lt"/>
                <a:ea typeface="+mn-ea"/>
                <a:cs typeface="+mn-cs"/>
              </a:rPr>
              <a:t> used the </a:t>
            </a:r>
            <a:r>
              <a:rPr lang="en-US" sz="1200" kern="1200" baseline="0" dirty="0" err="1" smtClean="0">
                <a:solidFill>
                  <a:schemeClr val="tx1"/>
                </a:solidFill>
                <a:effectLst/>
                <a:latin typeface="+mn-lt"/>
                <a:ea typeface="+mn-ea"/>
                <a:cs typeface="+mn-cs"/>
              </a:rPr>
              <a:t>corr</a:t>
            </a:r>
            <a:r>
              <a:rPr lang="en-US" sz="1200" kern="1200" baseline="0" dirty="0" smtClean="0">
                <a:solidFill>
                  <a:schemeClr val="tx1"/>
                </a:solidFill>
                <a:effectLst/>
                <a:latin typeface="+mn-lt"/>
                <a:ea typeface="+mn-ea"/>
                <a:cs typeface="+mn-cs"/>
              </a:rPr>
              <a:t> function (Pearson?) </a:t>
            </a:r>
            <a:r>
              <a:rPr lang="en-US" sz="1200" kern="1200" dirty="0" smtClean="0">
                <a:solidFill>
                  <a:schemeClr val="tx1"/>
                </a:solidFill>
                <a:effectLst/>
                <a:latin typeface="+mn-lt"/>
                <a:ea typeface="+mn-ea"/>
                <a:cs typeface="+mn-cs"/>
              </a:rPr>
              <a:t>to see get the specific values of how they related to one another. The loan installment, max balance on a bank card, whether it was a 36 or 60 month loan, and annual income were the most correlated with the funding amount target (Bobbitt, 2021). Our understanding of the data also</a:t>
            </a:r>
            <a:r>
              <a:rPr lang="en-US" sz="1200" kern="1200" baseline="0" dirty="0" smtClean="0">
                <a:solidFill>
                  <a:schemeClr val="tx1"/>
                </a:solidFill>
                <a:effectLst/>
                <a:latin typeface="+mn-lt"/>
                <a:ea typeface="+mn-ea"/>
                <a:cs typeface="+mn-cs"/>
              </a:rPr>
              <a:t> tells us that installment would not be useful as it was derived from the funded amount, interest rate, and length of the loan.</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was also a good idea at this point to get an understanding of the target variable, funded amount. We can see in the chart that most of our loans are within the $5</a:t>
            </a:r>
            <a:r>
              <a:rPr lang="en-US" baseline="0" dirty="0" smtClean="0"/>
              <a:t> to $25k range. This information as helpful to identify outliers and to also determine if this dataset is a good representative of the population of loans held by our customers. A breakdown like this lets really start to understand what the data is telling us.</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before,</a:t>
            </a:r>
            <a:r>
              <a:rPr lang="en-US" sz="1200" kern="1200" dirty="0" smtClean="0">
                <a:solidFill>
                  <a:schemeClr val="tx1"/>
                </a:solidFill>
                <a:effectLst/>
                <a:latin typeface="+mn-lt"/>
                <a:ea typeface="+mn-ea"/>
                <a:cs typeface="+mn-cs"/>
              </a:rPr>
              <a:t> Many of the variables will be included in the initial model; however, some of the loan details, such as installment (monthly payment), may not be useful as they are derived from the loan amount, interest rate, and term. Because of this we will exclude it from the model. We will also remove the first column, which is the unique identifier variable of the customers, as this variable has no bearing on the credit amount. Further, we</a:t>
            </a:r>
            <a:r>
              <a:rPr lang="en-US" sz="1200" kern="1200" baseline="0" dirty="0" smtClean="0">
                <a:solidFill>
                  <a:schemeClr val="tx1"/>
                </a:solidFill>
                <a:effectLst/>
                <a:latin typeface="+mn-lt"/>
                <a:ea typeface="+mn-ea"/>
                <a:cs typeface="+mn-cs"/>
              </a:rPr>
              <a:t> can see how certain variables interact with the target variable. In this chart we can see the max balance held on a credit card the higher the income for our customers to some degree. We can also see that most of our customer base is clustered together.</a:t>
            </a:r>
            <a:endParaRPr lang="en-US" dirty="0"/>
          </a:p>
        </p:txBody>
      </p:sp>
      <p:sp>
        <p:nvSpPr>
          <p:cNvPr id="4" name="Slide Number Placeholder 3"/>
          <p:cNvSpPr>
            <a:spLocks noGrp="1"/>
          </p:cNvSpPr>
          <p:nvPr>
            <p:ph type="sldNum" sz="quarter" idx="10"/>
          </p:nvPr>
        </p:nvSpPr>
        <p:spPr/>
        <p:txBody>
          <a:bodyPr/>
          <a:lstStyle/>
          <a:p>
            <a:fld id="{2D66C295-EBFA-4073-98C8-8A79F921F61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16718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92771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125480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4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3078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5" name="Footer Placeholder 4"/>
          <p:cNvSpPr>
            <a:spLocks noGrp="1"/>
          </p:cNvSpPr>
          <p:nvPr>
            <p:ph type="ftr" sz="quarter" idx="11"/>
          </p:nvPr>
        </p:nvSpPr>
        <p:spPr/>
        <p:txBody>
          <a:bodyPr/>
          <a:lstStyle/>
          <a:p>
            <a:endParaRPr lang="en-US">
              <a:solidFill>
                <a:srgbClr val="073E87"/>
              </a:solidFill>
            </a:endParaRPr>
          </a:p>
        </p:txBody>
      </p:sp>
      <p:sp>
        <p:nvSpPr>
          <p:cNvPr id="6" name="Slide Number Placeholder 5"/>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49631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087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8" name="Footer Placeholder 7"/>
          <p:cNvSpPr>
            <a:spLocks noGrp="1"/>
          </p:cNvSpPr>
          <p:nvPr>
            <p:ph type="ftr" sz="quarter" idx="11"/>
          </p:nvPr>
        </p:nvSpPr>
        <p:spPr/>
        <p:txBody>
          <a:bodyPr/>
          <a:lstStyle/>
          <a:p>
            <a:endParaRPr lang="en-US">
              <a:solidFill>
                <a:srgbClr val="073E87"/>
              </a:solidFill>
            </a:endParaRPr>
          </a:p>
        </p:txBody>
      </p:sp>
      <p:sp>
        <p:nvSpPr>
          <p:cNvPr id="9" name="Slide Number Placeholder 8"/>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63774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4" name="Footer Placeholder 3"/>
          <p:cNvSpPr>
            <a:spLocks noGrp="1"/>
          </p:cNvSpPr>
          <p:nvPr>
            <p:ph type="ftr" sz="quarter" idx="11"/>
          </p:nvPr>
        </p:nvSpPr>
        <p:spPr/>
        <p:txBody>
          <a:bodyPr/>
          <a:lstStyle/>
          <a:p>
            <a:endParaRPr lang="en-US">
              <a:solidFill>
                <a:srgbClr val="073E87"/>
              </a:solidFill>
            </a:endParaRPr>
          </a:p>
        </p:txBody>
      </p:sp>
      <p:sp>
        <p:nvSpPr>
          <p:cNvPr id="5" name="Slide Number Placeholder 4"/>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14450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3" name="Footer Placeholder 2"/>
          <p:cNvSpPr>
            <a:spLocks noGrp="1"/>
          </p:cNvSpPr>
          <p:nvPr>
            <p:ph type="ftr" sz="quarter" idx="11"/>
          </p:nvPr>
        </p:nvSpPr>
        <p:spPr/>
        <p:txBody>
          <a:bodyPr/>
          <a:lstStyle/>
          <a:p>
            <a:endParaRPr lang="en-US">
              <a:solidFill>
                <a:srgbClr val="073E87"/>
              </a:solidFill>
            </a:endParaRPr>
          </a:p>
        </p:txBody>
      </p:sp>
      <p:sp>
        <p:nvSpPr>
          <p:cNvPr id="4" name="Slide Number Placeholder 3"/>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Tree>
    <p:extLst>
      <p:ext uri="{BB962C8B-B14F-4D97-AF65-F5344CB8AC3E}">
        <p14:creationId xmlns:p14="http://schemas.microsoft.com/office/powerpoint/2010/main" val="388184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974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6" name="Footer Placeholder 5"/>
          <p:cNvSpPr>
            <a:spLocks noGrp="1"/>
          </p:cNvSpPr>
          <p:nvPr>
            <p:ph type="ftr" sz="quarter" idx="11"/>
          </p:nvPr>
        </p:nvSpPr>
        <p:spPr/>
        <p:txBody>
          <a:bodyPr/>
          <a:lstStyle/>
          <a:p>
            <a:endParaRPr lang="en-US">
              <a:solidFill>
                <a:srgbClr val="073E87"/>
              </a:solidFill>
            </a:endParaRPr>
          </a:p>
        </p:txBody>
      </p:sp>
      <p:sp>
        <p:nvSpPr>
          <p:cNvPr id="7" name="Slide Number Placeholder 6"/>
          <p:cNvSpPr>
            <a:spLocks noGrp="1"/>
          </p:cNvSpPr>
          <p:nvPr>
            <p:ph type="sldNum" sz="quarter" idx="12"/>
          </p:nvPr>
        </p:nvSpPr>
        <p:spPr/>
        <p:txBody>
          <a:bodyPr/>
          <a:lstStyle/>
          <a:p>
            <a:fld id="{9458A981-F8E6-4F2A-9F5C-6957E7F14D7F}" type="slidenum">
              <a:rPr lang="en-US" smtClean="0">
                <a:solidFill>
                  <a:srgbClr val="073E87"/>
                </a:solidFill>
              </a:rPr>
              <a:pPr/>
              <a:t>‹#›</a:t>
            </a:fld>
            <a:endParaRPr lang="en-US">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29078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0B8162A-AF3E-4E95-A01B-58D6A6479E5E}" type="datetimeFigureOut">
              <a:rPr lang="en-US" smtClean="0">
                <a:solidFill>
                  <a:srgbClr val="073E87"/>
                </a:solidFill>
              </a:rPr>
              <a:pPr/>
              <a:t>7/13/2024</a:t>
            </a:fld>
            <a:endParaRPr lang="en-US">
              <a:solidFill>
                <a:srgbClr val="073E87"/>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solidFill>
                <a:srgbClr val="073E87"/>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458A981-F8E6-4F2A-9F5C-6957E7F14D7F}" type="slidenum">
              <a:rPr lang="en-US" smtClean="0">
                <a:solidFill>
                  <a:srgbClr val="073E87"/>
                </a:solidFill>
              </a:rPr>
              <a:pPr/>
              <a:t>‹#›</a:t>
            </a:fld>
            <a:endParaRPr lang="en-US">
              <a:solidFill>
                <a:srgbClr val="073E87"/>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3834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2.wma"/><Relationship Id="rId1" Type="http://schemas.microsoft.com/office/2007/relationships/media" Target="../media/media2.wm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towardsdatascience.com/finally-why-we-use-an-80-20-split-for-training-and-test-data-plus-an-alternative-method-oh-yes-edc77e96295d"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www.federalreservehistory.org/essays/great-recession-and-its-aftermath"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advice/1/what-best-methods-evaluating-model-trained-continuous-vyuhf"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newsroom.transunion.com/q2-2023-ciir" TargetMode="External"/><Relationship Id="rId4" Type="http://schemas.openxmlformats.org/officeDocument/2006/relationships/hyperlink" Target="https://medium.com/@bayramorkunor/r-square-in-machine-learning-a-powerful-tool-for-evaluating-model-performance-f90b43e23d9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flipV="1">
            <a:off x="1219200" y="533396"/>
            <a:ext cx="6477000" cy="5257804"/>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flipV="1">
            <a:off x="1323974" y="595310"/>
            <a:ext cx="6229349" cy="5119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imes New Roman" panose="02020603050405020304" pitchFamily="18" charset="0"/>
              <a:cs typeface="Times New Roman" panose="02020603050405020304" pitchFamily="18" charset="0"/>
            </a:endParaRPr>
          </a:p>
        </p:txBody>
      </p:sp>
      <p:sp>
        <p:nvSpPr>
          <p:cNvPr id="4" name="Rectangle 3"/>
          <p:cNvSpPr/>
          <p:nvPr/>
        </p:nvSpPr>
        <p:spPr>
          <a:xfrm flipV="1">
            <a:off x="1323975" y="609600"/>
            <a:ext cx="6229348" cy="32004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1295400" y="4257675"/>
            <a:ext cx="7239000" cy="68580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marL="342900" indent="-342900">
              <a:buClr>
                <a:schemeClr val="bg1"/>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3" name="Rectangle 22"/>
          <p:cNvSpPr/>
          <p:nvPr/>
        </p:nvSpPr>
        <p:spPr>
          <a:xfrm>
            <a:off x="3009900" y="823912"/>
            <a:ext cx="3276600" cy="609600"/>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4" name="Group 13"/>
          <p:cNvGrpSpPr/>
          <p:nvPr/>
        </p:nvGrpSpPr>
        <p:grpSpPr>
          <a:xfrm>
            <a:off x="3657600" y="1581658"/>
            <a:ext cx="1828800" cy="1478755"/>
            <a:chOff x="1600201" y="356715"/>
            <a:chExt cx="1066800" cy="1057590"/>
          </a:xfrm>
        </p:grpSpPr>
        <p:sp>
          <p:nvSpPr>
            <p:cNvPr id="15" name="Rectangle 14"/>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17" name="Rectangle 16"/>
          <p:cNvSpPr/>
          <p:nvPr/>
        </p:nvSpPr>
        <p:spPr>
          <a:xfrm flipV="1">
            <a:off x="2930714" y="747712"/>
            <a:ext cx="3393886" cy="7620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latin typeface="Times New Roman" panose="02020603050405020304" pitchFamily="18" charset="0"/>
                <a:cs typeface="Times New Roman" panose="02020603050405020304" pitchFamily="18" charset="0"/>
              </a:rPr>
              <a:t>Project LoanSafe</a:t>
            </a:r>
            <a:endParaRPr lang="en-US" sz="3200" dirty="0">
              <a:latin typeface="Times New Roman" panose="02020603050405020304" pitchFamily="18" charset="0"/>
              <a:cs typeface="Times New Roman" panose="02020603050405020304" pitchFamily="18" charset="0"/>
            </a:endParaRPr>
          </a:p>
        </p:txBody>
      </p:sp>
      <p:sp>
        <p:nvSpPr>
          <p:cNvPr id="18" name="Rectangle 17"/>
          <p:cNvSpPr/>
          <p:nvPr/>
        </p:nvSpPr>
        <p:spPr>
          <a:xfrm flipV="1">
            <a:off x="1323975" y="3810000"/>
            <a:ext cx="6229349" cy="1904999"/>
          </a:xfrm>
          <a:prstGeom prst="rect">
            <a:avLst/>
          </a:prstGeom>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Times New Roman" panose="02020603050405020304" pitchFamily="18" charset="0"/>
              <a:cs typeface="Times New Roman" panose="02020603050405020304" pitchFamily="18" charset="0"/>
            </a:endParaRPr>
          </a:p>
        </p:txBody>
      </p:sp>
      <p:sp>
        <p:nvSpPr>
          <p:cNvPr id="19" name="Rectangle 18"/>
          <p:cNvSpPr/>
          <p:nvPr/>
        </p:nvSpPr>
        <p:spPr>
          <a:xfrm flipV="1">
            <a:off x="2466710" y="3163659"/>
            <a:ext cx="4419600" cy="58102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514600" y="3285171"/>
            <a:ext cx="4371710" cy="1754326"/>
          </a:xfrm>
          <a:prstGeom prst="rect">
            <a:avLst/>
          </a:prstGeom>
          <a:noFill/>
        </p:spPr>
        <p:txBody>
          <a:bodyPr wrap="none" rtlCol="0">
            <a:spAutoFit/>
          </a:bodyPr>
          <a:lstStyle/>
          <a:p>
            <a:pPr algn="ctr">
              <a:buClr>
                <a:schemeClr val="bg1"/>
              </a:buClr>
            </a:pPr>
            <a:r>
              <a:rPr lang="en-US" b="1" dirty="0" smtClean="0">
                <a:solidFill>
                  <a:schemeClr val="bg1"/>
                </a:solidFill>
                <a:latin typeface="Times New Roman" panose="02020603050405020304" pitchFamily="18" charset="0"/>
                <a:cs typeface="Times New Roman" panose="02020603050405020304" pitchFamily="18" charset="0"/>
              </a:rPr>
              <a:t>A Neural Net ML To </a:t>
            </a:r>
            <a:r>
              <a:rPr lang="en-US" b="1" dirty="0">
                <a:solidFill>
                  <a:schemeClr val="bg1"/>
                </a:solidFill>
                <a:latin typeface="Times New Roman" panose="02020603050405020304" pitchFamily="18" charset="0"/>
                <a:cs typeface="Times New Roman" panose="02020603050405020304" pitchFamily="18" charset="0"/>
              </a:rPr>
              <a:t>P</a:t>
            </a:r>
            <a:r>
              <a:rPr lang="en-US" b="1" dirty="0" smtClean="0">
                <a:solidFill>
                  <a:schemeClr val="bg1"/>
                </a:solidFill>
                <a:latin typeface="Times New Roman" panose="02020603050405020304" pitchFamily="18" charset="0"/>
                <a:cs typeface="Times New Roman" panose="02020603050405020304" pitchFamily="18" charset="0"/>
              </a:rPr>
              <a:t>redict </a:t>
            </a:r>
            <a:r>
              <a:rPr lang="en-US" b="1" dirty="0">
                <a:solidFill>
                  <a:schemeClr val="bg1"/>
                </a:solidFill>
                <a:latin typeface="Times New Roman" panose="02020603050405020304" pitchFamily="18" charset="0"/>
                <a:cs typeface="Times New Roman" panose="02020603050405020304" pitchFamily="18" charset="0"/>
              </a:rPr>
              <a:t>L</a:t>
            </a:r>
            <a:r>
              <a:rPr lang="en-US" b="1" dirty="0" smtClean="0">
                <a:solidFill>
                  <a:schemeClr val="bg1"/>
                </a:solidFill>
                <a:latin typeface="Times New Roman" panose="02020603050405020304" pitchFamily="18" charset="0"/>
                <a:cs typeface="Times New Roman" panose="02020603050405020304" pitchFamily="18" charset="0"/>
              </a:rPr>
              <a:t>oan Dollars</a:t>
            </a:r>
          </a:p>
          <a:p>
            <a:pPr algn="ctr">
              <a:buClr>
                <a:schemeClr val="bg1"/>
              </a:buClr>
            </a:pPr>
            <a:endParaRPr lang="en-US" b="1" dirty="0" smtClean="0">
              <a:solidFill>
                <a:schemeClr val="bg1"/>
              </a:solidFill>
              <a:latin typeface="Times New Roman" panose="02020603050405020304" pitchFamily="18" charset="0"/>
              <a:cs typeface="Times New Roman" panose="02020603050405020304" pitchFamily="18" charset="0"/>
            </a:endParaRPr>
          </a:p>
          <a:p>
            <a:pPr algn="ctr">
              <a:buClr>
                <a:schemeClr val="bg1"/>
              </a:buClr>
            </a:pPr>
            <a:endParaRPr lang="en-US" dirty="0">
              <a:solidFill>
                <a:schemeClr val="bg1"/>
              </a:solidFill>
              <a:latin typeface="Times New Roman" panose="02020603050405020304" pitchFamily="18" charset="0"/>
              <a:cs typeface="Times New Roman" panose="02020603050405020304" pitchFamily="18" charset="0"/>
            </a:endParaRPr>
          </a:p>
          <a:p>
            <a:pPr algn="ctr">
              <a:buClr>
                <a:schemeClr val="bg1"/>
              </a:buClr>
            </a:pPr>
            <a:r>
              <a:rPr lang="en-US" dirty="0" smtClean="0">
                <a:solidFill>
                  <a:schemeClr val="bg1"/>
                </a:solidFill>
                <a:latin typeface="Times New Roman" panose="02020603050405020304" pitchFamily="18" charset="0"/>
                <a:cs typeface="Times New Roman" panose="02020603050405020304" pitchFamily="18" charset="0"/>
              </a:rPr>
              <a:t>Prepared for: GE Credit Branch Stakeholders</a:t>
            </a:r>
          </a:p>
          <a:p>
            <a:pPr algn="ctr">
              <a:buClr>
                <a:schemeClr val="bg1"/>
              </a:buClr>
            </a:pPr>
            <a:r>
              <a:rPr lang="en-US" dirty="0" smtClean="0">
                <a:solidFill>
                  <a:schemeClr val="bg1"/>
                </a:solidFill>
                <a:latin typeface="Times New Roman" panose="02020603050405020304" pitchFamily="18" charset="0"/>
                <a:cs typeface="Times New Roman" panose="02020603050405020304" pitchFamily="18" charset="0"/>
              </a:rPr>
              <a:t>Created By: GE Data Analytics Team</a:t>
            </a:r>
          </a:p>
          <a:p>
            <a:pPr algn="ctr">
              <a:buClr>
                <a:schemeClr val="bg1"/>
              </a:buClr>
            </a:pPr>
            <a:r>
              <a:rPr lang="en-US" dirty="0" smtClean="0">
                <a:solidFill>
                  <a:schemeClr val="bg1"/>
                </a:solidFill>
                <a:latin typeface="Times New Roman" panose="02020603050405020304" pitchFamily="18" charset="0"/>
                <a:cs typeface="Times New Roman" panose="02020603050405020304" pitchFamily="18" charset="0"/>
              </a:rPr>
              <a:t>Presented By: Richard Snyder</a:t>
            </a:r>
          </a:p>
        </p:txBody>
      </p:sp>
      <p:pic>
        <p:nvPicPr>
          <p:cNvPr id="6" name="slide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14400" y="5791200"/>
            <a:ext cx="609600" cy="609600"/>
          </a:xfrm>
          <a:prstGeom prst="rect">
            <a:avLst/>
          </a:prstGeom>
        </p:spPr>
      </p:pic>
    </p:spTree>
    <p:extLst>
      <p:ext uri="{BB962C8B-B14F-4D97-AF65-F5344CB8AC3E}">
        <p14:creationId xmlns:p14="http://schemas.microsoft.com/office/powerpoint/2010/main" val="22004946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5138"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1981199" y="1600200"/>
            <a:ext cx="6711927" cy="48768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flipV="1">
            <a:off x="2510176" y="1686719"/>
            <a:ext cx="5486400" cy="1371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63891" y="572034"/>
            <a:ext cx="8229600" cy="684732"/>
          </a:xfrm>
        </p:spPr>
        <p:txBody>
          <a:bodyPr>
            <a:normAutofit/>
          </a:bodyPr>
          <a:lstStyle/>
          <a:p>
            <a:r>
              <a:rPr lang="en-US" sz="3200" dirty="0" smtClean="0"/>
              <a:t>Data Understanding (Continued)</a:t>
            </a:r>
            <a:endParaRPr lang="en-US" sz="3200" dirty="0"/>
          </a:p>
        </p:txBody>
      </p:sp>
      <p:sp>
        <p:nvSpPr>
          <p:cNvPr id="5" name="Rectangle 4"/>
          <p:cNvSpPr/>
          <p:nvPr/>
        </p:nvSpPr>
        <p:spPr>
          <a:xfrm>
            <a:off x="9982200" y="861536"/>
            <a:ext cx="4572000" cy="1477328"/>
          </a:xfrm>
          <a:prstGeom prst="rect">
            <a:avLst/>
          </a:prstGeom>
        </p:spPr>
        <p:txBody>
          <a:bodyPr>
            <a:spAutoFit/>
          </a:bodyPr>
          <a:lstStyle/>
          <a:p>
            <a:r>
              <a:rPr lang="en-US" dirty="0" smtClean="0"/>
              <a:t>CRISP-DM </a:t>
            </a:r>
            <a:r>
              <a:rPr lang="en-US" dirty="0"/>
              <a:t>Data Understanding Phase: Describe your data, explore your data, and verify your data (discuss the types of data in the dataset and rationale for inclusion or exclusion, descriptive statistics analysis).</a:t>
            </a:r>
          </a:p>
        </p:txBody>
      </p:sp>
      <p:sp>
        <p:nvSpPr>
          <p:cNvPr id="10" name="Title 1"/>
          <p:cNvSpPr txBox="1">
            <a:spLocks/>
          </p:cNvSpPr>
          <p:nvPr/>
        </p:nvSpPr>
        <p:spPr>
          <a:xfrm>
            <a:off x="2125991" y="3581400"/>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sp>
        <p:nvSpPr>
          <p:cNvPr id="13" name="Title 1"/>
          <p:cNvSpPr txBox="1">
            <a:spLocks/>
          </p:cNvSpPr>
          <p:nvPr/>
        </p:nvSpPr>
        <p:spPr>
          <a:xfrm>
            <a:off x="269404" y="2055925"/>
            <a:ext cx="9829800" cy="838200"/>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100" b="1" dirty="0" smtClean="0"/>
          </a:p>
          <a:p>
            <a:endParaRPr lang="en-US" sz="1100" b="1" dirty="0"/>
          </a:p>
          <a:p>
            <a:endParaRPr lang="en-US" sz="1100" b="1" dirty="0" smtClean="0"/>
          </a:p>
          <a:p>
            <a:endParaRPr lang="en-US" sz="1100" b="1" dirty="0"/>
          </a:p>
          <a:p>
            <a:endParaRPr lang="en-US" sz="1100" b="1" dirty="0" smtClean="0"/>
          </a:p>
          <a:p>
            <a:endParaRPr lang="en-US" sz="1100" b="1" dirty="0"/>
          </a:p>
          <a:p>
            <a:endParaRPr lang="en-US" sz="1100" b="1" dirty="0" smtClean="0"/>
          </a:p>
          <a:p>
            <a:endParaRPr lang="en-US" sz="1100" b="1" dirty="0"/>
          </a:p>
          <a:p>
            <a:endParaRPr lang="en-US" sz="1100" b="1" dirty="0" smtClean="0"/>
          </a:p>
          <a:p>
            <a:endParaRPr lang="en-US" sz="1100" b="1" dirty="0"/>
          </a:p>
          <a:p>
            <a:endParaRPr lang="en-US" sz="1100" b="1" dirty="0" smtClean="0"/>
          </a:p>
          <a:p>
            <a:endParaRPr lang="en-US" sz="1100" b="1" dirty="0"/>
          </a:p>
          <a:p>
            <a:endParaRPr lang="en-US" sz="1100" b="1" dirty="0" smtClean="0"/>
          </a:p>
          <a:p>
            <a:endParaRPr lang="en-US" sz="1100" b="1" dirty="0"/>
          </a:p>
          <a:p>
            <a:endParaRPr lang="en-US" sz="1100" b="1" dirty="0" smtClean="0"/>
          </a:p>
          <a:p>
            <a:r>
              <a:rPr lang="en-US" sz="1100" b="1" dirty="0" smtClean="0"/>
              <a:t>Decision Tree Variable Inclusion</a:t>
            </a:r>
            <a:r>
              <a:rPr lang="en-US" sz="1100" dirty="0" smtClean="0"/>
              <a:t>:</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err="1" smtClean="0"/>
              <a:t>Revol_Bal</a:t>
            </a:r>
            <a:endParaRPr lang="en-US" sz="1100" dirty="0" smtClean="0"/>
          </a:p>
          <a:p>
            <a:pPr marL="171450" indent="-171450">
              <a:buFont typeface="Arial" panose="020B0604020202020204" pitchFamily="34" charset="0"/>
              <a:buChar char="•"/>
            </a:pPr>
            <a:r>
              <a:rPr lang="en-US" sz="1100" dirty="0" smtClean="0"/>
              <a:t>Term_60mon</a:t>
            </a:r>
          </a:p>
          <a:p>
            <a:pPr marL="171450" indent="-171450">
              <a:buFont typeface="Arial" panose="020B0604020202020204" pitchFamily="34" charset="0"/>
              <a:buChar char="•"/>
            </a:pPr>
            <a:r>
              <a:rPr lang="en-US" sz="1100" dirty="0" smtClean="0"/>
              <a:t>Annual </a:t>
            </a:r>
            <a:r>
              <a:rPr lang="en-US" sz="1100" dirty="0" err="1" smtClean="0"/>
              <a:t>Inc</a:t>
            </a:r>
            <a:endParaRPr lang="en-US" sz="1100" dirty="0" smtClean="0"/>
          </a:p>
          <a:p>
            <a:pPr marL="171450" indent="-171450">
              <a:buFont typeface="Arial" panose="020B0604020202020204" pitchFamily="34" charset="0"/>
              <a:buChar char="•"/>
            </a:pPr>
            <a:r>
              <a:rPr lang="en-US" sz="1100" dirty="0" err="1" smtClean="0"/>
              <a:t>Total_bc_limit</a:t>
            </a:r>
            <a:endParaRPr lang="en-US" sz="1100" dirty="0" smtClean="0"/>
          </a:p>
        </p:txBody>
      </p:sp>
      <p:sp>
        <p:nvSpPr>
          <p:cNvPr id="14" name="Title 1"/>
          <p:cNvSpPr txBox="1">
            <a:spLocks/>
          </p:cNvSpPr>
          <p:nvPr/>
        </p:nvSpPr>
        <p:spPr>
          <a:xfrm>
            <a:off x="914400" y="3239034"/>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200" y="3959756"/>
            <a:ext cx="1149396" cy="108053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748170"/>
            <a:ext cx="381000" cy="3854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239034"/>
            <a:ext cx="5859791" cy="30186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21" name="Rectangle 20"/>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22" name="Rectangle 21"/>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sp>
        <p:nvSpPr>
          <p:cNvPr id="27" name="Rectangle 26"/>
          <p:cNvSpPr/>
          <p:nvPr/>
        </p:nvSpPr>
        <p:spPr>
          <a:xfrm flipV="1">
            <a:off x="25984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Data Understanding (Continued)</a:t>
            </a:r>
            <a:endParaRPr lang="en-US" sz="3200" dirty="0"/>
          </a:p>
        </p:txBody>
      </p:sp>
      <p:grpSp>
        <p:nvGrpSpPr>
          <p:cNvPr id="29" name="Group 28"/>
          <p:cNvGrpSpPr/>
          <p:nvPr/>
        </p:nvGrpSpPr>
        <p:grpSpPr>
          <a:xfrm>
            <a:off x="1227918" y="387727"/>
            <a:ext cx="1362871" cy="990600"/>
            <a:chOff x="1600201" y="356715"/>
            <a:chExt cx="1066800" cy="1057590"/>
          </a:xfrm>
        </p:grpSpPr>
        <p:sp>
          <p:nvSpPr>
            <p:cNvPr id="30" name="Rectangle 29"/>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2508391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2057399" y="1745096"/>
            <a:ext cx="6573849" cy="404610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flipV="1">
            <a:off x="2275688" y="2110003"/>
            <a:ext cx="2713202" cy="258868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63891" y="572034"/>
            <a:ext cx="8229600" cy="684732"/>
          </a:xfrm>
        </p:spPr>
        <p:txBody>
          <a:bodyPr>
            <a:normAutofit/>
          </a:bodyPr>
          <a:lstStyle/>
          <a:p>
            <a:r>
              <a:rPr lang="en-US" sz="3200" dirty="0" smtClean="0"/>
              <a:t>Data Understanding (Continued)</a:t>
            </a:r>
            <a:endParaRPr lang="en-US" sz="3200" dirty="0"/>
          </a:p>
        </p:txBody>
      </p:sp>
      <p:sp>
        <p:nvSpPr>
          <p:cNvPr id="5" name="Rectangle 4"/>
          <p:cNvSpPr/>
          <p:nvPr/>
        </p:nvSpPr>
        <p:spPr>
          <a:xfrm>
            <a:off x="9982200" y="861536"/>
            <a:ext cx="4572000" cy="1477328"/>
          </a:xfrm>
          <a:prstGeom prst="rect">
            <a:avLst/>
          </a:prstGeom>
        </p:spPr>
        <p:txBody>
          <a:bodyPr>
            <a:spAutoFit/>
          </a:bodyPr>
          <a:lstStyle/>
          <a:p>
            <a:r>
              <a:rPr lang="en-US" dirty="0" smtClean="0"/>
              <a:t>CRISP-DM </a:t>
            </a:r>
            <a:r>
              <a:rPr lang="en-US" dirty="0"/>
              <a:t>Data Understanding Phase: Describe your data, explore your data, and verify your data (discuss the types of data in the dataset and rationale for inclusion or exclusion, descriptive statistics analysis).</a:t>
            </a:r>
          </a:p>
        </p:txBody>
      </p:sp>
      <p:sp>
        <p:nvSpPr>
          <p:cNvPr id="10" name="Title 1"/>
          <p:cNvSpPr txBox="1">
            <a:spLocks/>
          </p:cNvSpPr>
          <p:nvPr/>
        </p:nvSpPr>
        <p:spPr>
          <a:xfrm>
            <a:off x="2125991" y="3581400"/>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sp>
        <p:nvSpPr>
          <p:cNvPr id="13" name="Title 1"/>
          <p:cNvSpPr txBox="1">
            <a:spLocks/>
          </p:cNvSpPr>
          <p:nvPr/>
        </p:nvSpPr>
        <p:spPr>
          <a:xfrm>
            <a:off x="-1379468" y="2865149"/>
            <a:ext cx="10058400" cy="1584902"/>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smtClean="0"/>
              <a:t>Random Forest Variable Inclusion</a:t>
            </a:r>
            <a:r>
              <a:rPr lang="en-US" sz="1100" dirty="0" smtClean="0"/>
              <a:t>:</a:t>
            </a:r>
          </a:p>
          <a:p>
            <a:r>
              <a:rPr lang="en-US" sz="1100" dirty="0" err="1" smtClean="0"/>
              <a:t>Revol_Bal</a:t>
            </a:r>
            <a:endParaRPr lang="en-US" sz="1100" dirty="0" smtClean="0"/>
          </a:p>
          <a:p>
            <a:r>
              <a:rPr lang="en-US" sz="1100" dirty="0" smtClean="0"/>
              <a:t>Annual </a:t>
            </a:r>
            <a:r>
              <a:rPr lang="en-US" sz="1100" dirty="0" err="1" smtClean="0"/>
              <a:t>Inc</a:t>
            </a:r>
            <a:endParaRPr lang="en-US" sz="1100" dirty="0" smtClean="0"/>
          </a:p>
          <a:p>
            <a:r>
              <a:rPr lang="en-US" sz="1100" dirty="0" smtClean="0"/>
              <a:t>Term_60mon</a:t>
            </a:r>
          </a:p>
          <a:p>
            <a:r>
              <a:rPr lang="en-US" sz="1100" dirty="0" err="1" smtClean="0"/>
              <a:t>Max_Bal_bc</a:t>
            </a:r>
            <a:endParaRPr lang="en-US" sz="1100" dirty="0" smtClean="0"/>
          </a:p>
          <a:p>
            <a:r>
              <a:rPr lang="en-US" sz="1100" dirty="0" err="1" smtClean="0"/>
              <a:t>Int_rat_pct</a:t>
            </a:r>
            <a:endParaRPr lang="en-US" sz="1100" dirty="0" smtClean="0"/>
          </a:p>
          <a:p>
            <a:r>
              <a:rPr lang="en-US" sz="1100" dirty="0" err="1" smtClean="0"/>
              <a:t>Total_rev_hi_lim</a:t>
            </a:r>
            <a:endParaRPr lang="en-US" sz="1100" dirty="0" smtClean="0"/>
          </a:p>
          <a:p>
            <a:r>
              <a:rPr lang="en-US" sz="1100" dirty="0" err="1" smtClean="0"/>
              <a:t>Total_bc_limit</a:t>
            </a:r>
            <a:endParaRPr lang="en-US" sz="1100" dirty="0" smtClean="0"/>
          </a:p>
        </p:txBody>
      </p:sp>
      <p:sp>
        <p:nvSpPr>
          <p:cNvPr id="14" name="Title 1"/>
          <p:cNvSpPr txBox="1">
            <a:spLocks/>
          </p:cNvSpPr>
          <p:nvPr/>
        </p:nvSpPr>
        <p:spPr>
          <a:xfrm>
            <a:off x="914400" y="3239034"/>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2382" y="2472481"/>
            <a:ext cx="574699" cy="5402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133600"/>
            <a:ext cx="2422076" cy="32834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9" name="Rectangle 18"/>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20" name="Rectangle 19"/>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sp>
        <p:nvSpPr>
          <p:cNvPr id="23" name="Rectangle 22"/>
          <p:cNvSpPr/>
          <p:nvPr/>
        </p:nvSpPr>
        <p:spPr>
          <a:xfrm flipV="1">
            <a:off x="25984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Data Understanding (Continued)</a:t>
            </a:r>
            <a:endParaRPr lang="en-US" sz="3200" dirty="0"/>
          </a:p>
        </p:txBody>
      </p:sp>
      <p:grpSp>
        <p:nvGrpSpPr>
          <p:cNvPr id="25" name="Group 24"/>
          <p:cNvGrpSpPr/>
          <p:nvPr/>
        </p:nvGrpSpPr>
        <p:grpSpPr>
          <a:xfrm>
            <a:off x="1227918" y="387727"/>
            <a:ext cx="1362871" cy="990600"/>
            <a:chOff x="1600201" y="356715"/>
            <a:chExt cx="1066800" cy="1057590"/>
          </a:xfrm>
        </p:grpSpPr>
        <p:sp>
          <p:nvSpPr>
            <p:cNvPr id="26" name="Rectangle 2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4102897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flipV="1">
            <a:off x="3200400" y="2133600"/>
            <a:ext cx="3810001" cy="32004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Subtitle 5"/>
          <p:cNvSpPr>
            <a:spLocks noGrp="1"/>
          </p:cNvSpPr>
          <p:nvPr>
            <p:ph type="subTitle" idx="1"/>
          </p:nvPr>
        </p:nvSpPr>
        <p:spPr>
          <a:xfrm>
            <a:off x="3695700" y="2391559"/>
            <a:ext cx="6400800" cy="1473200"/>
          </a:xfrm>
        </p:spPr>
        <p:txBody>
          <a:bodyPr>
            <a:noAutofit/>
          </a:bodyPr>
          <a:lstStyle/>
          <a:p>
            <a:pPr marL="342900" indent="-342900" algn="l">
              <a:buClr>
                <a:schemeClr val="bg1"/>
              </a:buClr>
              <a:buFont typeface="Arial" panose="020B0604020202020204" pitchFamily="34" charset="0"/>
              <a:buChar char="•"/>
            </a:pPr>
            <a:r>
              <a:rPr lang="en-US" sz="2800" b="1" dirty="0" smtClean="0"/>
              <a:t>Data Quality</a:t>
            </a:r>
          </a:p>
          <a:p>
            <a:pPr algn="l">
              <a:buClr>
                <a:schemeClr val="bg1"/>
              </a:buClr>
            </a:pPr>
            <a:endParaRPr lang="en-US" sz="2800" b="1" dirty="0" smtClean="0"/>
          </a:p>
          <a:p>
            <a:pPr marL="342900" indent="-342900" algn="l">
              <a:buClr>
                <a:schemeClr val="bg1"/>
              </a:buClr>
              <a:buFont typeface="Arial" panose="020B0604020202020204" pitchFamily="34" charset="0"/>
              <a:buChar char="•"/>
            </a:pPr>
            <a:r>
              <a:rPr lang="en-US" sz="2800" b="1" dirty="0" smtClean="0"/>
              <a:t>Integrity</a:t>
            </a:r>
          </a:p>
          <a:p>
            <a:pPr algn="l">
              <a:buClr>
                <a:schemeClr val="bg1"/>
              </a:buClr>
            </a:pPr>
            <a:endParaRPr lang="en-US" sz="2800" b="1" dirty="0" smtClean="0"/>
          </a:p>
          <a:p>
            <a:pPr marL="342900" indent="-342900" algn="l">
              <a:buClr>
                <a:schemeClr val="bg1"/>
              </a:buClr>
              <a:buFont typeface="Arial" panose="020B0604020202020204" pitchFamily="34" charset="0"/>
              <a:buChar char="•"/>
            </a:pPr>
            <a:r>
              <a:rPr lang="en-US" sz="2800" b="1" dirty="0" smtClean="0"/>
              <a:t>Protection</a:t>
            </a:r>
          </a:p>
        </p:txBody>
      </p:sp>
      <p:sp>
        <p:nvSpPr>
          <p:cNvPr id="8" name="Rectangle 7"/>
          <p:cNvSpPr/>
          <p:nvPr/>
        </p:nvSpPr>
        <p:spPr>
          <a:xfrm>
            <a:off x="10439400" y="1143000"/>
            <a:ext cx="4572000" cy="3970318"/>
          </a:xfrm>
          <a:prstGeom prst="rect">
            <a:avLst/>
          </a:prstGeom>
        </p:spPr>
        <p:txBody>
          <a:bodyPr>
            <a:spAutoFit/>
          </a:bodyPr>
          <a:lstStyle/>
          <a:p>
            <a:r>
              <a:rPr lang="en-US" b="1" dirty="0"/>
              <a:t>Plan Definition: </a:t>
            </a:r>
            <a:r>
              <a:rPr lang="en-US" dirty="0"/>
              <a:t>This should include the CRISP-DM Data Preparation phase: Create a data analytic architecture pattern; include the details for full implementation. Details will need to address data quality, data integrity, and protection specific to the organization, industry, and problem that you are addressing. You will create visualizations representing your solutions for various stakeholders that you will need to identify. Develop a project plan detailing the involved stakeholders, the timeline, and strategies for professional and effective collaboration to be used to ensure success.</a:t>
            </a:r>
          </a:p>
        </p:txBody>
      </p:sp>
      <p:sp>
        <p:nvSpPr>
          <p:cNvPr id="7" name="Rectangle 6"/>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endParaRPr lang="en-US" sz="1100" dirty="0" smtClean="0"/>
          </a:p>
          <a:p>
            <a:r>
              <a:rPr lang="en-US" sz="1100" dirty="0" smtClean="0"/>
              <a:t>4. Plan &amp; Model</a:t>
            </a:r>
          </a:p>
          <a:p>
            <a:endParaRPr lang="en-US" sz="1100" dirty="0" smtClean="0"/>
          </a:p>
          <a:p>
            <a:r>
              <a:rPr lang="en-US" sz="1100" dirty="0" smtClean="0"/>
              <a:t>5. Results</a:t>
            </a:r>
          </a:p>
          <a:p>
            <a:r>
              <a:rPr lang="en-US" sz="1100" dirty="0" smtClean="0"/>
              <a:t>6. Implementation</a:t>
            </a:r>
          </a:p>
          <a:p>
            <a:r>
              <a:rPr lang="en-US" sz="1100" dirty="0" smtClean="0"/>
              <a:t>7.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0" name="Rectangle 9"/>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1" name="Rectangle 10"/>
          <p:cNvSpPr/>
          <p:nvPr/>
        </p:nvSpPr>
        <p:spPr>
          <a:xfrm flipV="1">
            <a:off x="312990" y="3541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rot="10800000" flipV="1">
            <a:off x="384429" y="359773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4. Plan &amp; Model</a:t>
            </a:r>
            <a:endParaRPr lang="en-US" sz="1400" dirty="0">
              <a:solidFill>
                <a:prstClr val="white"/>
              </a:solidFill>
            </a:endParaRPr>
          </a:p>
        </p:txBody>
      </p:sp>
      <p:sp>
        <p:nvSpPr>
          <p:cNvPr id="13" name="Rectangle 12"/>
          <p:cNvSpPr/>
          <p:nvPr/>
        </p:nvSpPr>
        <p:spPr>
          <a:xfrm flipV="1">
            <a:off x="25603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Plan Definition</a:t>
            </a:r>
            <a:endParaRPr lang="en-US" sz="3200" dirty="0"/>
          </a:p>
        </p:txBody>
      </p:sp>
      <p:grpSp>
        <p:nvGrpSpPr>
          <p:cNvPr id="15" name="Group 14"/>
          <p:cNvGrpSpPr/>
          <p:nvPr/>
        </p:nvGrpSpPr>
        <p:grpSpPr>
          <a:xfrm>
            <a:off x="1227918" y="387727"/>
            <a:ext cx="1362871" cy="990600"/>
            <a:chOff x="1600201" y="356715"/>
            <a:chExt cx="1066800" cy="1057590"/>
          </a:xfrm>
        </p:grpSpPr>
        <p:sp>
          <p:nvSpPr>
            <p:cNvPr id="16" name="Rectangle 1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72422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3400"/>
            <a:ext cx="8229600" cy="684732"/>
          </a:xfrm>
        </p:spPr>
        <p:txBody>
          <a:bodyPr>
            <a:normAutofit/>
          </a:bodyPr>
          <a:lstStyle/>
          <a:p>
            <a:r>
              <a:rPr lang="en-US" sz="3200" dirty="0" smtClean="0"/>
              <a:t>Plan Definition</a:t>
            </a:r>
            <a:endParaRPr lang="en-US" sz="3200" dirty="0"/>
          </a:p>
        </p:txBody>
      </p:sp>
      <p:sp>
        <p:nvSpPr>
          <p:cNvPr id="8" name="Rectangle 7"/>
          <p:cNvSpPr/>
          <p:nvPr/>
        </p:nvSpPr>
        <p:spPr>
          <a:xfrm>
            <a:off x="10439400" y="1143000"/>
            <a:ext cx="4572000" cy="3970318"/>
          </a:xfrm>
          <a:prstGeom prst="rect">
            <a:avLst/>
          </a:prstGeom>
        </p:spPr>
        <p:txBody>
          <a:bodyPr>
            <a:spAutoFit/>
          </a:bodyPr>
          <a:lstStyle/>
          <a:p>
            <a:r>
              <a:rPr lang="en-US" b="1" dirty="0"/>
              <a:t>Plan Definition: </a:t>
            </a:r>
            <a:r>
              <a:rPr lang="en-US" dirty="0"/>
              <a:t>This should include the CRISP-DM Data Preparation phase: Create a data analytic architecture pattern; include the details for full implementation. Details will need to address data quality, data integrity, and protection specific to the organization, industry, and problem that you are addressing. You will create visualizations representing your solutions for various stakeholders that you will need to identify. Develop a project plan detailing the involved stakeholders, the timeline, and strategies for professional and effective collaboration to be used to ensure success.</a:t>
            </a:r>
          </a:p>
        </p:txBody>
      </p:sp>
      <p:pic>
        <p:nvPicPr>
          <p:cNvPr id="9" name="Picture 8"/>
          <p:cNvPicPr/>
          <p:nvPr/>
        </p:nvPicPr>
        <p:blipFill>
          <a:blip r:embed="rId3"/>
          <a:stretch>
            <a:fillRect/>
          </a:stretch>
        </p:blipFill>
        <p:spPr>
          <a:xfrm>
            <a:off x="3047999" y="1524000"/>
            <a:ext cx="3985737" cy="4826166"/>
          </a:xfrm>
          <a:prstGeom prst="rect">
            <a:avLst/>
          </a:prstGeom>
        </p:spPr>
      </p:pic>
      <p:sp>
        <p:nvSpPr>
          <p:cNvPr id="7" name="Rectangle 6"/>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endParaRPr lang="en-US" sz="1100" dirty="0" smtClean="0"/>
          </a:p>
          <a:p>
            <a:r>
              <a:rPr lang="en-US" sz="1100" dirty="0" smtClean="0"/>
              <a:t>4. Plan &amp; Model</a:t>
            </a:r>
          </a:p>
          <a:p>
            <a:endParaRPr lang="en-US" sz="1100" dirty="0" smtClean="0"/>
          </a:p>
          <a:p>
            <a:r>
              <a:rPr lang="en-US" sz="1100" dirty="0" smtClean="0"/>
              <a:t>5. Results</a:t>
            </a:r>
          </a:p>
          <a:p>
            <a:r>
              <a:rPr lang="en-US" sz="1100" dirty="0" smtClean="0"/>
              <a:t>6. Implementation</a:t>
            </a:r>
          </a:p>
          <a:p>
            <a:r>
              <a:rPr lang="en-US" sz="1100" dirty="0" smtClean="0"/>
              <a:t>7.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0" name="Rectangle 9"/>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1" name="Rectangle 10"/>
          <p:cNvSpPr/>
          <p:nvPr/>
        </p:nvSpPr>
        <p:spPr>
          <a:xfrm flipV="1">
            <a:off x="312990" y="3541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rot="10800000" flipV="1">
            <a:off x="384429" y="359773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4. Plan &amp; Model</a:t>
            </a:r>
            <a:endParaRPr lang="en-US" sz="1400" dirty="0">
              <a:solidFill>
                <a:prstClr val="white"/>
              </a:solidFill>
            </a:endParaRPr>
          </a:p>
        </p:txBody>
      </p:sp>
      <p:sp>
        <p:nvSpPr>
          <p:cNvPr id="13" name="Rectangle 12"/>
          <p:cNvSpPr/>
          <p:nvPr/>
        </p:nvSpPr>
        <p:spPr>
          <a:xfrm flipV="1">
            <a:off x="25603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Plan (Continued)</a:t>
            </a:r>
            <a:endParaRPr lang="en-US" sz="3200" dirty="0"/>
          </a:p>
        </p:txBody>
      </p:sp>
      <p:grpSp>
        <p:nvGrpSpPr>
          <p:cNvPr id="15" name="Group 14"/>
          <p:cNvGrpSpPr/>
          <p:nvPr/>
        </p:nvGrpSpPr>
        <p:grpSpPr>
          <a:xfrm>
            <a:off x="1227918" y="387727"/>
            <a:ext cx="1362871" cy="990600"/>
            <a:chOff x="1600201" y="356715"/>
            <a:chExt cx="1066800" cy="1057590"/>
          </a:xfrm>
        </p:grpSpPr>
        <p:sp>
          <p:nvSpPr>
            <p:cNvPr id="16" name="Rectangle 1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2443998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flipV="1">
            <a:off x="2209800" y="1752599"/>
            <a:ext cx="5181600" cy="4267200"/>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209800"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Model</a:t>
            </a:r>
            <a:endParaRPr lang="en-US" sz="3200" dirty="0"/>
          </a:p>
        </p:txBody>
      </p:sp>
      <p:sp>
        <p:nvSpPr>
          <p:cNvPr id="6" name="Rectangle 5"/>
          <p:cNvSpPr/>
          <p:nvPr/>
        </p:nvSpPr>
        <p:spPr>
          <a:xfrm>
            <a:off x="9753600" y="1391663"/>
            <a:ext cx="4572000" cy="2031325"/>
          </a:xfrm>
          <a:prstGeom prst="rect">
            <a:avLst/>
          </a:prstGeom>
        </p:spPr>
        <p:txBody>
          <a:bodyPr>
            <a:spAutoFit/>
          </a:bodyPr>
          <a:lstStyle/>
          <a:p>
            <a:r>
              <a:rPr lang="en-US" dirty="0" smtClean="0"/>
              <a:t>You will create visualizations representing your solutions for various stakeholders that you will need to identify. Develop a project plan detailing the involved stakeholders, the timeline, and strategies for professional and effective collaboration to be used to ensure success.</a:t>
            </a:r>
            <a:endParaRPr lang="en-US" dirty="0"/>
          </a:p>
        </p:txBody>
      </p:sp>
      <p:sp>
        <p:nvSpPr>
          <p:cNvPr id="19" name="Rectangle 18"/>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endParaRPr lang="en-US" sz="1100" dirty="0" smtClean="0"/>
          </a:p>
          <a:p>
            <a:r>
              <a:rPr lang="en-US" sz="1100" dirty="0" smtClean="0"/>
              <a:t>4. Plan &amp; Model</a:t>
            </a:r>
          </a:p>
          <a:p>
            <a:endParaRPr lang="en-US" sz="1100" dirty="0" smtClean="0"/>
          </a:p>
          <a:p>
            <a:r>
              <a:rPr lang="en-US" sz="1100" dirty="0" smtClean="0"/>
              <a:t>5. Results</a:t>
            </a:r>
          </a:p>
          <a:p>
            <a:r>
              <a:rPr lang="en-US" sz="1100" dirty="0" smtClean="0"/>
              <a:t>6. Implementation</a:t>
            </a:r>
          </a:p>
          <a:p>
            <a:r>
              <a:rPr lang="en-US" sz="1100" dirty="0" smtClean="0"/>
              <a:t>7.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20" name="Rectangle 19"/>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21" name="Rectangle 20"/>
          <p:cNvSpPr/>
          <p:nvPr/>
        </p:nvSpPr>
        <p:spPr>
          <a:xfrm flipV="1">
            <a:off x="312990" y="3541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rot="10800000" flipV="1">
            <a:off x="384429" y="359773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4. Plan &amp; Model</a:t>
            </a:r>
            <a:endParaRPr lang="en-US" sz="1400" dirty="0">
              <a:solidFill>
                <a:prstClr val="white"/>
              </a:solidFill>
            </a:endParaRPr>
          </a:p>
        </p:txBody>
      </p:sp>
      <p:pic>
        <p:nvPicPr>
          <p:cNvPr id="10" name="Picture 9"/>
          <p:cNvPicPr/>
          <p:nvPr/>
        </p:nvPicPr>
        <p:blipFill>
          <a:blip r:embed="rId3"/>
          <a:stretch>
            <a:fillRect/>
          </a:stretch>
        </p:blipFill>
        <p:spPr>
          <a:xfrm>
            <a:off x="2362200" y="1879434"/>
            <a:ext cx="4876800" cy="3991934"/>
          </a:xfrm>
          <a:prstGeom prst="rect">
            <a:avLst/>
          </a:prstGeom>
          <a:effectLst>
            <a:outerShdw blurRad="50800" dist="38100" dir="2700000" algn="tl" rotWithShape="0">
              <a:prstClr val="black">
                <a:alpha val="40000"/>
              </a:prstClr>
            </a:outerShdw>
          </a:effectLst>
        </p:spPr>
      </p:pic>
      <p:grpSp>
        <p:nvGrpSpPr>
          <p:cNvPr id="12" name="Group 11"/>
          <p:cNvGrpSpPr/>
          <p:nvPr/>
        </p:nvGrpSpPr>
        <p:grpSpPr>
          <a:xfrm>
            <a:off x="854326" y="609600"/>
            <a:ext cx="1362871" cy="990600"/>
            <a:chOff x="1600201" y="356715"/>
            <a:chExt cx="1066800" cy="1057590"/>
          </a:xfrm>
        </p:grpSpPr>
        <p:sp>
          <p:nvSpPr>
            <p:cNvPr id="13" name="Rectangle 12"/>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4273916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flipV="1">
            <a:off x="2057400" y="1828799"/>
            <a:ext cx="6324600" cy="3352800"/>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209800"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Model (Continued)</a:t>
            </a:r>
            <a:endParaRPr lang="en-US" sz="32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59225"/>
            <a:ext cx="6076127"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endParaRPr lang="en-US" sz="1100" dirty="0" smtClean="0"/>
          </a:p>
          <a:p>
            <a:r>
              <a:rPr lang="en-US" sz="1100" dirty="0" smtClean="0"/>
              <a:t>4. Plan &amp; Model</a:t>
            </a:r>
          </a:p>
          <a:p>
            <a:endParaRPr lang="en-US" sz="1100" dirty="0" smtClean="0"/>
          </a:p>
          <a:p>
            <a:r>
              <a:rPr lang="en-US" sz="1100" dirty="0" smtClean="0"/>
              <a:t>5. Results</a:t>
            </a:r>
          </a:p>
          <a:p>
            <a:r>
              <a:rPr lang="en-US" sz="1100" dirty="0" smtClean="0"/>
              <a:t>6. Implementation</a:t>
            </a:r>
          </a:p>
          <a:p>
            <a:r>
              <a:rPr lang="en-US" sz="1100" dirty="0" smtClean="0"/>
              <a:t>7.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20" name="Rectangle 19"/>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21" name="Rectangle 20"/>
          <p:cNvSpPr/>
          <p:nvPr/>
        </p:nvSpPr>
        <p:spPr>
          <a:xfrm flipV="1">
            <a:off x="312990" y="3541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rot="10800000" flipV="1">
            <a:off x="384429" y="359773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4. Plan &amp; Model</a:t>
            </a:r>
            <a:endParaRPr lang="en-US" sz="1400" dirty="0">
              <a:solidFill>
                <a:prstClr val="white"/>
              </a:solidFill>
            </a:endParaRPr>
          </a:p>
        </p:txBody>
      </p:sp>
      <p:grpSp>
        <p:nvGrpSpPr>
          <p:cNvPr id="24" name="Group 23"/>
          <p:cNvGrpSpPr/>
          <p:nvPr/>
        </p:nvGrpSpPr>
        <p:grpSpPr>
          <a:xfrm>
            <a:off x="846929" y="609600"/>
            <a:ext cx="1362871" cy="990600"/>
            <a:chOff x="1600201" y="356715"/>
            <a:chExt cx="1066800" cy="1057590"/>
          </a:xfrm>
        </p:grpSpPr>
        <p:sp>
          <p:nvSpPr>
            <p:cNvPr id="25" name="Rectangle 24"/>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191808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flipV="1">
            <a:off x="2503169" y="1913905"/>
            <a:ext cx="5657851" cy="3631889"/>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209800"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Results</a:t>
            </a:r>
            <a:endParaRPr lang="en-US" sz="3200" dirty="0"/>
          </a:p>
        </p:txBody>
      </p:sp>
      <p:sp>
        <p:nvSpPr>
          <p:cNvPr id="5" name="Rectangle 4"/>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endParaRPr lang="en-US" sz="1100" dirty="0" smtClean="0"/>
          </a:p>
          <a:p>
            <a:r>
              <a:rPr lang="en-US" sz="1100" dirty="0" smtClean="0"/>
              <a:t>5. Results</a:t>
            </a:r>
          </a:p>
          <a:p>
            <a:endParaRPr lang="en-US" sz="1100" dirty="0" smtClean="0"/>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smtClean="0"/>
              <a:t>9. </a:t>
            </a:r>
            <a:r>
              <a:rPr lang="en-US" sz="1100" dirty="0"/>
              <a:t>Recommendation</a:t>
            </a:r>
          </a:p>
          <a:p>
            <a:r>
              <a:rPr lang="en-US" sz="1100" dirty="0" smtClean="0"/>
              <a:t>10. Q&amp;A</a:t>
            </a:r>
          </a:p>
        </p:txBody>
      </p:sp>
      <p:sp>
        <p:nvSpPr>
          <p:cNvPr id="6" name="Rectangle 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7" name="Rectangle 6"/>
          <p:cNvSpPr/>
          <p:nvPr/>
        </p:nvSpPr>
        <p:spPr>
          <a:xfrm flipV="1">
            <a:off x="312990" y="36942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rot="10800000" flipV="1">
            <a:off x="378567" y="372985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5. Results</a:t>
            </a:r>
            <a:endParaRPr lang="en-US" sz="1400" dirty="0">
              <a:solidFill>
                <a:prstClr val="white"/>
              </a:solidFill>
            </a:endParaRPr>
          </a:p>
        </p:txBody>
      </p:sp>
      <p:pic>
        <p:nvPicPr>
          <p:cNvPr id="10" name="Picture 9"/>
          <p:cNvPicPr/>
          <p:nvPr/>
        </p:nvPicPr>
        <p:blipFill>
          <a:blip r:embed="rId3"/>
          <a:stretch>
            <a:fillRect/>
          </a:stretch>
        </p:blipFill>
        <p:spPr>
          <a:xfrm>
            <a:off x="2971799" y="2162726"/>
            <a:ext cx="1346835" cy="3162300"/>
          </a:xfrm>
          <a:prstGeom prst="rect">
            <a:avLst/>
          </a:prstGeom>
          <a:effectLst>
            <a:outerShdw blurRad="50800" dist="38100" dir="2700000" algn="tl" rotWithShape="0">
              <a:prstClr val="black">
                <a:alpha val="40000"/>
              </a:prstClr>
            </a:outerShdw>
          </a:effec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162726"/>
            <a:ext cx="316230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p:nvPr/>
        </p:nvGrpSpPr>
        <p:grpSpPr>
          <a:xfrm>
            <a:off x="846929" y="609600"/>
            <a:ext cx="1362871" cy="990600"/>
            <a:chOff x="1600201" y="356715"/>
            <a:chExt cx="1066800" cy="1057590"/>
          </a:xfrm>
        </p:grpSpPr>
        <p:sp>
          <p:nvSpPr>
            <p:cNvPr id="17" name="Rectangle 16"/>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1461201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flipV="1">
            <a:off x="2438400" y="2393557"/>
            <a:ext cx="6172200" cy="1533719"/>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209800"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Plan Implementation</a:t>
            </a:r>
            <a:endParaRPr lang="en-US" sz="3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986" y="2586031"/>
            <a:ext cx="5923028" cy="12124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endParaRPr lang="en-US" sz="1100" dirty="0"/>
          </a:p>
          <a:p>
            <a:endParaRPr lang="en-US" sz="1100" dirty="0" smtClean="0"/>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Implications</a:t>
            </a:r>
          </a:p>
          <a:p>
            <a:r>
              <a:rPr lang="en-US" sz="1100" dirty="0"/>
              <a:t>9</a:t>
            </a:r>
            <a:r>
              <a:rPr lang="en-US" sz="1100" dirty="0" smtClean="0"/>
              <a:t>. Recommendation</a:t>
            </a:r>
          </a:p>
          <a:p>
            <a:r>
              <a:rPr lang="en-US" sz="1100" dirty="0" smtClean="0"/>
              <a:t>10. Q&amp;A</a:t>
            </a:r>
          </a:p>
        </p:txBody>
      </p:sp>
      <p:sp>
        <p:nvSpPr>
          <p:cNvPr id="11" name="Rectangle 10"/>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2" name="Rectangle 11"/>
          <p:cNvSpPr/>
          <p:nvPr/>
        </p:nvSpPr>
        <p:spPr>
          <a:xfrm flipV="1">
            <a:off x="312990" y="3871361"/>
            <a:ext cx="1752600"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rot="10800000" flipV="1">
            <a:off x="396269" y="3927275"/>
            <a:ext cx="1586042"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6. Implementation</a:t>
            </a:r>
            <a:endParaRPr lang="en-US" sz="1400" dirty="0">
              <a:solidFill>
                <a:prstClr val="white"/>
              </a:solidFill>
            </a:endParaRPr>
          </a:p>
        </p:txBody>
      </p:sp>
      <p:grpSp>
        <p:nvGrpSpPr>
          <p:cNvPr id="18" name="Group 17"/>
          <p:cNvGrpSpPr/>
          <p:nvPr/>
        </p:nvGrpSpPr>
        <p:grpSpPr>
          <a:xfrm>
            <a:off x="846929" y="609600"/>
            <a:ext cx="1362871" cy="990600"/>
            <a:chOff x="1600201" y="356715"/>
            <a:chExt cx="1066800" cy="1057590"/>
          </a:xfrm>
        </p:grpSpPr>
        <p:sp>
          <p:nvSpPr>
            <p:cNvPr id="19" name="Rectangle 18"/>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166248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V="1">
            <a:off x="2202305"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Conclusion</a:t>
            </a:r>
            <a:endParaRPr lang="en-US" sz="3200" dirty="0"/>
          </a:p>
        </p:txBody>
      </p:sp>
      <p:sp>
        <p:nvSpPr>
          <p:cNvPr id="5" name="Rectangle 4"/>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endParaRPr lang="en-US" sz="1100" dirty="0" smtClean="0"/>
          </a:p>
          <a:p>
            <a:r>
              <a:rPr lang="en-US" sz="1100" dirty="0" smtClean="0"/>
              <a:t>7. Conclusion</a:t>
            </a:r>
          </a:p>
          <a:p>
            <a:endParaRPr lang="en-US" sz="1100" dirty="0" smtClean="0"/>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6" name="Rectangle 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7" name="Rectangle 6"/>
          <p:cNvSpPr/>
          <p:nvPr/>
        </p:nvSpPr>
        <p:spPr>
          <a:xfrm flipV="1">
            <a:off x="318851" y="4045851"/>
            <a:ext cx="1592009" cy="4205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rot="10800000" flipV="1">
            <a:off x="381000" y="406366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7. Conclusion</a:t>
            </a:r>
            <a:endParaRPr lang="en-US" sz="1400" dirty="0">
              <a:solidFill>
                <a:prstClr val="white"/>
              </a:solidFill>
            </a:endParaRPr>
          </a:p>
        </p:txBody>
      </p:sp>
      <p:sp>
        <p:nvSpPr>
          <p:cNvPr id="13" name="Rectangle 12"/>
          <p:cNvSpPr/>
          <p:nvPr/>
        </p:nvSpPr>
        <p:spPr>
          <a:xfrm rot="10800000" flipV="1">
            <a:off x="2125980" y="2016210"/>
            <a:ext cx="5943600" cy="29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TextBox 13"/>
          <p:cNvSpPr txBox="1"/>
          <p:nvPr/>
        </p:nvSpPr>
        <p:spPr>
          <a:xfrm>
            <a:off x="2514600" y="2173346"/>
            <a:ext cx="4640705" cy="2308324"/>
          </a:xfrm>
          <a:prstGeom prst="rect">
            <a:avLst/>
          </a:prstGeom>
          <a:noFill/>
        </p:spPr>
        <p:txBody>
          <a:bodyPr wrap="square" rtlCol="0">
            <a:spAutoFit/>
          </a:bodyPr>
          <a:lstStyle/>
          <a:p>
            <a:endParaRPr lang="en-US" sz="2400" dirty="0" smtClean="0">
              <a:solidFill>
                <a:schemeClr val="bg1"/>
              </a:solidFill>
            </a:endParaRPr>
          </a:p>
          <a:p>
            <a:pPr marL="285750" indent="-285750">
              <a:buFont typeface="Arial" panose="020B0604020202020204" pitchFamily="34" charset="0"/>
              <a:buChar char="•"/>
            </a:pPr>
            <a:r>
              <a:rPr lang="en-US" sz="2400" dirty="0" smtClean="0">
                <a:solidFill>
                  <a:schemeClr val="bg1"/>
                </a:solidFill>
              </a:rPr>
              <a:t>Valuable Output</a:t>
            </a: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r>
              <a:rPr lang="en-US" sz="2400" dirty="0" smtClean="0">
                <a:solidFill>
                  <a:schemeClr val="bg1"/>
                </a:solidFill>
              </a:rPr>
              <a:t>Immediate Actionable Results</a:t>
            </a:r>
          </a:p>
          <a:p>
            <a:endParaRPr lang="en-US" sz="2400" dirty="0" smtClean="0">
              <a:solidFill>
                <a:schemeClr val="bg1"/>
              </a:solidFill>
            </a:endParaRPr>
          </a:p>
          <a:p>
            <a:pPr marL="285750" indent="-285750">
              <a:buFont typeface="Arial" panose="020B0604020202020204" pitchFamily="34" charset="0"/>
              <a:buChar char="•"/>
            </a:pPr>
            <a:r>
              <a:rPr lang="en-US" sz="2400" dirty="0" smtClean="0">
                <a:solidFill>
                  <a:schemeClr val="bg1"/>
                </a:solidFill>
              </a:rPr>
              <a:t>Model will improve over time</a:t>
            </a:r>
            <a:endParaRPr lang="en-US" sz="2400" dirty="0">
              <a:solidFill>
                <a:schemeClr val="bg1"/>
              </a:solidFill>
            </a:endParaRPr>
          </a:p>
        </p:txBody>
      </p:sp>
      <p:grpSp>
        <p:nvGrpSpPr>
          <p:cNvPr id="15" name="Group 14"/>
          <p:cNvGrpSpPr/>
          <p:nvPr/>
        </p:nvGrpSpPr>
        <p:grpSpPr>
          <a:xfrm>
            <a:off x="839434" y="609600"/>
            <a:ext cx="1362871" cy="990600"/>
            <a:chOff x="1600201" y="356715"/>
            <a:chExt cx="1066800" cy="1057590"/>
          </a:xfrm>
        </p:grpSpPr>
        <p:sp>
          <p:nvSpPr>
            <p:cNvPr id="16" name="Rectangle 1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2434859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10800000" flipV="1">
            <a:off x="2209799" y="1879434"/>
            <a:ext cx="5943600" cy="29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nvSpPr>
        <p:spPr>
          <a:xfrm flipV="1">
            <a:off x="2209800"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Implications</a:t>
            </a:r>
            <a:endParaRPr lang="en-US" sz="3200" dirty="0"/>
          </a:p>
        </p:txBody>
      </p:sp>
      <p:sp>
        <p:nvSpPr>
          <p:cNvPr id="5" name="Rectangle 4"/>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endParaRPr lang="en-US" sz="1100" dirty="0"/>
          </a:p>
          <a:p>
            <a:endParaRPr lang="en-US" sz="1100" dirty="0" smtClean="0"/>
          </a:p>
          <a:p>
            <a:r>
              <a:rPr lang="en-US" sz="1100" dirty="0" smtClean="0"/>
              <a:t>8. Implications</a:t>
            </a:r>
            <a:endParaRPr lang="en-US" sz="1100" dirty="0"/>
          </a:p>
          <a:p>
            <a:r>
              <a:rPr lang="en-US" sz="1100" dirty="0"/>
              <a:t>9</a:t>
            </a:r>
            <a:r>
              <a:rPr lang="en-US" sz="1100" dirty="0" smtClean="0"/>
              <a:t>. </a:t>
            </a:r>
            <a:r>
              <a:rPr lang="en-US" sz="1100" dirty="0"/>
              <a:t>Recommendation</a:t>
            </a:r>
          </a:p>
          <a:p>
            <a:r>
              <a:rPr lang="en-US" sz="1100" dirty="0" smtClean="0"/>
              <a:t>10. Q&amp;A</a:t>
            </a:r>
          </a:p>
        </p:txBody>
      </p:sp>
      <p:sp>
        <p:nvSpPr>
          <p:cNvPr id="6" name="Rectangle 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7" name="Rectangle 6"/>
          <p:cNvSpPr/>
          <p:nvPr/>
        </p:nvSpPr>
        <p:spPr>
          <a:xfrm flipV="1">
            <a:off x="312990" y="4191000"/>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rot="10800000" flipV="1">
            <a:off x="372706" y="4246914"/>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8. Implications</a:t>
            </a:r>
            <a:endParaRPr lang="en-US" sz="1400" dirty="0">
              <a:solidFill>
                <a:prstClr val="white"/>
              </a:solidFill>
            </a:endParaRPr>
          </a:p>
        </p:txBody>
      </p:sp>
      <p:sp>
        <p:nvSpPr>
          <p:cNvPr id="9" name="Subtitle 8"/>
          <p:cNvSpPr>
            <a:spLocks noGrp="1"/>
          </p:cNvSpPr>
          <p:nvPr>
            <p:ph type="subTitle" idx="1"/>
          </p:nvPr>
        </p:nvSpPr>
        <p:spPr>
          <a:xfrm>
            <a:off x="2209800" y="2281230"/>
            <a:ext cx="5562600" cy="2290769"/>
          </a:xfrm>
        </p:spPr>
        <p:txBody>
          <a:bodyPr>
            <a:normAutofit/>
          </a:bodyPr>
          <a:lstStyle/>
          <a:p>
            <a:r>
              <a:rPr lang="en-US" b="1" dirty="0" smtClean="0"/>
              <a:t>Costs:</a:t>
            </a:r>
          </a:p>
          <a:p>
            <a:r>
              <a:rPr lang="en-US" dirty="0" smtClean="0"/>
              <a:t>Low costs, will require team to review model, additional data protections</a:t>
            </a:r>
            <a:endParaRPr lang="en-US" dirty="0"/>
          </a:p>
          <a:p>
            <a:r>
              <a:rPr lang="en-US" b="1" dirty="0" smtClean="0"/>
              <a:t>Benefits:</a:t>
            </a:r>
          </a:p>
          <a:p>
            <a:r>
              <a:rPr lang="en-US" dirty="0" smtClean="0"/>
              <a:t>Safer Loans, Less Defaults, Higher Customer Satisfaction, More Business</a:t>
            </a:r>
            <a:endParaRPr lang="en-US" dirty="0"/>
          </a:p>
        </p:txBody>
      </p:sp>
      <p:grpSp>
        <p:nvGrpSpPr>
          <p:cNvPr id="12" name="Group 11"/>
          <p:cNvGrpSpPr/>
          <p:nvPr/>
        </p:nvGrpSpPr>
        <p:grpSpPr>
          <a:xfrm>
            <a:off x="846929" y="609600"/>
            <a:ext cx="1362871" cy="990600"/>
            <a:chOff x="1600201" y="356715"/>
            <a:chExt cx="1066800" cy="1057590"/>
          </a:xfrm>
        </p:grpSpPr>
        <p:sp>
          <p:nvSpPr>
            <p:cNvPr id="13" name="Rectangle 12"/>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779725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2286000" y="1676398"/>
            <a:ext cx="5791200" cy="388620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flipV="1">
            <a:off x="2402378" y="1802352"/>
            <a:ext cx="5562600" cy="3685135"/>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6677" y="1875885"/>
            <a:ext cx="5334001" cy="349156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09560" y="1884203"/>
            <a:ext cx="1443038" cy="3068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a:p>
          <a:p>
            <a:endParaRPr lang="en-US" sz="1100" dirty="0" smtClean="0"/>
          </a:p>
          <a:p>
            <a:endParaRPr lang="en-US" sz="1100" dirty="0" smtClean="0"/>
          </a:p>
          <a:p>
            <a:endParaRPr lang="en-US" sz="1100" dirty="0"/>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p>
          <a:p>
            <a:r>
              <a:rPr lang="en-US" sz="1100" dirty="0"/>
              <a:t>6</a:t>
            </a:r>
            <a:r>
              <a:rPr lang="en-US" sz="1100" dirty="0" smtClean="0"/>
              <a:t>.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4" name="Rectangle 13"/>
          <p:cNvSpPr/>
          <p:nvPr/>
        </p:nvSpPr>
        <p:spPr>
          <a:xfrm rot="10800000" flipV="1">
            <a:off x="380999" y="1981200"/>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7" name="Rectangle 16"/>
          <p:cNvSpPr/>
          <p:nvPr/>
        </p:nvSpPr>
        <p:spPr>
          <a:xfrm flipV="1">
            <a:off x="305594" y="2648819"/>
            <a:ext cx="1523207" cy="457200"/>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rot="10800000" flipV="1">
            <a:off x="381000" y="2728473"/>
            <a:ext cx="1362868" cy="29789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1. Introduction</a:t>
            </a:r>
            <a:endParaRPr lang="en-US" sz="1400" dirty="0">
              <a:solidFill>
                <a:prstClr val="white"/>
              </a:solidFill>
            </a:endParaRPr>
          </a:p>
        </p:txBody>
      </p:sp>
      <p:grpSp>
        <p:nvGrpSpPr>
          <p:cNvPr id="2" name="Group 1"/>
          <p:cNvGrpSpPr/>
          <p:nvPr/>
        </p:nvGrpSpPr>
        <p:grpSpPr>
          <a:xfrm>
            <a:off x="2479270" y="359016"/>
            <a:ext cx="5393575" cy="1057590"/>
            <a:chOff x="1997825" y="316311"/>
            <a:chExt cx="5393575" cy="1057590"/>
          </a:xfrm>
        </p:grpSpPr>
        <p:sp>
          <p:nvSpPr>
            <p:cNvPr id="4" name="Rectangle 3"/>
            <p:cNvSpPr/>
            <p:nvPr/>
          </p:nvSpPr>
          <p:spPr>
            <a:xfrm flipV="1">
              <a:off x="3064625" y="316311"/>
              <a:ext cx="4326775" cy="105759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nvSpPr>
          <p:spPr>
            <a:xfrm flipV="1">
              <a:off x="3381756" y="465433"/>
              <a:ext cx="3552444" cy="753767"/>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p:nvGrpSpPr>
          <p:grpSpPr>
            <a:xfrm>
              <a:off x="1997825" y="316311"/>
              <a:ext cx="1066800" cy="1057590"/>
              <a:chOff x="1600201" y="356715"/>
              <a:chExt cx="1066800" cy="1057590"/>
            </a:xfrm>
          </p:grpSpPr>
          <p:sp>
            <p:nvSpPr>
              <p:cNvPr id="11" name="Rectangle 10"/>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12" name="Rectangle 11"/>
            <p:cNvSpPr/>
            <p:nvPr/>
          </p:nvSpPr>
          <p:spPr>
            <a:xfrm rot="10800000" flipV="1">
              <a:off x="3460034" y="545095"/>
              <a:ext cx="3447288" cy="59578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Introduction: CRISP-DM Overview</a:t>
              </a:r>
              <a:endParaRPr lang="en-US" dirty="0">
                <a:solidFill>
                  <a:prstClr val="white"/>
                </a:solidFill>
              </a:endParaRPr>
            </a:p>
          </p:txBody>
        </p:sp>
      </p:grpSp>
      <p:pic>
        <p:nvPicPr>
          <p:cNvPr id="6" name="slide2.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61058" y="5585458"/>
            <a:ext cx="609600" cy="609600"/>
          </a:xfrm>
          <a:prstGeom prst="rect">
            <a:avLst/>
          </a:prstGeom>
        </p:spPr>
      </p:pic>
    </p:spTree>
    <p:extLst>
      <p:ext uri="{BB962C8B-B14F-4D97-AF65-F5344CB8AC3E}">
        <p14:creationId xmlns:p14="http://schemas.microsoft.com/office/powerpoint/2010/main" val="39793340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7027"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flipV="1">
            <a:off x="2743200" y="2281231"/>
            <a:ext cx="5334000" cy="308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202305"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Recommendations</a:t>
            </a:r>
            <a:endParaRPr lang="en-US" sz="3200" dirty="0"/>
          </a:p>
        </p:txBody>
      </p:sp>
      <p:sp>
        <p:nvSpPr>
          <p:cNvPr id="5" name="Rectangle 4"/>
          <p:cNvSpPr/>
          <p:nvPr/>
        </p:nvSpPr>
        <p:spPr>
          <a:xfrm>
            <a:off x="312990" y="1879434"/>
            <a:ext cx="1443038" cy="3149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Implications</a:t>
            </a:r>
          </a:p>
          <a:p>
            <a:endParaRPr lang="en-US" sz="1100" dirty="0" smtClean="0"/>
          </a:p>
          <a:p>
            <a:endParaRPr lang="en-US" sz="1100" dirty="0" smtClean="0"/>
          </a:p>
          <a:p>
            <a:endParaRPr lang="en-US" sz="1100" dirty="0"/>
          </a:p>
          <a:p>
            <a:r>
              <a:rPr lang="en-US" sz="1100" dirty="0" smtClean="0"/>
              <a:t>10. Q&amp;A</a:t>
            </a:r>
          </a:p>
        </p:txBody>
      </p:sp>
      <p:sp>
        <p:nvSpPr>
          <p:cNvPr id="6" name="Rectangle 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7" name="Rectangle 6"/>
          <p:cNvSpPr/>
          <p:nvPr/>
        </p:nvSpPr>
        <p:spPr>
          <a:xfrm flipV="1">
            <a:off x="301267" y="4363022"/>
            <a:ext cx="1744410" cy="453251"/>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rot="10800000" flipV="1">
            <a:off x="363763" y="4415776"/>
            <a:ext cx="1619418" cy="34774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9. </a:t>
            </a:r>
            <a:r>
              <a:rPr lang="en-US" sz="1200" dirty="0" smtClean="0">
                <a:solidFill>
                  <a:prstClr val="white"/>
                </a:solidFill>
              </a:rPr>
              <a:t>Recommendations</a:t>
            </a:r>
            <a:endParaRPr lang="en-US" sz="1400" dirty="0">
              <a:solidFill>
                <a:prstClr val="white"/>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667000"/>
            <a:ext cx="3814763" cy="22439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6248400" y="3325231"/>
            <a:ext cx="378619" cy="280200"/>
            <a:chOff x="1600201" y="356715"/>
            <a:chExt cx="1066800" cy="1057590"/>
          </a:xfrm>
        </p:grpSpPr>
        <p:sp>
          <p:nvSpPr>
            <p:cNvPr id="12" name="Rectangle 11"/>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15" name="Group 14"/>
          <p:cNvGrpSpPr/>
          <p:nvPr/>
        </p:nvGrpSpPr>
        <p:grpSpPr>
          <a:xfrm>
            <a:off x="839434" y="609600"/>
            <a:ext cx="1362871" cy="990600"/>
            <a:chOff x="1600201" y="356715"/>
            <a:chExt cx="1066800" cy="1057590"/>
          </a:xfrm>
        </p:grpSpPr>
        <p:sp>
          <p:nvSpPr>
            <p:cNvPr id="16" name="Rectangle 1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1223313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flipV="1">
            <a:off x="2514600" y="2395824"/>
            <a:ext cx="4191000" cy="1095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179445" y="6096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58671" y="685800"/>
            <a:ext cx="8229600" cy="684732"/>
          </a:xfrm>
        </p:spPr>
        <p:txBody>
          <a:bodyPr>
            <a:normAutofit/>
          </a:bodyPr>
          <a:lstStyle/>
          <a:p>
            <a:r>
              <a:rPr lang="en-US" sz="3200" dirty="0" smtClean="0"/>
              <a:t>Questions?</a:t>
            </a:r>
            <a:endParaRPr lang="en-US" sz="3200" dirty="0"/>
          </a:p>
        </p:txBody>
      </p:sp>
      <p:sp>
        <p:nvSpPr>
          <p:cNvPr id="3" name="Subtitle 2"/>
          <p:cNvSpPr>
            <a:spLocks noGrp="1"/>
          </p:cNvSpPr>
          <p:nvPr>
            <p:ph type="subTitle" idx="1"/>
          </p:nvPr>
        </p:nvSpPr>
        <p:spPr>
          <a:xfrm>
            <a:off x="2667000" y="2600516"/>
            <a:ext cx="3962400" cy="685800"/>
          </a:xfrm>
        </p:spPr>
        <p:txBody>
          <a:bodyPr>
            <a:normAutofit fontScale="92500" lnSpcReduction="10000"/>
          </a:bodyPr>
          <a:lstStyle/>
          <a:p>
            <a:pPr algn="l"/>
            <a:r>
              <a:rPr lang="en-US" b="1" dirty="0" smtClean="0"/>
              <a:t>Email: </a:t>
            </a:r>
            <a:r>
              <a:rPr lang="en-US" dirty="0" smtClean="0"/>
              <a:t>DataAnalyticsTeam@GE.com</a:t>
            </a:r>
            <a:endParaRPr lang="en-US" dirty="0"/>
          </a:p>
          <a:p>
            <a:pPr algn="l"/>
            <a:r>
              <a:rPr lang="en-US" b="1" dirty="0" smtClean="0"/>
              <a:t>Phone: </a:t>
            </a:r>
            <a:r>
              <a:rPr lang="en-US" dirty="0" smtClean="0"/>
              <a:t>555-302-2030</a:t>
            </a:r>
            <a:endParaRPr lang="en-US" dirty="0"/>
          </a:p>
        </p:txBody>
      </p:sp>
      <p:sp>
        <p:nvSpPr>
          <p:cNvPr id="5" name="Rectangle 4"/>
          <p:cNvSpPr/>
          <p:nvPr/>
        </p:nvSpPr>
        <p:spPr>
          <a:xfrm>
            <a:off x="312990" y="1828801"/>
            <a:ext cx="1443038" cy="3222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Recommendation</a:t>
            </a:r>
          </a:p>
          <a:p>
            <a:endParaRPr lang="en-US" sz="1100" dirty="0"/>
          </a:p>
        </p:txBody>
      </p:sp>
      <p:sp>
        <p:nvSpPr>
          <p:cNvPr id="6" name="Rectangle 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7" name="Rectangle 6"/>
          <p:cNvSpPr/>
          <p:nvPr/>
        </p:nvSpPr>
        <p:spPr>
          <a:xfrm flipV="1">
            <a:off x="312989" y="455481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rot="10800000" flipV="1">
            <a:off x="388919" y="4610725"/>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10. Q&amp;A</a:t>
            </a:r>
            <a:endParaRPr lang="en-US" sz="1400" dirty="0">
              <a:solidFill>
                <a:prstClr val="white"/>
              </a:solidFill>
            </a:endParaRPr>
          </a:p>
        </p:txBody>
      </p:sp>
      <p:grpSp>
        <p:nvGrpSpPr>
          <p:cNvPr id="12" name="Group 11"/>
          <p:cNvGrpSpPr/>
          <p:nvPr/>
        </p:nvGrpSpPr>
        <p:grpSpPr>
          <a:xfrm>
            <a:off x="816574" y="609600"/>
            <a:ext cx="1362871" cy="990600"/>
            <a:chOff x="1600201" y="356715"/>
            <a:chExt cx="1066800" cy="1057590"/>
          </a:xfrm>
        </p:grpSpPr>
        <p:sp>
          <p:nvSpPr>
            <p:cNvPr id="13" name="Rectangle 12"/>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67148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152400"/>
            <a:ext cx="8229600" cy="684732"/>
          </a:xfrm>
        </p:spPr>
        <p:txBody>
          <a:bodyPr>
            <a:normAutofit/>
          </a:bodyPr>
          <a:lstStyle/>
          <a:p>
            <a:r>
              <a:rPr lang="en-US" sz="3200" dirty="0" smtClean="0"/>
              <a:t>References</a:t>
            </a:r>
            <a:endParaRPr lang="en-US" sz="3200" dirty="0"/>
          </a:p>
        </p:txBody>
      </p:sp>
      <p:sp>
        <p:nvSpPr>
          <p:cNvPr id="4" name="Rectangle 3"/>
          <p:cNvSpPr/>
          <p:nvPr/>
        </p:nvSpPr>
        <p:spPr>
          <a:xfrm>
            <a:off x="533400" y="838200"/>
            <a:ext cx="8305800" cy="1477328"/>
          </a:xfrm>
          <a:prstGeom prst="rect">
            <a:avLst/>
          </a:prstGeom>
        </p:spPr>
        <p:txBody>
          <a:bodyPr wrap="square">
            <a:spAutoFit/>
          </a:bodyPr>
          <a:lstStyle/>
          <a:p>
            <a:r>
              <a:rPr lang="en-US" dirty="0" err="1"/>
              <a:t>Stefanovskyi</a:t>
            </a:r>
            <a:r>
              <a:rPr lang="en-US" dirty="0"/>
              <a:t>, O. (2023). </a:t>
            </a:r>
            <a:r>
              <a:rPr lang="en-US" i="1" dirty="0"/>
              <a:t>The most important phase of CRISP-DM you need to get right: Business understanding</a:t>
            </a:r>
            <a:r>
              <a:rPr lang="en-US" dirty="0"/>
              <a:t>. Medium. Website. https://medium.com/@stefanovskyi/business-understanding-crisp-dm-1111bfbc7b8d#:~:text=The%20CRISP%2DDM%20methodology%20consists,and%20determining%20the%20success%20criteria. </a:t>
            </a:r>
          </a:p>
        </p:txBody>
      </p:sp>
      <p:sp>
        <p:nvSpPr>
          <p:cNvPr id="5" name="Rectangle 4"/>
          <p:cNvSpPr/>
          <p:nvPr/>
        </p:nvSpPr>
        <p:spPr>
          <a:xfrm>
            <a:off x="533400" y="2315528"/>
            <a:ext cx="4572000" cy="923330"/>
          </a:xfrm>
          <a:prstGeom prst="rect">
            <a:avLst/>
          </a:prstGeom>
        </p:spPr>
        <p:txBody>
          <a:bodyPr>
            <a:spAutoFit/>
          </a:bodyPr>
          <a:lstStyle/>
          <a:p>
            <a:pPr>
              <a:defRPr/>
            </a:pPr>
            <a:r>
              <a:rPr lang="en-US" dirty="0" err="1"/>
              <a:t>Hotz</a:t>
            </a:r>
            <a:r>
              <a:rPr lang="en-US" dirty="0"/>
              <a:t>, N. (2024). </a:t>
            </a:r>
            <a:r>
              <a:rPr lang="en-US" i="1" dirty="0"/>
              <a:t>What is CRISP DM?</a:t>
            </a:r>
            <a:r>
              <a:rPr lang="en-US" dirty="0"/>
              <a:t>. Data Science Process Alliance. Website. https://www.datascience-pm.com/crisp-dm-2/ </a:t>
            </a:r>
          </a:p>
        </p:txBody>
      </p:sp>
      <p:sp>
        <p:nvSpPr>
          <p:cNvPr id="6" name="Rectangle 5"/>
          <p:cNvSpPr/>
          <p:nvPr/>
        </p:nvSpPr>
        <p:spPr>
          <a:xfrm>
            <a:off x="563880" y="3231238"/>
            <a:ext cx="4572000" cy="4524315"/>
          </a:xfrm>
          <a:prstGeom prst="rect">
            <a:avLst/>
          </a:prstGeom>
        </p:spPr>
        <p:txBody>
          <a:bodyPr>
            <a:spAutoFit/>
          </a:bodyPr>
          <a:lstStyle/>
          <a:p>
            <a:r>
              <a:rPr lang="en-US" dirty="0"/>
              <a:t>Data Detective (2020). </a:t>
            </a:r>
            <a:r>
              <a:rPr lang="en-US" i="1" dirty="0"/>
              <a:t>Finally: Why we use an 80/20 split for training and Test Data Plus an alternative method (oh yes...)</a:t>
            </a:r>
            <a:r>
              <a:rPr lang="en-US" dirty="0"/>
              <a:t>. Medium. Website. </a:t>
            </a:r>
            <a:r>
              <a:rPr lang="en-US" dirty="0">
                <a:hlinkClick r:id="rId3"/>
              </a:rPr>
              <a:t>https://</a:t>
            </a:r>
            <a:r>
              <a:rPr lang="en-US" dirty="0" smtClean="0">
                <a:hlinkClick r:id="rId3"/>
              </a:rPr>
              <a:t>towardsdatascience.com/finally-why-we-use-an-80-20-split-for-training-and-test-data-plus-an-alternative-method-oh-yes-edc77e96295d</a:t>
            </a:r>
            <a:endParaRPr lang="en-US" dirty="0" smtClean="0"/>
          </a:p>
          <a:p>
            <a:endParaRPr lang="en-US" dirty="0"/>
          </a:p>
          <a:p>
            <a:r>
              <a:rPr lang="en-US" dirty="0" smtClean="0"/>
              <a:t>Weinberg, J. (</a:t>
            </a:r>
            <a:r>
              <a:rPr lang="en-US" dirty="0" err="1" smtClean="0"/>
              <a:t>n.d</a:t>
            </a:r>
            <a:r>
              <a:rPr lang="en-US" dirty="0" err="1"/>
              <a:t>.</a:t>
            </a:r>
            <a:r>
              <a:rPr lang="en-US" dirty="0"/>
              <a:t>). </a:t>
            </a:r>
            <a:r>
              <a:rPr lang="en-US" i="1" dirty="0"/>
              <a:t>The Great Recession and its aftermath</a:t>
            </a:r>
            <a:r>
              <a:rPr lang="en-US" dirty="0"/>
              <a:t>. Federal Reserve History. Retrieved July 13, 2024, from </a:t>
            </a:r>
            <a:r>
              <a:rPr lang="en-US" dirty="0">
                <a:hlinkClick r:id="rId4"/>
              </a:rPr>
              <a:t>https://www.federalreservehistory.org/essays/great-recession-and-its-aftermath</a:t>
            </a:r>
            <a:endParaRPr lang="en-US" dirty="0"/>
          </a:p>
          <a:p>
            <a:r>
              <a:rPr lang="en-US" dirty="0"/>
              <a:t>4o</a:t>
            </a:r>
          </a:p>
          <a:p>
            <a:r>
              <a:rPr lang="en-US" dirty="0" smtClean="0"/>
              <a:t> </a:t>
            </a:r>
            <a:endParaRPr lang="en-US" dirty="0"/>
          </a:p>
        </p:txBody>
      </p:sp>
    </p:spTree>
    <p:extLst>
      <p:ext uri="{BB962C8B-B14F-4D97-AF65-F5344CB8AC3E}">
        <p14:creationId xmlns:p14="http://schemas.microsoft.com/office/powerpoint/2010/main" val="114287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152400"/>
            <a:ext cx="8229600" cy="684732"/>
          </a:xfrm>
        </p:spPr>
        <p:txBody>
          <a:bodyPr>
            <a:normAutofit/>
          </a:bodyPr>
          <a:lstStyle/>
          <a:p>
            <a:r>
              <a:rPr lang="en-US" sz="3200" dirty="0" smtClean="0"/>
              <a:t>References</a:t>
            </a:r>
            <a:endParaRPr lang="en-US" sz="3200" dirty="0"/>
          </a:p>
        </p:txBody>
      </p:sp>
      <p:sp>
        <p:nvSpPr>
          <p:cNvPr id="4" name="Rectangle 3"/>
          <p:cNvSpPr/>
          <p:nvPr/>
        </p:nvSpPr>
        <p:spPr>
          <a:xfrm>
            <a:off x="533400" y="914400"/>
            <a:ext cx="4572000" cy="1754326"/>
          </a:xfrm>
          <a:prstGeom prst="rect">
            <a:avLst/>
          </a:prstGeom>
        </p:spPr>
        <p:txBody>
          <a:bodyPr>
            <a:spAutoFit/>
          </a:bodyPr>
          <a:lstStyle/>
          <a:p>
            <a:r>
              <a:rPr lang="en-US" dirty="0"/>
              <a:t>Ross, J (2022</a:t>
            </a:r>
            <a:r>
              <a:rPr lang="en-US" i="1" dirty="0"/>
              <a:t>)</a:t>
            </a:r>
            <a:r>
              <a:rPr lang="en-US" dirty="0"/>
              <a:t>. </a:t>
            </a:r>
            <a:r>
              <a:rPr lang="en-US" i="1" dirty="0"/>
              <a:t>Caret Walkthrough.</a:t>
            </a:r>
            <a:r>
              <a:rPr lang="en-US" dirty="0"/>
              <a:t> </a:t>
            </a:r>
            <a:r>
              <a:rPr lang="en-US" dirty="0" err="1"/>
              <a:t>Rpubs</a:t>
            </a:r>
            <a:r>
              <a:rPr lang="en-US" dirty="0"/>
              <a:t>. Website. https://rpubs.com/jwross83/933577 </a:t>
            </a:r>
          </a:p>
          <a:p>
            <a:r>
              <a:rPr lang="en-US" dirty="0" err="1"/>
              <a:t>Soetewey</a:t>
            </a:r>
            <a:r>
              <a:rPr lang="en-US" dirty="0"/>
              <a:t>, A. (2020)</a:t>
            </a:r>
            <a:r>
              <a:rPr lang="en-US" i="1" dirty="0"/>
              <a:t>. Descriptive statistics in R</a:t>
            </a:r>
            <a:r>
              <a:rPr lang="en-US" dirty="0"/>
              <a:t>. Stats and R. Website. https://statsandr.com/blog/descriptive-statistics-in-r/ </a:t>
            </a:r>
          </a:p>
        </p:txBody>
      </p:sp>
      <p:sp>
        <p:nvSpPr>
          <p:cNvPr id="5" name="Rectangle 4"/>
          <p:cNvSpPr/>
          <p:nvPr/>
        </p:nvSpPr>
        <p:spPr>
          <a:xfrm>
            <a:off x="556260" y="2590800"/>
            <a:ext cx="4572000" cy="1200329"/>
          </a:xfrm>
          <a:prstGeom prst="rect">
            <a:avLst/>
          </a:prstGeom>
        </p:spPr>
        <p:txBody>
          <a:bodyPr>
            <a:spAutoFit/>
          </a:bodyPr>
          <a:lstStyle/>
          <a:p>
            <a:r>
              <a:rPr lang="en-US" dirty="0" err="1"/>
              <a:t>Soetewey</a:t>
            </a:r>
            <a:r>
              <a:rPr lang="en-US" dirty="0"/>
              <a:t>, A. (2020)</a:t>
            </a:r>
            <a:r>
              <a:rPr lang="en-US" i="1" dirty="0"/>
              <a:t>. Descriptive statistics in R</a:t>
            </a:r>
            <a:r>
              <a:rPr lang="en-US" dirty="0"/>
              <a:t>. Stats and R. Website. https://statsandr.com/blog/descriptive-statistics-in-r/ </a:t>
            </a:r>
          </a:p>
        </p:txBody>
      </p:sp>
    </p:spTree>
    <p:extLst>
      <p:ext uri="{BB962C8B-B14F-4D97-AF65-F5344CB8AC3E}">
        <p14:creationId xmlns:p14="http://schemas.microsoft.com/office/powerpoint/2010/main" val="4053943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152400"/>
            <a:ext cx="8229600" cy="684732"/>
          </a:xfrm>
        </p:spPr>
        <p:txBody>
          <a:bodyPr>
            <a:normAutofit/>
          </a:bodyPr>
          <a:lstStyle/>
          <a:p>
            <a:r>
              <a:rPr lang="en-US" sz="3200" dirty="0" smtClean="0"/>
              <a:t>References</a:t>
            </a:r>
            <a:endParaRPr lang="en-US" sz="3200" dirty="0"/>
          </a:p>
        </p:txBody>
      </p:sp>
      <p:sp>
        <p:nvSpPr>
          <p:cNvPr id="4" name="Rectangle 3"/>
          <p:cNvSpPr/>
          <p:nvPr/>
        </p:nvSpPr>
        <p:spPr>
          <a:xfrm>
            <a:off x="609600" y="838200"/>
            <a:ext cx="4572000" cy="3693319"/>
          </a:xfrm>
          <a:prstGeom prst="rect">
            <a:avLst/>
          </a:prstGeom>
        </p:spPr>
        <p:txBody>
          <a:bodyPr>
            <a:spAutoFit/>
          </a:bodyPr>
          <a:lstStyle/>
          <a:p>
            <a:r>
              <a:rPr lang="en-US" dirty="0"/>
              <a:t>LinkedIn. (</a:t>
            </a:r>
            <a:r>
              <a:rPr lang="en-US" dirty="0" err="1"/>
              <a:t>n.d.</a:t>
            </a:r>
            <a:r>
              <a:rPr lang="en-US" dirty="0"/>
              <a:t>). </a:t>
            </a:r>
            <a:r>
              <a:rPr lang="en-US" i="1" dirty="0"/>
              <a:t>What are the Best Methods for Evaluating a Model Trained on Continuous Variables?</a:t>
            </a:r>
            <a:r>
              <a:rPr lang="en-US" dirty="0"/>
              <a:t> LinkedIn. Website. </a:t>
            </a:r>
            <a:r>
              <a:rPr lang="en-US" u="sng" dirty="0">
                <a:hlinkClick r:id="rId3"/>
              </a:rPr>
              <a:t>https://www.linkedin.com/advice/1/what-best-methods-evaluating-model-trained-continuous-vyuhf</a:t>
            </a:r>
            <a:endParaRPr lang="en-US" dirty="0"/>
          </a:p>
          <a:p>
            <a:r>
              <a:rPr lang="en-US" dirty="0" err="1"/>
              <a:t>Orulluoglu</a:t>
            </a:r>
            <a:r>
              <a:rPr lang="en-US" dirty="0"/>
              <a:t>, O (2023). </a:t>
            </a:r>
            <a:r>
              <a:rPr lang="en-US" i="1" dirty="0"/>
              <a:t>R-Squared in Machine Learning: A Powerful Tool for Evaluating Model Performance.</a:t>
            </a:r>
            <a:r>
              <a:rPr lang="en-US" dirty="0"/>
              <a:t> Medium. Website. </a:t>
            </a:r>
            <a:r>
              <a:rPr lang="en-US" u="sng" dirty="0">
                <a:hlinkClick r:id="rId4"/>
              </a:rPr>
              <a:t>https://medium.com/@bayramorkunor/r-square-in-machine-learning-a-powerful-tool-for-evaluating-model-performance-f90b43e23d9b</a:t>
            </a:r>
            <a:endParaRPr lang="en-US" dirty="0"/>
          </a:p>
        </p:txBody>
      </p:sp>
      <p:sp>
        <p:nvSpPr>
          <p:cNvPr id="5" name="Rectangle 4"/>
          <p:cNvSpPr/>
          <p:nvPr/>
        </p:nvSpPr>
        <p:spPr>
          <a:xfrm>
            <a:off x="457200" y="4648200"/>
            <a:ext cx="4572000" cy="1477328"/>
          </a:xfrm>
          <a:prstGeom prst="rect">
            <a:avLst/>
          </a:prstGeom>
        </p:spPr>
        <p:txBody>
          <a:bodyPr>
            <a:spAutoFit/>
          </a:bodyPr>
          <a:lstStyle/>
          <a:p>
            <a:r>
              <a:rPr lang="en-US" dirty="0" smtClean="0"/>
              <a:t>TransUnion</a:t>
            </a:r>
            <a:r>
              <a:rPr lang="en-US" dirty="0"/>
              <a:t>. (July 2023). TransUnion's Q2 2023 Consumer Insights Index Report. TransUnion. Retrieved from </a:t>
            </a:r>
            <a:r>
              <a:rPr lang="en-US" dirty="0">
                <a:hlinkClick r:id="rId5"/>
              </a:rPr>
              <a:t>https://newsroom.transunion.com/q2-2023-ciir</a:t>
            </a:r>
            <a:r>
              <a:rPr lang="en-US" dirty="0"/>
              <a:t> ​</a:t>
            </a:r>
          </a:p>
        </p:txBody>
      </p:sp>
    </p:spTree>
    <p:extLst>
      <p:ext uri="{BB962C8B-B14F-4D97-AF65-F5344CB8AC3E}">
        <p14:creationId xmlns:p14="http://schemas.microsoft.com/office/powerpoint/2010/main" val="2163002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flipV="1">
            <a:off x="2115916" y="2283881"/>
            <a:ext cx="6268527" cy="257005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915288" y="594454"/>
            <a:ext cx="5029200" cy="990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133174" y="644887"/>
            <a:ext cx="8229600" cy="684732"/>
          </a:xfrm>
        </p:spPr>
        <p:txBody>
          <a:bodyPr>
            <a:normAutofit/>
          </a:bodyPr>
          <a:lstStyle/>
          <a:p>
            <a:r>
              <a:rPr lang="en-US" sz="3200" dirty="0" smtClean="0"/>
              <a:t>Business Understanding</a:t>
            </a:r>
            <a:endParaRPr lang="en-US" sz="3200" dirty="0"/>
          </a:p>
        </p:txBody>
      </p:sp>
      <p:sp>
        <p:nvSpPr>
          <p:cNvPr id="11" name="Rectangle 10"/>
          <p:cNvSpPr/>
          <p:nvPr/>
        </p:nvSpPr>
        <p:spPr>
          <a:xfrm flipV="1">
            <a:off x="2286000" y="2387517"/>
            <a:ext cx="5943600" cy="990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4" name="Group 13"/>
          <p:cNvGrpSpPr/>
          <p:nvPr/>
        </p:nvGrpSpPr>
        <p:grpSpPr>
          <a:xfrm>
            <a:off x="304800" y="1879434"/>
            <a:ext cx="1603629" cy="2997366"/>
            <a:chOff x="-1679829" y="1650834"/>
            <a:chExt cx="1603629" cy="3073566"/>
          </a:xfrm>
        </p:grpSpPr>
        <p:sp>
          <p:nvSpPr>
            <p:cNvPr id="15" name="Rectangle 14"/>
            <p:cNvSpPr/>
            <p:nvPr/>
          </p:nvSpPr>
          <p:spPr>
            <a:xfrm>
              <a:off x="-1671639" y="1650834"/>
              <a:ext cx="1443038" cy="307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 Introduction</a:t>
              </a:r>
            </a:p>
            <a:p>
              <a:pPr marL="228600" indent="-228600">
                <a:buAutoNum type="arabicPeriod"/>
              </a:pPr>
              <a:endParaRPr lang="en-US" sz="1100" dirty="0"/>
            </a:p>
            <a:p>
              <a:r>
                <a:rPr lang="en-US" sz="1100" dirty="0" smtClean="0"/>
                <a:t>2. Business </a:t>
              </a:r>
              <a:r>
                <a:rPr lang="en-US" sz="1100" dirty="0" err="1" smtClean="0"/>
                <a:t>Understandi</a:t>
              </a:r>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6" name="Rectangle 15"/>
            <p:cNvSpPr/>
            <p:nvPr/>
          </p:nvSpPr>
          <p:spPr>
            <a:xfrm rot="10800000" flipV="1">
              <a:off x="-1600200" y="17478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7" name="Rectangle 16"/>
            <p:cNvSpPr/>
            <p:nvPr/>
          </p:nvSpPr>
          <p:spPr>
            <a:xfrm flipV="1">
              <a:off x="-1679829" y="2590800"/>
              <a:ext cx="1603629" cy="536854"/>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rot="10800000" flipV="1">
              <a:off x="-1600199" y="266305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2. Business Understanding</a:t>
              </a:r>
              <a:endParaRPr lang="en-US" sz="1400" dirty="0">
                <a:solidFill>
                  <a:prstClr val="white"/>
                </a:solidFill>
              </a:endParaRPr>
            </a:p>
          </p:txBody>
        </p:sp>
      </p:grpSp>
      <p:sp>
        <p:nvSpPr>
          <p:cNvPr id="24" name="Rectangle 23"/>
          <p:cNvSpPr/>
          <p:nvPr/>
        </p:nvSpPr>
        <p:spPr>
          <a:xfrm flipV="1">
            <a:off x="2286000" y="3738498"/>
            <a:ext cx="5943600" cy="990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2365150" y="2404771"/>
            <a:ext cx="5943600" cy="923330"/>
          </a:xfrm>
          <a:prstGeom prst="rect">
            <a:avLst/>
          </a:prstGeom>
        </p:spPr>
        <p:txBody>
          <a:bodyPr wrap="square">
            <a:spAutoFit/>
          </a:bodyPr>
          <a:lstStyle/>
          <a:p>
            <a:r>
              <a:rPr lang="en-US" b="1" dirty="0" smtClean="0">
                <a:solidFill>
                  <a:schemeClr val="bg1"/>
                </a:solidFill>
              </a:rPr>
              <a:t>Problem: </a:t>
            </a:r>
            <a:r>
              <a:rPr lang="en-US" dirty="0" smtClean="0">
                <a:solidFill>
                  <a:schemeClr val="bg1"/>
                </a:solidFill>
              </a:rPr>
              <a:t>The GE credit branch do not have an accurate model to calculate how many dollars to lend to each individual customers. </a:t>
            </a:r>
            <a:endParaRPr lang="en-US" dirty="0">
              <a:solidFill>
                <a:schemeClr val="bg1"/>
              </a:solidFill>
            </a:endParaRPr>
          </a:p>
        </p:txBody>
      </p:sp>
      <p:sp>
        <p:nvSpPr>
          <p:cNvPr id="6" name="Rectangle 5"/>
          <p:cNvSpPr/>
          <p:nvPr/>
        </p:nvSpPr>
        <p:spPr>
          <a:xfrm>
            <a:off x="2303585" y="3772133"/>
            <a:ext cx="5856585" cy="923330"/>
          </a:xfrm>
          <a:prstGeom prst="rect">
            <a:avLst/>
          </a:prstGeom>
        </p:spPr>
        <p:txBody>
          <a:bodyPr wrap="square">
            <a:spAutoFit/>
          </a:bodyPr>
          <a:lstStyle/>
          <a:p>
            <a:r>
              <a:rPr lang="en-US" b="1" dirty="0">
                <a:solidFill>
                  <a:schemeClr val="bg1"/>
                </a:solidFill>
              </a:rPr>
              <a:t>Purpose: </a:t>
            </a:r>
            <a:r>
              <a:rPr lang="en-US" dirty="0">
                <a:solidFill>
                  <a:schemeClr val="bg1"/>
                </a:solidFill>
              </a:rPr>
              <a:t>To have a way to identify an appropriate dollar range to lend to customers based on their individual situations</a:t>
            </a:r>
          </a:p>
        </p:txBody>
      </p:sp>
      <p:grpSp>
        <p:nvGrpSpPr>
          <p:cNvPr id="30" name="Group 29"/>
          <p:cNvGrpSpPr/>
          <p:nvPr/>
        </p:nvGrpSpPr>
        <p:grpSpPr>
          <a:xfrm>
            <a:off x="1552417" y="604887"/>
            <a:ext cx="1362871" cy="990600"/>
            <a:chOff x="1600201" y="356715"/>
            <a:chExt cx="1066800" cy="1057590"/>
          </a:xfrm>
        </p:grpSpPr>
        <p:sp>
          <p:nvSpPr>
            <p:cNvPr id="31" name="Rectangle 30"/>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6750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flipV="1">
            <a:off x="2286000" y="1750367"/>
            <a:ext cx="5867400" cy="413856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flipV="1">
            <a:off x="4876801" y="2926065"/>
            <a:ext cx="2438399" cy="1517743"/>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1756028" y="580241"/>
            <a:ext cx="678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146195" y="651614"/>
            <a:ext cx="8229600" cy="684732"/>
          </a:xfrm>
        </p:spPr>
        <p:txBody>
          <a:bodyPr>
            <a:normAutofit/>
          </a:bodyPr>
          <a:lstStyle/>
          <a:p>
            <a:r>
              <a:rPr lang="en-US" sz="3200" dirty="0" smtClean="0"/>
              <a:t>Business Understanding (Continued)</a:t>
            </a:r>
            <a:endParaRPr lang="en-US" sz="3200" dirty="0"/>
          </a:p>
        </p:txBody>
      </p:sp>
      <p:sp>
        <p:nvSpPr>
          <p:cNvPr id="3" name="Rectangle 2"/>
          <p:cNvSpPr/>
          <p:nvPr/>
        </p:nvSpPr>
        <p:spPr>
          <a:xfrm>
            <a:off x="2362200" y="2002735"/>
            <a:ext cx="6477000" cy="923330"/>
          </a:xfrm>
          <a:prstGeom prst="rect">
            <a:avLst/>
          </a:prstGeom>
        </p:spPr>
        <p:txBody>
          <a:bodyPr wrap="square">
            <a:spAutoFit/>
          </a:bodyPr>
          <a:lstStyle/>
          <a:p>
            <a:r>
              <a:rPr lang="en-US" b="1" dirty="0" smtClean="0">
                <a:solidFill>
                  <a:schemeClr val="bg1"/>
                </a:solidFill>
              </a:rPr>
              <a:t>Background: </a:t>
            </a:r>
            <a:r>
              <a:rPr lang="en-US" dirty="0" smtClean="0">
                <a:solidFill>
                  <a:schemeClr val="bg1"/>
                </a:solidFill>
              </a:rPr>
              <a:t>GE needs to be a reputable financial service provider.  Trust in the company will equal more customer business and referrals. </a:t>
            </a:r>
            <a:endParaRPr lang="en-US" b="1" dirty="0">
              <a:solidFill>
                <a:schemeClr val="bg1"/>
              </a:solidFill>
            </a:endParaRPr>
          </a:p>
        </p:txBody>
      </p:sp>
      <p:sp>
        <p:nvSpPr>
          <p:cNvPr id="6" name="Rectangle 5"/>
          <p:cNvSpPr/>
          <p:nvPr/>
        </p:nvSpPr>
        <p:spPr>
          <a:xfrm>
            <a:off x="2403495" y="2836985"/>
            <a:ext cx="6172200" cy="2862322"/>
          </a:xfrm>
          <a:prstGeom prst="rect">
            <a:avLst/>
          </a:prstGeom>
        </p:spPr>
        <p:txBody>
          <a:bodyPr wrap="square">
            <a:spAutoFit/>
          </a:bodyPr>
          <a:lstStyle/>
          <a:p>
            <a:endParaRPr lang="en-US" b="1" dirty="0" smtClean="0">
              <a:solidFill>
                <a:schemeClr val="bg1"/>
              </a:solidFill>
            </a:endParaRPr>
          </a:p>
          <a:p>
            <a:r>
              <a:rPr lang="en-US" b="1" dirty="0" smtClean="0">
                <a:solidFill>
                  <a:schemeClr val="bg1"/>
                </a:solidFill>
              </a:rPr>
              <a:t>Industry Information:</a:t>
            </a:r>
          </a:p>
          <a:p>
            <a:r>
              <a:rPr lang="en-US" dirty="0" smtClean="0">
                <a:solidFill>
                  <a:schemeClr val="bg1"/>
                </a:solidFill>
              </a:rPr>
              <a:t>Personal Loan Balances</a:t>
            </a:r>
          </a:p>
          <a:p>
            <a:r>
              <a:rPr lang="en-US" dirty="0" smtClean="0">
                <a:solidFill>
                  <a:schemeClr val="bg1"/>
                </a:solidFill>
              </a:rPr>
              <a:t>2020 :$153 Billion </a:t>
            </a:r>
          </a:p>
          <a:p>
            <a:r>
              <a:rPr lang="en-US" dirty="0" smtClean="0">
                <a:solidFill>
                  <a:schemeClr val="bg1"/>
                </a:solidFill>
              </a:rPr>
              <a:t>2023: $232 Billion</a:t>
            </a:r>
          </a:p>
          <a:p>
            <a:endParaRPr lang="en-US" dirty="0">
              <a:solidFill>
                <a:schemeClr val="bg1"/>
              </a:solidFill>
            </a:endParaRPr>
          </a:p>
          <a:p>
            <a:r>
              <a:rPr lang="en-US" dirty="0" smtClean="0">
                <a:solidFill>
                  <a:schemeClr val="bg1"/>
                </a:solidFill>
              </a:rPr>
              <a:t>Delinquency Rates increased from 3.10% to 3.62%</a:t>
            </a:r>
          </a:p>
          <a:p>
            <a:endParaRPr lang="en-US" dirty="0">
              <a:solidFill>
                <a:schemeClr val="bg1"/>
              </a:solidFill>
            </a:endParaRPr>
          </a:p>
          <a:p>
            <a:r>
              <a:rPr lang="en-US" dirty="0" smtClean="0">
                <a:solidFill>
                  <a:schemeClr val="bg1"/>
                </a:solidFill>
              </a:rPr>
              <a:t>Average Debt $8,895 to $11,548 </a:t>
            </a:r>
            <a:r>
              <a:rPr lang="en-US" dirty="0">
                <a:solidFill>
                  <a:schemeClr val="bg1"/>
                </a:solidFill>
              </a:rPr>
              <a:t>per borrower. https://newsroom.transunion.com/q2-2023-ciir/</a:t>
            </a:r>
          </a:p>
        </p:txBody>
      </p:sp>
      <p:grpSp>
        <p:nvGrpSpPr>
          <p:cNvPr id="11" name="Group 10"/>
          <p:cNvGrpSpPr/>
          <p:nvPr/>
        </p:nvGrpSpPr>
        <p:grpSpPr>
          <a:xfrm>
            <a:off x="304800" y="1879434"/>
            <a:ext cx="1603629" cy="2997366"/>
            <a:chOff x="-1679829" y="1650834"/>
            <a:chExt cx="1603629" cy="3073566"/>
          </a:xfrm>
        </p:grpSpPr>
        <p:sp>
          <p:nvSpPr>
            <p:cNvPr id="12" name="Rectangle 11"/>
            <p:cNvSpPr/>
            <p:nvPr/>
          </p:nvSpPr>
          <p:spPr>
            <a:xfrm>
              <a:off x="-1671639" y="1650834"/>
              <a:ext cx="1443038" cy="307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a:t>
              </a:r>
              <a:r>
                <a:rPr lang="en-US" sz="1100" dirty="0" smtClean="0"/>
                <a:t>Introduction</a:t>
              </a:r>
              <a:endParaRPr lang="en-US" sz="1100" dirty="0"/>
            </a:p>
            <a:p>
              <a:pPr marL="228600" indent="-228600">
                <a:buAutoNum type="arabicPeriod"/>
              </a:pPr>
              <a:endParaRPr lang="en-US" sz="1100" dirty="0" smtClean="0"/>
            </a:p>
            <a:p>
              <a:r>
                <a:rPr lang="en-US" sz="1100" dirty="0" smtClean="0"/>
                <a:t>2. Business </a:t>
              </a:r>
              <a:r>
                <a:rPr lang="en-US" sz="1100" dirty="0" err="1" smtClean="0"/>
                <a:t>Understandi</a:t>
              </a:r>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3" name="Rectangle 12"/>
            <p:cNvSpPr/>
            <p:nvPr/>
          </p:nvSpPr>
          <p:spPr>
            <a:xfrm rot="10800000" flipV="1">
              <a:off x="-1600200" y="17478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4" name="Rectangle 13"/>
            <p:cNvSpPr/>
            <p:nvPr/>
          </p:nvSpPr>
          <p:spPr>
            <a:xfrm flipV="1">
              <a:off x="-1679829" y="2590800"/>
              <a:ext cx="1603629" cy="536854"/>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rot="10800000" flipV="1">
              <a:off x="-1600199" y="266305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2. Business Understanding</a:t>
              </a:r>
              <a:endParaRPr lang="en-US" sz="1400" dirty="0">
                <a:solidFill>
                  <a:prstClr val="white"/>
                </a:solidFill>
              </a:endParaRPr>
            </a:p>
          </p:txBody>
        </p:sp>
      </p:grpSp>
      <p:grpSp>
        <p:nvGrpSpPr>
          <p:cNvPr id="16" name="Group 15"/>
          <p:cNvGrpSpPr/>
          <p:nvPr/>
        </p:nvGrpSpPr>
        <p:grpSpPr>
          <a:xfrm>
            <a:off x="393157" y="569808"/>
            <a:ext cx="1362871" cy="990600"/>
            <a:chOff x="1600201" y="356715"/>
            <a:chExt cx="1066800" cy="1057590"/>
          </a:xfrm>
        </p:grpSpPr>
        <p:sp>
          <p:nvSpPr>
            <p:cNvPr id="17" name="Rectangle 16"/>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98530"/>
            <a:ext cx="2177599" cy="1185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748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flipV="1">
            <a:off x="1971136" y="1879433"/>
            <a:ext cx="6334664" cy="3225966"/>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1851438" y="609600"/>
            <a:ext cx="678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219200" y="722742"/>
            <a:ext cx="8229600" cy="684732"/>
          </a:xfrm>
        </p:spPr>
        <p:txBody>
          <a:bodyPr>
            <a:normAutofit/>
          </a:bodyPr>
          <a:lstStyle/>
          <a:p>
            <a:r>
              <a:rPr lang="en-US" sz="3200" dirty="0" smtClean="0"/>
              <a:t>Business Understanding (Continued)</a:t>
            </a:r>
            <a:endParaRPr lang="en-US" sz="3200" dirty="0"/>
          </a:p>
        </p:txBody>
      </p:sp>
      <p:sp>
        <p:nvSpPr>
          <p:cNvPr id="18" name="Rectangle 17"/>
          <p:cNvSpPr/>
          <p:nvPr/>
        </p:nvSpPr>
        <p:spPr>
          <a:xfrm flipV="1">
            <a:off x="2133600" y="2016210"/>
            <a:ext cx="5943600" cy="293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2286000" y="2086603"/>
            <a:ext cx="6477000" cy="923330"/>
          </a:xfrm>
          <a:prstGeom prst="rect">
            <a:avLst/>
          </a:prstGeom>
        </p:spPr>
        <p:txBody>
          <a:bodyPr wrap="square">
            <a:spAutoFit/>
          </a:bodyPr>
          <a:lstStyle/>
          <a:p>
            <a:r>
              <a:rPr lang="en-US" b="1" dirty="0">
                <a:solidFill>
                  <a:schemeClr val="bg1"/>
                </a:solidFill>
              </a:rPr>
              <a:t>Data Mining Goals: </a:t>
            </a:r>
            <a:endParaRPr lang="en-US" b="1" dirty="0" smtClean="0">
              <a:solidFill>
                <a:schemeClr val="bg1"/>
              </a:solidFill>
            </a:endParaRPr>
          </a:p>
          <a:p>
            <a:r>
              <a:rPr lang="en-US" dirty="0" smtClean="0">
                <a:solidFill>
                  <a:schemeClr val="bg1"/>
                </a:solidFill>
              </a:rPr>
              <a:t>Identify </a:t>
            </a:r>
            <a:r>
              <a:rPr lang="en-US" dirty="0">
                <a:solidFill>
                  <a:schemeClr val="bg1"/>
                </a:solidFill>
              </a:rPr>
              <a:t>Important Variables </a:t>
            </a:r>
          </a:p>
          <a:p>
            <a:r>
              <a:rPr lang="en-US" dirty="0" smtClean="0">
                <a:solidFill>
                  <a:schemeClr val="bg1"/>
                </a:solidFill>
              </a:rPr>
              <a:t>Create a model to calculate target variable amount.</a:t>
            </a:r>
          </a:p>
        </p:txBody>
      </p:sp>
      <p:sp>
        <p:nvSpPr>
          <p:cNvPr id="6" name="Rectangle 5"/>
          <p:cNvSpPr/>
          <p:nvPr/>
        </p:nvSpPr>
        <p:spPr>
          <a:xfrm>
            <a:off x="2286000" y="2996474"/>
            <a:ext cx="6096000" cy="923330"/>
          </a:xfrm>
          <a:prstGeom prst="rect">
            <a:avLst/>
          </a:prstGeom>
        </p:spPr>
        <p:txBody>
          <a:bodyPr wrap="square">
            <a:spAutoFit/>
          </a:bodyPr>
          <a:lstStyle/>
          <a:p>
            <a:r>
              <a:rPr lang="en-US" b="1" dirty="0" smtClean="0">
                <a:solidFill>
                  <a:schemeClr val="bg1"/>
                </a:solidFill>
              </a:rPr>
              <a:t>Concerns: </a:t>
            </a:r>
          </a:p>
          <a:p>
            <a:r>
              <a:rPr lang="en-US" dirty="0" smtClean="0">
                <a:solidFill>
                  <a:schemeClr val="bg1"/>
                </a:solidFill>
              </a:rPr>
              <a:t>Limited &amp; Biased Data</a:t>
            </a:r>
          </a:p>
          <a:p>
            <a:r>
              <a:rPr lang="en-US" dirty="0" smtClean="0">
                <a:solidFill>
                  <a:schemeClr val="bg1"/>
                </a:solidFill>
              </a:rPr>
              <a:t> Current Macroeconomic  Climate</a:t>
            </a:r>
            <a:endParaRPr lang="en-US" dirty="0">
              <a:solidFill>
                <a:schemeClr val="bg1"/>
              </a:solidFill>
            </a:endParaRPr>
          </a:p>
        </p:txBody>
      </p:sp>
      <p:sp>
        <p:nvSpPr>
          <p:cNvPr id="7" name="Rectangle 6"/>
          <p:cNvSpPr/>
          <p:nvPr/>
        </p:nvSpPr>
        <p:spPr>
          <a:xfrm>
            <a:off x="2286000" y="3913494"/>
            <a:ext cx="3810659" cy="923330"/>
          </a:xfrm>
          <a:prstGeom prst="rect">
            <a:avLst/>
          </a:prstGeom>
        </p:spPr>
        <p:txBody>
          <a:bodyPr wrap="none">
            <a:spAutoFit/>
          </a:bodyPr>
          <a:lstStyle/>
          <a:p>
            <a:r>
              <a:rPr lang="en-US" b="1" dirty="0" smtClean="0">
                <a:solidFill>
                  <a:schemeClr val="bg1"/>
                </a:solidFill>
              </a:rPr>
              <a:t>Principles of the data problem: </a:t>
            </a:r>
          </a:p>
          <a:p>
            <a:r>
              <a:rPr lang="en-US" dirty="0" smtClean="0">
                <a:solidFill>
                  <a:schemeClr val="bg1"/>
                </a:solidFill>
              </a:rPr>
              <a:t>May not have the necessary variables</a:t>
            </a:r>
          </a:p>
          <a:p>
            <a:endParaRPr lang="en-US" dirty="0">
              <a:solidFill>
                <a:schemeClr val="bg1"/>
              </a:solidFill>
            </a:endParaRPr>
          </a:p>
        </p:txBody>
      </p:sp>
      <p:grpSp>
        <p:nvGrpSpPr>
          <p:cNvPr id="12" name="Group 11"/>
          <p:cNvGrpSpPr/>
          <p:nvPr/>
        </p:nvGrpSpPr>
        <p:grpSpPr>
          <a:xfrm>
            <a:off x="304800" y="1879434"/>
            <a:ext cx="1603629" cy="2997366"/>
            <a:chOff x="-1679829" y="1650834"/>
            <a:chExt cx="1603629" cy="3073566"/>
          </a:xfrm>
        </p:grpSpPr>
        <p:sp>
          <p:nvSpPr>
            <p:cNvPr id="13" name="Rectangle 12"/>
            <p:cNvSpPr/>
            <p:nvPr/>
          </p:nvSpPr>
          <p:spPr>
            <a:xfrm>
              <a:off x="-1671639" y="1650834"/>
              <a:ext cx="1443038" cy="3073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a:t>
              </a:r>
              <a:r>
                <a:rPr lang="en-US" sz="1100" dirty="0" smtClean="0"/>
                <a:t>Introduction</a:t>
              </a:r>
              <a:endParaRPr lang="en-US" sz="1100" dirty="0"/>
            </a:p>
            <a:p>
              <a:pPr marL="228600" indent="-228600">
                <a:buAutoNum type="arabicPeriod"/>
              </a:pPr>
              <a:endParaRPr lang="en-US" sz="1100" dirty="0"/>
            </a:p>
            <a:p>
              <a:r>
                <a:rPr lang="en-US" sz="1100" dirty="0" smtClean="0"/>
                <a:t>2. Business </a:t>
              </a:r>
              <a:r>
                <a:rPr lang="en-US" sz="1100" dirty="0" err="1" smtClean="0"/>
                <a:t>Understandi</a:t>
              </a:r>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4" name="Rectangle 13"/>
            <p:cNvSpPr/>
            <p:nvPr/>
          </p:nvSpPr>
          <p:spPr>
            <a:xfrm rot="10800000" flipV="1">
              <a:off x="-1600200" y="17478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5" name="Rectangle 14"/>
            <p:cNvSpPr/>
            <p:nvPr/>
          </p:nvSpPr>
          <p:spPr>
            <a:xfrm flipV="1">
              <a:off x="-1679829" y="2590800"/>
              <a:ext cx="1603629" cy="536854"/>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rot="10800000" flipV="1">
              <a:off x="-1600199" y="266305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prstClr val="white"/>
                  </a:solidFill>
                </a:rPr>
                <a:t>2. Business Understanding</a:t>
              </a:r>
              <a:endParaRPr lang="en-US" sz="1400" dirty="0">
                <a:solidFill>
                  <a:prstClr val="white"/>
                </a:solidFill>
              </a:endParaRPr>
            </a:p>
          </p:txBody>
        </p:sp>
      </p:grpSp>
      <p:grpSp>
        <p:nvGrpSpPr>
          <p:cNvPr id="19" name="Group 18"/>
          <p:cNvGrpSpPr/>
          <p:nvPr/>
        </p:nvGrpSpPr>
        <p:grpSpPr>
          <a:xfrm>
            <a:off x="488567" y="609600"/>
            <a:ext cx="1362871" cy="990600"/>
            <a:chOff x="1600201" y="356715"/>
            <a:chExt cx="1066800" cy="1057590"/>
          </a:xfrm>
        </p:grpSpPr>
        <p:sp>
          <p:nvSpPr>
            <p:cNvPr id="20" name="Rectangle 19"/>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55814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2297300" y="1828800"/>
            <a:ext cx="6582733" cy="45720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5k</a:t>
            </a:r>
            <a:endParaRPr lang="en-US" dirty="0">
              <a:solidFill>
                <a:prstClr val="white"/>
              </a:solidFill>
            </a:endParaRPr>
          </a:p>
        </p:txBody>
      </p:sp>
      <p:sp>
        <p:nvSpPr>
          <p:cNvPr id="15" name="Rectangle 14"/>
          <p:cNvSpPr/>
          <p:nvPr/>
        </p:nvSpPr>
        <p:spPr>
          <a:xfrm flipV="1">
            <a:off x="2266820" y="3355256"/>
            <a:ext cx="5734180" cy="2588343"/>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flipV="1">
            <a:off x="2438400" y="2281231"/>
            <a:ext cx="3200400" cy="87181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3140913" y="419100"/>
            <a:ext cx="502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540713" y="572034"/>
            <a:ext cx="8229600" cy="684732"/>
          </a:xfrm>
        </p:spPr>
        <p:txBody>
          <a:bodyPr>
            <a:normAutofit/>
          </a:bodyPr>
          <a:lstStyle/>
          <a:p>
            <a:r>
              <a:rPr lang="en-US" sz="3200" dirty="0" smtClean="0"/>
              <a:t>Data Understanding</a:t>
            </a:r>
            <a:endParaRPr lang="en-US" sz="32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238" y="3504249"/>
            <a:ext cx="4985343" cy="22903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2819400" y="2334578"/>
            <a:ext cx="4572000" cy="646331"/>
          </a:xfrm>
          <a:prstGeom prst="rect">
            <a:avLst/>
          </a:prstGeom>
        </p:spPr>
        <p:txBody>
          <a:bodyPr>
            <a:spAutoFit/>
          </a:bodyPr>
          <a:lstStyle/>
          <a:p>
            <a:pPr marL="285750" indent="-285750">
              <a:buFont typeface="Arial" panose="020B0604020202020204" pitchFamily="34" charset="0"/>
              <a:buChar char="•"/>
            </a:pPr>
            <a:r>
              <a:rPr lang="en-US" dirty="0" smtClean="0">
                <a:solidFill>
                  <a:schemeClr val="bg1"/>
                </a:solidFill>
              </a:rPr>
              <a:t>5k Records</a:t>
            </a:r>
          </a:p>
          <a:p>
            <a:pPr marL="285750" indent="-285750">
              <a:buFont typeface="Arial" panose="020B0604020202020204" pitchFamily="34" charset="0"/>
              <a:buChar char="•"/>
            </a:pPr>
            <a:r>
              <a:rPr lang="en-US" dirty="0" smtClean="0">
                <a:solidFill>
                  <a:schemeClr val="bg1"/>
                </a:solidFill>
              </a:rPr>
              <a:t>74 Variables</a:t>
            </a:r>
            <a:endParaRPr lang="en-US" dirty="0">
              <a:solidFill>
                <a:schemeClr val="bg1"/>
              </a:solidFill>
            </a:endParaRPr>
          </a:p>
        </p:txBody>
      </p:sp>
      <p:sp>
        <p:nvSpPr>
          <p:cNvPr id="9" name="Rectangle 8"/>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a:t>
            </a:r>
            <a:r>
              <a:rPr lang="en-US" sz="1100" dirty="0" err="1" smtClean="0"/>
              <a:t>Understandin</a:t>
            </a:r>
            <a:endParaRPr lang="en-US" sz="1100" dirty="0" smtClean="0"/>
          </a:p>
          <a:p>
            <a:endParaRPr lang="en-US" sz="1100" dirty="0" smtClean="0"/>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0" name="Rectangle 9"/>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2" name="Rectangle 11"/>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grpSp>
        <p:nvGrpSpPr>
          <p:cNvPr id="16" name="Group 15"/>
          <p:cNvGrpSpPr/>
          <p:nvPr/>
        </p:nvGrpSpPr>
        <p:grpSpPr>
          <a:xfrm>
            <a:off x="1785662" y="419100"/>
            <a:ext cx="1362871" cy="990600"/>
            <a:chOff x="1600201" y="356715"/>
            <a:chExt cx="1066800" cy="1057590"/>
          </a:xfrm>
        </p:grpSpPr>
        <p:sp>
          <p:nvSpPr>
            <p:cNvPr id="17" name="Rectangle 16"/>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96520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1836420" y="1524000"/>
            <a:ext cx="6705600" cy="472074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flipV="1">
            <a:off x="1981200" y="1674280"/>
            <a:ext cx="6507827" cy="447886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p:cNvSpPr/>
          <p:nvPr/>
        </p:nvSpPr>
        <p:spPr>
          <a:xfrm flipV="1">
            <a:off x="25984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1333500" y="540661"/>
            <a:ext cx="8229600" cy="684732"/>
          </a:xfrm>
        </p:spPr>
        <p:txBody>
          <a:bodyPr>
            <a:normAutofit/>
          </a:bodyPr>
          <a:lstStyle/>
          <a:p>
            <a:r>
              <a:rPr lang="en-US" sz="3200" dirty="0" smtClean="0"/>
              <a:t>Data Understanding (Continued)</a:t>
            </a:r>
            <a:endParaRPr lang="en-US" sz="3200" dirty="0"/>
          </a:p>
        </p:txBody>
      </p:sp>
      <p:sp>
        <p:nvSpPr>
          <p:cNvPr id="5" name="Rectangle 4"/>
          <p:cNvSpPr/>
          <p:nvPr/>
        </p:nvSpPr>
        <p:spPr>
          <a:xfrm>
            <a:off x="9982200" y="861536"/>
            <a:ext cx="4572000" cy="1477328"/>
          </a:xfrm>
          <a:prstGeom prst="rect">
            <a:avLst/>
          </a:prstGeom>
        </p:spPr>
        <p:txBody>
          <a:bodyPr>
            <a:spAutoFit/>
          </a:bodyPr>
          <a:lstStyle/>
          <a:p>
            <a:r>
              <a:rPr lang="en-US" dirty="0" smtClean="0"/>
              <a:t>CRISP-DM </a:t>
            </a:r>
            <a:r>
              <a:rPr lang="en-US" dirty="0"/>
              <a:t>Data Understanding Phase: Describe your data, explore your data, and verify your data (discuss the types of data in the dataset and rationale for inclusion or exclusion, descriptive statistics analysis).</a:t>
            </a:r>
          </a:p>
        </p:txBody>
      </p:sp>
      <p:pic>
        <p:nvPicPr>
          <p:cNvPr id="6" name="Picture 5"/>
          <p:cNvPicPr/>
          <p:nvPr/>
        </p:nvPicPr>
        <p:blipFill>
          <a:blip r:embed="rId3"/>
          <a:stretch>
            <a:fillRect/>
          </a:stretch>
        </p:blipFill>
        <p:spPr>
          <a:xfrm>
            <a:off x="2125990" y="1789881"/>
            <a:ext cx="6187419" cy="1844040"/>
          </a:xfrm>
          <a:prstGeom prst="rect">
            <a:avLst/>
          </a:prstGeom>
          <a:effectLst>
            <a:outerShdw blurRad="50800" dist="38100" dir="2700000" algn="tl" rotWithShape="0">
              <a:prstClr val="black">
                <a:alpha val="40000"/>
              </a:prstClr>
            </a:outerShdw>
          </a:effec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10" y="3810000"/>
            <a:ext cx="6335986"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4" name="Rectangle 13"/>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5" name="Rectangle 14"/>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grpSp>
        <p:nvGrpSpPr>
          <p:cNvPr id="18" name="Group 17"/>
          <p:cNvGrpSpPr/>
          <p:nvPr/>
        </p:nvGrpSpPr>
        <p:grpSpPr>
          <a:xfrm>
            <a:off x="1227918" y="387727"/>
            <a:ext cx="1362871" cy="990600"/>
            <a:chOff x="1600201" y="356715"/>
            <a:chExt cx="1066800" cy="1057590"/>
          </a:xfrm>
        </p:grpSpPr>
        <p:sp>
          <p:nvSpPr>
            <p:cNvPr id="19" name="Rectangle 18"/>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570706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2177833" y="1600200"/>
            <a:ext cx="6705600" cy="46482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706766" y="572034"/>
            <a:ext cx="8229600" cy="684732"/>
          </a:xfrm>
        </p:spPr>
        <p:txBody>
          <a:bodyPr>
            <a:normAutofit/>
          </a:bodyPr>
          <a:lstStyle/>
          <a:p>
            <a:r>
              <a:rPr lang="en-US" sz="3200" dirty="0" smtClean="0"/>
              <a:t>Data Understanding (Continued)</a:t>
            </a:r>
            <a:endParaRPr lang="en-US" sz="3200" dirty="0"/>
          </a:p>
        </p:txBody>
      </p:sp>
      <p:sp>
        <p:nvSpPr>
          <p:cNvPr id="5" name="Rectangle 4"/>
          <p:cNvSpPr/>
          <p:nvPr/>
        </p:nvSpPr>
        <p:spPr>
          <a:xfrm>
            <a:off x="9982200" y="861536"/>
            <a:ext cx="4572000" cy="1477328"/>
          </a:xfrm>
          <a:prstGeom prst="rect">
            <a:avLst/>
          </a:prstGeom>
        </p:spPr>
        <p:txBody>
          <a:bodyPr>
            <a:spAutoFit/>
          </a:bodyPr>
          <a:lstStyle/>
          <a:p>
            <a:r>
              <a:rPr lang="en-US" dirty="0" smtClean="0"/>
              <a:t>CRISP-DM </a:t>
            </a:r>
            <a:r>
              <a:rPr lang="en-US" dirty="0"/>
              <a:t>Data Understanding Phase: Describe your data, explore your data, and verify your data (discuss the types of data in the dataset and rationale for inclusion or exclusion, descriptive statistics analysis).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514600"/>
            <a:ext cx="5334000" cy="33339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735341" y="1996498"/>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10" name="Title 1"/>
          <p:cNvSpPr txBox="1">
            <a:spLocks/>
          </p:cNvSpPr>
          <p:nvPr/>
        </p:nvSpPr>
        <p:spPr>
          <a:xfrm>
            <a:off x="1873033" y="1976431"/>
            <a:ext cx="7010400" cy="342366"/>
          </a:xfrm>
          <a:prstGeom prst="rect">
            <a:avLst/>
          </a:prstGeom>
        </p:spPr>
        <p:txBody>
          <a:bodyPr vert="horz" lIns="91440" tIns="45720" rIns="91440" bIns="45720" rtlCol="0" anchor="b">
            <a:normAutofit fontScale="62500" lnSpcReduction="2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Number of Loans vs Amount</a:t>
            </a:r>
            <a:endParaRPr lang="en-US" sz="3200" dirty="0"/>
          </a:p>
        </p:txBody>
      </p:sp>
      <p:sp>
        <p:nvSpPr>
          <p:cNvPr id="15" name="Rectangle 14"/>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a:t>
            </a:r>
            <a:r>
              <a:rPr lang="en-US" sz="1100" dirty="0" err="1" smtClean="0"/>
              <a:t>Understandin</a:t>
            </a:r>
            <a:endParaRPr lang="en-US" sz="1100" dirty="0" smtClean="0"/>
          </a:p>
          <a:p>
            <a:endParaRPr lang="en-US" sz="1100" dirty="0"/>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6" name="Rectangle 15"/>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17" name="Rectangle 16"/>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sp>
        <p:nvSpPr>
          <p:cNvPr id="19" name="Rectangle 18"/>
          <p:cNvSpPr/>
          <p:nvPr/>
        </p:nvSpPr>
        <p:spPr>
          <a:xfrm flipV="1">
            <a:off x="25984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Data Understanding (Continued)</a:t>
            </a:r>
            <a:endParaRPr lang="en-US" sz="3200" dirty="0"/>
          </a:p>
        </p:txBody>
      </p:sp>
      <p:grpSp>
        <p:nvGrpSpPr>
          <p:cNvPr id="21" name="Group 20"/>
          <p:cNvGrpSpPr/>
          <p:nvPr/>
        </p:nvGrpSpPr>
        <p:grpSpPr>
          <a:xfrm>
            <a:off x="1227918" y="387727"/>
            <a:ext cx="1362871" cy="990600"/>
            <a:chOff x="1600201" y="356715"/>
            <a:chExt cx="1066800" cy="1057590"/>
          </a:xfrm>
        </p:grpSpPr>
        <p:sp>
          <p:nvSpPr>
            <p:cNvPr id="22" name="Rectangle 21"/>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4285352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flipV="1">
            <a:off x="1909353" y="1600200"/>
            <a:ext cx="6705600" cy="46482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flipV="1">
            <a:off x="2377451" y="3378116"/>
            <a:ext cx="5935958" cy="2794083"/>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563891" y="572034"/>
            <a:ext cx="8229600" cy="684732"/>
          </a:xfrm>
        </p:spPr>
        <p:txBody>
          <a:bodyPr>
            <a:normAutofit/>
          </a:bodyPr>
          <a:lstStyle/>
          <a:p>
            <a:r>
              <a:rPr lang="en-US" sz="3200" dirty="0" smtClean="0"/>
              <a:t>Data Understanding (Continued)</a:t>
            </a:r>
            <a:endParaRPr lang="en-US" sz="3200" dirty="0"/>
          </a:p>
        </p:txBody>
      </p:sp>
      <p:sp>
        <p:nvSpPr>
          <p:cNvPr id="5" name="Rectangle 4"/>
          <p:cNvSpPr/>
          <p:nvPr/>
        </p:nvSpPr>
        <p:spPr>
          <a:xfrm>
            <a:off x="9982200" y="861536"/>
            <a:ext cx="4572000" cy="1477328"/>
          </a:xfrm>
          <a:prstGeom prst="rect">
            <a:avLst/>
          </a:prstGeom>
        </p:spPr>
        <p:txBody>
          <a:bodyPr>
            <a:spAutoFit/>
          </a:bodyPr>
          <a:lstStyle/>
          <a:p>
            <a:r>
              <a:rPr lang="en-US" dirty="0" smtClean="0"/>
              <a:t>CRISP-DM </a:t>
            </a:r>
            <a:r>
              <a:rPr lang="en-US" dirty="0"/>
              <a:t>Data Understanding Phase: Describe your data, explore your data, and verify your data (discuss the types of data in the dataset and rationale for inclusion or exclusion, descriptive statistics analysis).</a:t>
            </a:r>
          </a:p>
        </p:txBody>
      </p:sp>
      <p:sp>
        <p:nvSpPr>
          <p:cNvPr id="10" name="Title 1"/>
          <p:cNvSpPr txBox="1">
            <a:spLocks/>
          </p:cNvSpPr>
          <p:nvPr/>
        </p:nvSpPr>
        <p:spPr>
          <a:xfrm>
            <a:off x="2125991" y="3581400"/>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800" dirty="0"/>
          </a:p>
        </p:txBody>
      </p:sp>
      <p:sp>
        <p:nvSpPr>
          <p:cNvPr id="13" name="Title 1"/>
          <p:cNvSpPr txBox="1">
            <a:spLocks/>
          </p:cNvSpPr>
          <p:nvPr/>
        </p:nvSpPr>
        <p:spPr>
          <a:xfrm>
            <a:off x="2415551" y="1600200"/>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dirty="0" smtClean="0"/>
              <a:t>Initial Variable Exclusion :</a:t>
            </a:r>
            <a:endParaRPr lang="en-US" sz="1800" dirty="0"/>
          </a:p>
        </p:txBody>
      </p:sp>
      <p:sp>
        <p:nvSpPr>
          <p:cNvPr id="14" name="Title 1"/>
          <p:cNvSpPr txBox="1">
            <a:spLocks/>
          </p:cNvSpPr>
          <p:nvPr/>
        </p:nvSpPr>
        <p:spPr>
          <a:xfrm flipH="1">
            <a:off x="2362222" y="2273611"/>
            <a:ext cx="2362200" cy="624840"/>
          </a:xfrm>
          <a:prstGeom prst="rect">
            <a:avLst/>
          </a:prstGeom>
        </p:spPr>
        <p:txBody>
          <a:bodyPr vert="horz" lIns="91440" tIns="45720" rIns="91440" bIns="45720" rtlCol="0" anchor="b">
            <a:normAutofit lnSpcReduction="100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buFont typeface="Arial" panose="020B0604020202020204" pitchFamily="34" charset="0"/>
              <a:buChar char="•"/>
            </a:pPr>
            <a:r>
              <a:rPr lang="en-US" sz="1800" dirty="0" smtClean="0"/>
              <a:t>ID </a:t>
            </a:r>
          </a:p>
          <a:p>
            <a:pPr marL="285750" indent="-285750" algn="l">
              <a:buFont typeface="Arial" panose="020B0604020202020204" pitchFamily="34" charset="0"/>
              <a:buChar char="•"/>
            </a:pPr>
            <a:r>
              <a:rPr lang="en-US" sz="1800" dirty="0" smtClean="0"/>
              <a:t>INSTALLMENT</a:t>
            </a:r>
            <a:endParaRPr lang="en-US" sz="1800" dirty="0"/>
          </a:p>
        </p:txBody>
      </p:sp>
      <p:sp>
        <p:nvSpPr>
          <p:cNvPr id="18" name="Rectangle 17"/>
          <p:cNvSpPr/>
          <p:nvPr/>
        </p:nvSpPr>
        <p:spPr>
          <a:xfrm>
            <a:off x="312990" y="1879434"/>
            <a:ext cx="1443038" cy="2997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p>
          <a:p>
            <a:endParaRPr lang="en-US" sz="1100" dirty="0"/>
          </a:p>
          <a:p>
            <a:endParaRPr lang="en-US" sz="1100" dirty="0" smtClean="0"/>
          </a:p>
          <a:p>
            <a:endParaRPr lang="en-US" sz="1100" dirty="0" smtClean="0"/>
          </a:p>
          <a:p>
            <a:pPr>
              <a:lnSpc>
                <a:spcPct val="150000"/>
              </a:lnSpc>
            </a:pPr>
            <a:r>
              <a:rPr lang="en-US" sz="1100" dirty="0" smtClean="0"/>
              <a:t>1</a:t>
            </a:r>
            <a:r>
              <a:rPr lang="en-US" sz="1100" dirty="0"/>
              <a:t>. Introduction</a:t>
            </a:r>
          </a:p>
          <a:p>
            <a:r>
              <a:rPr lang="en-US" sz="1100" dirty="0" smtClean="0"/>
              <a:t>2. Business Understanding</a:t>
            </a:r>
          </a:p>
          <a:p>
            <a:endParaRPr lang="en-US" sz="1100" dirty="0" smtClean="0"/>
          </a:p>
          <a:p>
            <a:r>
              <a:rPr lang="en-US" sz="1100" dirty="0" smtClean="0"/>
              <a:t>3. Data Understanding</a:t>
            </a:r>
          </a:p>
          <a:p>
            <a:r>
              <a:rPr lang="en-US" sz="1100" dirty="0" smtClean="0"/>
              <a:t>4. Plan &amp; Model</a:t>
            </a:r>
          </a:p>
          <a:p>
            <a:r>
              <a:rPr lang="en-US" sz="1100" dirty="0" smtClean="0"/>
              <a:t>5. Results</a:t>
            </a:r>
          </a:p>
          <a:p>
            <a:r>
              <a:rPr lang="en-US" sz="1100" dirty="0" smtClean="0"/>
              <a:t>6. Implementation</a:t>
            </a:r>
          </a:p>
          <a:p>
            <a:r>
              <a:rPr lang="en-US" sz="1100" dirty="0"/>
              <a:t>7</a:t>
            </a:r>
            <a:r>
              <a:rPr lang="en-US" sz="1100" dirty="0" smtClean="0"/>
              <a:t>. Conclusion</a:t>
            </a:r>
          </a:p>
          <a:p>
            <a:r>
              <a:rPr lang="en-US" sz="1100" dirty="0"/>
              <a:t>8</a:t>
            </a:r>
            <a:r>
              <a:rPr lang="en-US" sz="1100" dirty="0" smtClean="0"/>
              <a:t>. </a:t>
            </a:r>
            <a:r>
              <a:rPr lang="en-US" sz="1100" dirty="0"/>
              <a:t>Implications</a:t>
            </a:r>
          </a:p>
          <a:p>
            <a:r>
              <a:rPr lang="en-US" sz="1100" dirty="0"/>
              <a:t>9</a:t>
            </a:r>
            <a:r>
              <a:rPr lang="en-US" sz="1100" dirty="0" smtClean="0"/>
              <a:t>. </a:t>
            </a:r>
            <a:r>
              <a:rPr lang="en-US" sz="1100" dirty="0"/>
              <a:t>Recommendation</a:t>
            </a:r>
          </a:p>
          <a:p>
            <a:r>
              <a:rPr lang="en-US" sz="1100" dirty="0" smtClean="0"/>
              <a:t>10. Q&amp;A</a:t>
            </a:r>
          </a:p>
        </p:txBody>
      </p:sp>
      <p:sp>
        <p:nvSpPr>
          <p:cNvPr id="19" name="Rectangle 18"/>
          <p:cNvSpPr/>
          <p:nvPr/>
        </p:nvSpPr>
        <p:spPr>
          <a:xfrm rot="10800000" flipV="1">
            <a:off x="384429" y="1976431"/>
            <a:ext cx="1291432" cy="6096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LoanSafe</a:t>
            </a:r>
            <a:endParaRPr lang="en-US" dirty="0">
              <a:solidFill>
                <a:prstClr val="white"/>
              </a:solidFill>
            </a:endParaRPr>
          </a:p>
        </p:txBody>
      </p:sp>
      <p:sp>
        <p:nvSpPr>
          <p:cNvPr id="20" name="Rectangle 19"/>
          <p:cNvSpPr/>
          <p:nvPr/>
        </p:nvSpPr>
        <p:spPr>
          <a:xfrm flipV="1">
            <a:off x="304800" y="3160821"/>
            <a:ext cx="1603629" cy="49677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rot="10800000" flipV="1">
            <a:off x="377032" y="3200400"/>
            <a:ext cx="1451768" cy="38495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rPr>
              <a:t>3</a:t>
            </a:r>
            <a:r>
              <a:rPr lang="en-US" sz="1400" dirty="0" smtClean="0">
                <a:solidFill>
                  <a:prstClr val="white"/>
                </a:solidFill>
              </a:rPr>
              <a:t>. Data Understanding</a:t>
            </a:r>
            <a:endParaRPr lang="en-US" sz="1400" dirty="0">
              <a:solidFill>
                <a:prstClr val="white"/>
              </a:solidFill>
            </a:endParaRPr>
          </a:p>
        </p:txBody>
      </p:sp>
      <p:pic>
        <p:nvPicPr>
          <p:cNvPr id="22" name="Picture 21"/>
          <p:cNvPicPr/>
          <p:nvPr/>
        </p:nvPicPr>
        <p:blipFill>
          <a:blip r:embed="rId3"/>
          <a:stretch>
            <a:fillRect/>
          </a:stretch>
        </p:blipFill>
        <p:spPr>
          <a:xfrm>
            <a:off x="2567950" y="3530377"/>
            <a:ext cx="5379709" cy="2553234"/>
          </a:xfrm>
          <a:prstGeom prst="rect">
            <a:avLst/>
          </a:prstGeom>
          <a:effectLst>
            <a:outerShdw blurRad="50800" dist="38100" dir="2700000" algn="tl" rotWithShape="0">
              <a:prstClr val="black">
                <a:alpha val="40000"/>
              </a:prstClr>
            </a:outerShdw>
          </a:effectLst>
        </p:spPr>
      </p:pic>
      <p:sp>
        <p:nvSpPr>
          <p:cNvPr id="23" name="Rectangle 22"/>
          <p:cNvSpPr/>
          <p:nvPr/>
        </p:nvSpPr>
        <p:spPr>
          <a:xfrm flipV="1">
            <a:off x="2598409" y="387727"/>
            <a:ext cx="571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itle 1"/>
          <p:cNvSpPr txBox="1">
            <a:spLocks/>
          </p:cNvSpPr>
          <p:nvPr/>
        </p:nvSpPr>
        <p:spPr>
          <a:xfrm>
            <a:off x="1333500" y="540661"/>
            <a:ext cx="8229600" cy="68473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Data Understanding (Continued)</a:t>
            </a:r>
            <a:endParaRPr lang="en-US" sz="3200" dirty="0"/>
          </a:p>
        </p:txBody>
      </p:sp>
      <p:grpSp>
        <p:nvGrpSpPr>
          <p:cNvPr id="25" name="Group 24"/>
          <p:cNvGrpSpPr/>
          <p:nvPr/>
        </p:nvGrpSpPr>
        <p:grpSpPr>
          <a:xfrm>
            <a:off x="1227918" y="387727"/>
            <a:ext cx="1362871" cy="990600"/>
            <a:chOff x="1600201" y="356715"/>
            <a:chExt cx="1066800" cy="1057590"/>
          </a:xfrm>
        </p:grpSpPr>
        <p:sp>
          <p:nvSpPr>
            <p:cNvPr id="26" name="Rectangle 25"/>
            <p:cNvSpPr/>
            <p:nvPr/>
          </p:nvSpPr>
          <p:spPr>
            <a:xfrm flipV="1">
              <a:off x="1600201" y="356715"/>
              <a:ext cx="1066800" cy="10575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9420"/>
              <a:ext cx="904875" cy="98139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21646929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6449</TotalTime>
  <Words>4246</Words>
  <Application>Microsoft Office PowerPoint</Application>
  <PresentationFormat>On-screen Show (4:3)</PresentationFormat>
  <Paragraphs>532</Paragraphs>
  <Slides>24</Slides>
  <Notes>24</Notes>
  <HiddenSlides>0</HiddenSlides>
  <MMClips>2</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Waveform</vt:lpstr>
      <vt:lpstr>Project LoanSafe</vt:lpstr>
      <vt:lpstr>PowerPoint Presentation</vt:lpstr>
      <vt:lpstr>Business Understanding</vt:lpstr>
      <vt:lpstr>Business Understanding (Continued)</vt:lpstr>
      <vt:lpstr>Business Understanding (Continued)</vt:lpstr>
      <vt:lpstr>Data Understanding</vt:lpstr>
      <vt:lpstr>Data Understanding (Continued)</vt:lpstr>
      <vt:lpstr>Data Understanding (Continued)</vt:lpstr>
      <vt:lpstr>Data Understanding (Continued)</vt:lpstr>
      <vt:lpstr>Data Understanding (Continued)</vt:lpstr>
      <vt:lpstr>Data Understanding (Continued)</vt:lpstr>
      <vt:lpstr>PowerPoint Presentation</vt:lpstr>
      <vt:lpstr>Plan Definition</vt:lpstr>
      <vt:lpstr>Model</vt:lpstr>
      <vt:lpstr>Model (Continued)</vt:lpstr>
      <vt:lpstr>Results</vt:lpstr>
      <vt:lpstr>Plan Implementation</vt:lpstr>
      <vt:lpstr>Conclusion</vt:lpstr>
      <vt:lpstr>Implications</vt:lpstr>
      <vt:lpstr>Recommendations</vt:lpstr>
      <vt:lpstr>Questions?</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Coffee</dc:creator>
  <cp:lastModifiedBy>Coffee</cp:lastModifiedBy>
  <cp:revision>62</cp:revision>
  <dcterms:created xsi:type="dcterms:W3CDTF">2024-07-09T15:37:45Z</dcterms:created>
  <dcterms:modified xsi:type="dcterms:W3CDTF">2024-07-14T03:20:27Z</dcterms:modified>
</cp:coreProperties>
</file>