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60" r:id="rId5"/>
    <p:sldId id="262" r:id="rId6"/>
    <p:sldId id="263" r:id="rId7"/>
    <p:sldId id="264" r:id="rId8"/>
    <p:sldId id="266" r:id="rId9"/>
    <p:sldId id="265"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8" autoAdjust="0"/>
    <p:restoredTop sz="71742" autoAdjust="0"/>
  </p:normalViewPr>
  <p:slideViewPr>
    <p:cSldViewPr>
      <p:cViewPr>
        <p:scale>
          <a:sx n="82" d="100"/>
          <a:sy n="82" d="100"/>
        </p:scale>
        <p:origin x="-3576" y="-9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92904-F792-4C8A-8F6F-9A7487BF09A2}" type="datetimeFigureOut">
              <a:rPr lang="en-US" smtClean="0"/>
              <a:t>1/14/2023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0BF29D-ECC2-4166-9DC1-08BF8D7842CE}" type="slidenum">
              <a:rPr lang="en-US" smtClean="0"/>
              <a:t>‹#›</a:t>
            </a:fld>
            <a:endParaRPr lang="en-US"/>
          </a:p>
        </p:txBody>
      </p:sp>
    </p:spTree>
    <p:extLst>
      <p:ext uri="{BB962C8B-B14F-4D97-AF65-F5344CB8AC3E}">
        <p14:creationId xmlns:p14="http://schemas.microsoft.com/office/powerpoint/2010/main" val="445304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and welcome to the presentation on Florida storm activity that has been prepared for the budget office. I thank you all for your attendance and the goal of this presentation is to deliver data of how storms have impacted Florida at a monetary level to ensure that dollars can go to those in need to protect our people and communities from these events. This presentation will also give information on the areas where the major damage of these events have occurred.</a:t>
            </a:r>
            <a:endParaRPr lang="en-US" dirty="0"/>
          </a:p>
        </p:txBody>
      </p:sp>
      <p:sp>
        <p:nvSpPr>
          <p:cNvPr id="4" name="Slide Number Placeholder 3"/>
          <p:cNvSpPr>
            <a:spLocks noGrp="1"/>
          </p:cNvSpPr>
          <p:nvPr>
            <p:ph type="sldNum" sz="quarter" idx="10"/>
          </p:nvPr>
        </p:nvSpPr>
        <p:spPr/>
        <p:txBody>
          <a:bodyPr/>
          <a:lstStyle/>
          <a:p>
            <a:fld id="{6C0BF29D-ECC2-4166-9DC1-08BF8D7842CE}" type="slidenum">
              <a:rPr lang="en-US" smtClean="0"/>
              <a:t>1</a:t>
            </a:fld>
            <a:endParaRPr lang="en-US"/>
          </a:p>
        </p:txBody>
      </p:sp>
    </p:spTree>
    <p:extLst>
      <p:ext uri="{BB962C8B-B14F-4D97-AF65-F5344CB8AC3E}">
        <p14:creationId xmlns:p14="http://schemas.microsoft.com/office/powerpoint/2010/main" val="1685274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thank you for your attendance</a:t>
            </a:r>
            <a:r>
              <a:rPr lang="en-US" baseline="0" dirty="0" smtClean="0"/>
              <a:t> at this presentation. Please use the contact information to follow up with us on anything you wish to know more about. </a:t>
            </a:r>
          </a:p>
          <a:p>
            <a:endParaRPr lang="en-US" baseline="0" dirty="0" smtClean="0"/>
          </a:p>
          <a:p>
            <a:r>
              <a:rPr lang="en-US" baseline="0" dirty="0" smtClean="0"/>
              <a:t>We now will open up the floor to questions that you may have</a:t>
            </a:r>
            <a:r>
              <a:rPr lang="en-US" baseline="0" dirty="0" smtClean="0"/>
              <a:t>.</a:t>
            </a:r>
          </a:p>
          <a:p>
            <a:endParaRPr lang="en-US" baseline="0" dirty="0" smtClean="0"/>
          </a:p>
          <a:p>
            <a:endParaRPr lang="en-US" baseline="0" dirty="0" smtClean="0"/>
          </a:p>
          <a:p>
            <a:r>
              <a:rPr lang="en-US" b="1" baseline="0" dirty="0" smtClean="0"/>
              <a:t>Reference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Vahlsing</a:t>
            </a:r>
            <a:r>
              <a:rPr lang="en-US" dirty="0" smtClean="0">
                <a:effectLst/>
              </a:rPr>
              <a:t>, C. (2022, April 4). </a:t>
            </a:r>
            <a:r>
              <a:rPr lang="en-US" i="1" dirty="0" smtClean="0">
                <a:effectLst/>
              </a:rPr>
              <a:t>Quantifying risks to the federal budget from climate change</a:t>
            </a:r>
            <a:r>
              <a:rPr lang="en-US" dirty="0" smtClean="0">
                <a:effectLst/>
              </a:rPr>
              <a:t>. The White House. Website.</a:t>
            </a:r>
            <a:r>
              <a:rPr lang="en-US" baseline="0" dirty="0" smtClean="0">
                <a:effectLst/>
              </a:rPr>
              <a:t> </a:t>
            </a:r>
            <a:r>
              <a:rPr lang="en-US" dirty="0" smtClean="0">
                <a:effectLst/>
              </a:rPr>
              <a:t>https://www.whitehouse.gov/omb/briefing-room/2022/04/04/quantifying-risks-to-the-federal-budget-from-climate-change/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C0BF29D-ECC2-4166-9DC1-08BF8D7842CE}" type="slidenum">
              <a:rPr lang="en-US" smtClean="0"/>
              <a:t>10</a:t>
            </a:fld>
            <a:endParaRPr lang="en-US"/>
          </a:p>
        </p:txBody>
      </p:sp>
    </p:spTree>
    <p:extLst>
      <p:ext uri="{BB962C8B-B14F-4D97-AF65-F5344CB8AC3E}">
        <p14:creationId xmlns:p14="http://schemas.microsoft.com/office/powerpoint/2010/main" val="969467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we will be discussing two main topics: The</a:t>
            </a:r>
            <a:r>
              <a:rPr lang="en-US" baseline="0" dirty="0" smtClean="0"/>
              <a:t> establishment of a Monetary Reserve Fund and the allocation of stand-by emergency resources. The monetary reserve fund will serve as a solution to allow Florida to get dollars to areas that have been hit by storm events without going through all the red tape. The stand-by emergency resource allocation will be based on a few factors such as where the most loss of life and damage has occurred. </a:t>
            </a:r>
            <a:endParaRPr lang="en-US" dirty="0"/>
          </a:p>
        </p:txBody>
      </p:sp>
      <p:sp>
        <p:nvSpPr>
          <p:cNvPr id="4" name="Slide Number Placeholder 3"/>
          <p:cNvSpPr>
            <a:spLocks noGrp="1"/>
          </p:cNvSpPr>
          <p:nvPr>
            <p:ph type="sldNum" sz="quarter" idx="10"/>
          </p:nvPr>
        </p:nvSpPr>
        <p:spPr/>
        <p:txBody>
          <a:bodyPr/>
          <a:lstStyle/>
          <a:p>
            <a:fld id="{6C0BF29D-ECC2-4166-9DC1-08BF8D7842CE}" type="slidenum">
              <a:rPr lang="en-US" smtClean="0"/>
              <a:t>2</a:t>
            </a:fld>
            <a:endParaRPr lang="en-US"/>
          </a:p>
        </p:txBody>
      </p:sp>
    </p:spTree>
    <p:extLst>
      <p:ext uri="{BB962C8B-B14F-4D97-AF65-F5344CB8AC3E}">
        <p14:creationId xmlns:p14="http://schemas.microsoft.com/office/powerpoint/2010/main" val="969467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a:t>
            </a:r>
            <a:r>
              <a:rPr lang="en-US" baseline="0" dirty="0" smtClean="0"/>
              <a:t> by</a:t>
            </a:r>
            <a:r>
              <a:rPr lang="en-US" dirty="0" smtClean="0"/>
              <a:t> </a:t>
            </a:r>
            <a:r>
              <a:rPr lang="en-US" dirty="0" smtClean="0"/>
              <a:t>the</a:t>
            </a:r>
            <a:r>
              <a:rPr lang="en-US" baseline="0" dirty="0" smtClean="0"/>
              <a:t> numbers </a:t>
            </a:r>
            <a:r>
              <a:rPr lang="en-US" baseline="0" dirty="0" smtClean="0"/>
              <a:t>here </a:t>
            </a:r>
            <a:r>
              <a:rPr lang="en-US" baseline="0" dirty="0" smtClean="0"/>
              <a:t>the damage for both property and crops from 2015-2016.Total property damage of $3 billion and crop damage of roughly $1 million has occurred over the two years. These kind of numbers prove the needs for the reserve fund to make certain that areas hit can get back up and running quickly</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C0BF29D-ECC2-4166-9DC1-08BF8D7842CE}" type="slidenum">
              <a:rPr lang="en-US" smtClean="0"/>
              <a:t>3</a:t>
            </a:fld>
            <a:endParaRPr lang="en-US"/>
          </a:p>
        </p:txBody>
      </p:sp>
    </p:spTree>
    <p:extLst>
      <p:ext uri="{BB962C8B-B14F-4D97-AF65-F5344CB8AC3E}">
        <p14:creationId xmlns:p14="http://schemas.microsoft.com/office/powerpoint/2010/main" val="969467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into</a:t>
            </a:r>
            <a:r>
              <a:rPr lang="en-US" baseline="0" dirty="0" smtClean="0"/>
              <a:t> this data a bit further, Property Damage itself in 2015 totaled $26 million dollars with most of the damages occurring in in the third quarter, specifically August which falls in line with hurricane season in Florida, which is typically August through October.</a:t>
            </a:r>
            <a:endParaRPr lang="en-US" dirty="0"/>
          </a:p>
        </p:txBody>
      </p:sp>
      <p:sp>
        <p:nvSpPr>
          <p:cNvPr id="4" name="Slide Number Placeholder 3"/>
          <p:cNvSpPr>
            <a:spLocks noGrp="1"/>
          </p:cNvSpPr>
          <p:nvPr>
            <p:ph type="sldNum" sz="quarter" idx="10"/>
          </p:nvPr>
        </p:nvSpPr>
        <p:spPr/>
        <p:txBody>
          <a:bodyPr/>
          <a:lstStyle/>
          <a:p>
            <a:fld id="{6C0BF29D-ECC2-4166-9DC1-08BF8D7842CE}" type="slidenum">
              <a:rPr lang="en-US" smtClean="0"/>
              <a:t>4</a:t>
            </a:fld>
            <a:endParaRPr lang="en-US"/>
          </a:p>
        </p:txBody>
      </p:sp>
    </p:spTree>
    <p:extLst>
      <p:ext uri="{BB962C8B-B14F-4D97-AF65-F5344CB8AC3E}">
        <p14:creationId xmlns:p14="http://schemas.microsoft.com/office/powerpoint/2010/main" val="969467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this slide we can see</a:t>
            </a:r>
            <a:r>
              <a:rPr lang="en-US" baseline="0" dirty="0" smtClean="0"/>
              <a:t> the following year 2016. October alone accounted for $2 billion dollars which was mostly from hurricane Matthew. Having this fund will help solve getting equipment into the hands of emergency personal quickly. Major events like hurricane Matthew will be prepared and accounted for at a monetary level with the fund.</a:t>
            </a:r>
            <a:endParaRPr lang="en-US" dirty="0"/>
          </a:p>
        </p:txBody>
      </p:sp>
      <p:sp>
        <p:nvSpPr>
          <p:cNvPr id="4" name="Slide Number Placeholder 3"/>
          <p:cNvSpPr>
            <a:spLocks noGrp="1"/>
          </p:cNvSpPr>
          <p:nvPr>
            <p:ph type="sldNum" sz="quarter" idx="10"/>
          </p:nvPr>
        </p:nvSpPr>
        <p:spPr/>
        <p:txBody>
          <a:bodyPr/>
          <a:lstStyle/>
          <a:p>
            <a:fld id="{6C0BF29D-ECC2-4166-9DC1-08BF8D7842CE}" type="slidenum">
              <a:rPr lang="en-US" smtClean="0"/>
              <a:t>5</a:t>
            </a:fld>
            <a:endParaRPr lang="en-US"/>
          </a:p>
        </p:txBody>
      </p:sp>
    </p:spTree>
    <p:extLst>
      <p:ext uri="{BB962C8B-B14F-4D97-AF65-F5344CB8AC3E}">
        <p14:creationId xmlns:p14="http://schemas.microsoft.com/office/powerpoint/2010/main" val="969467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the location data at hand </a:t>
            </a:r>
            <a:r>
              <a:rPr lang="en-US" dirty="0" smtClean="0"/>
              <a:t>and the propert</a:t>
            </a:r>
            <a:r>
              <a:rPr lang="en-US" baseline="0" dirty="0" smtClean="0"/>
              <a:t>y damage amounts </a:t>
            </a:r>
            <a:r>
              <a:rPr lang="en-US" dirty="0" smtClean="0"/>
              <a:t>we </a:t>
            </a:r>
            <a:r>
              <a:rPr lang="en-US" dirty="0" smtClean="0"/>
              <a:t>can </a:t>
            </a:r>
            <a:r>
              <a:rPr lang="en-US" dirty="0" smtClean="0"/>
              <a:t>best determine </a:t>
            </a:r>
            <a:r>
              <a:rPr lang="en-US" dirty="0" smtClean="0"/>
              <a:t>where we may need to send</a:t>
            </a:r>
            <a:r>
              <a:rPr lang="en-US" baseline="0" dirty="0" smtClean="0"/>
              <a:t> the most resources during a certain season. In this visual you can see that we would want to focus on the coast in southern Florida, inland and on the </a:t>
            </a:r>
            <a:r>
              <a:rPr lang="en-US" baseline="0" dirty="0" smtClean="0"/>
              <a:t>coast </a:t>
            </a:r>
            <a:r>
              <a:rPr lang="en-US" baseline="0" dirty="0" smtClean="0"/>
              <a:t>near Clearwater </a:t>
            </a:r>
            <a:r>
              <a:rPr lang="en-US" baseline="0" dirty="0" smtClean="0"/>
              <a:t>and near </a:t>
            </a:r>
            <a:r>
              <a:rPr lang="en-US" baseline="0" dirty="0" smtClean="0"/>
              <a:t>the western border of the state. With this information we </a:t>
            </a:r>
            <a:r>
              <a:rPr lang="en-US" baseline="0" dirty="0" smtClean="0"/>
              <a:t>will be efficient and find the </a:t>
            </a:r>
            <a:r>
              <a:rPr lang="en-US" baseline="0" dirty="0" smtClean="0"/>
              <a:t>best </a:t>
            </a:r>
            <a:r>
              <a:rPr lang="en-US" baseline="0" dirty="0" smtClean="0"/>
              <a:t>locations </a:t>
            </a:r>
            <a:r>
              <a:rPr lang="en-US" baseline="0" dirty="0" smtClean="0"/>
              <a:t>for </a:t>
            </a:r>
            <a:r>
              <a:rPr lang="en-US" baseline="0" dirty="0" smtClean="0"/>
              <a:t>supplies, </a:t>
            </a:r>
            <a:r>
              <a:rPr lang="en-US" baseline="0" dirty="0" smtClean="0"/>
              <a:t>and where dollars may be needed the most. </a:t>
            </a:r>
            <a:endParaRPr lang="en-US" dirty="0"/>
          </a:p>
        </p:txBody>
      </p:sp>
      <p:sp>
        <p:nvSpPr>
          <p:cNvPr id="4" name="Slide Number Placeholder 3"/>
          <p:cNvSpPr>
            <a:spLocks noGrp="1"/>
          </p:cNvSpPr>
          <p:nvPr>
            <p:ph type="sldNum" sz="quarter" idx="10"/>
          </p:nvPr>
        </p:nvSpPr>
        <p:spPr/>
        <p:txBody>
          <a:bodyPr/>
          <a:lstStyle/>
          <a:p>
            <a:fld id="{6C0BF29D-ECC2-4166-9DC1-08BF8D7842CE}" type="slidenum">
              <a:rPr lang="en-US" smtClean="0"/>
              <a:t>6</a:t>
            </a:fld>
            <a:endParaRPr lang="en-US"/>
          </a:p>
        </p:txBody>
      </p:sp>
    </p:spTree>
    <p:extLst>
      <p:ext uri="{BB962C8B-B14F-4D97-AF65-F5344CB8AC3E}">
        <p14:creationId xmlns:p14="http://schemas.microsoft.com/office/powerpoint/2010/main" val="969467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page shows t</a:t>
            </a:r>
            <a:r>
              <a:rPr lang="en-US" baseline="0" dirty="0" smtClean="0"/>
              <a:t>he total death for each event over the two years covered. Events near the ocean such as Rip Current and High Surf are a major cause of life loss and consideration should be made towards allocating life saving equipment near the coast. We can use this and the location data to improve allocation of resources even further</a:t>
            </a:r>
            <a:r>
              <a:rPr lang="en-US" baseline="0" dirty="0" smtClean="0"/>
              <a:t>. Resources that may prevent rip current deaths such as stand by emergency personnel and extra life guards on the coastal areas will go a long way in safeguarding the people of Florida.</a:t>
            </a:r>
            <a:endParaRPr lang="en-US" dirty="0"/>
          </a:p>
        </p:txBody>
      </p:sp>
      <p:sp>
        <p:nvSpPr>
          <p:cNvPr id="4" name="Slide Number Placeholder 3"/>
          <p:cNvSpPr>
            <a:spLocks noGrp="1"/>
          </p:cNvSpPr>
          <p:nvPr>
            <p:ph type="sldNum" sz="quarter" idx="10"/>
          </p:nvPr>
        </p:nvSpPr>
        <p:spPr/>
        <p:txBody>
          <a:bodyPr/>
          <a:lstStyle/>
          <a:p>
            <a:fld id="{6C0BF29D-ECC2-4166-9DC1-08BF8D7842CE}" type="slidenum">
              <a:rPr lang="en-US" smtClean="0"/>
              <a:t>7</a:t>
            </a:fld>
            <a:endParaRPr lang="en-US"/>
          </a:p>
        </p:txBody>
      </p:sp>
    </p:spTree>
    <p:extLst>
      <p:ext uri="{BB962C8B-B14F-4D97-AF65-F5344CB8AC3E}">
        <p14:creationId xmlns:p14="http://schemas.microsoft.com/office/powerpoint/2010/main" val="969467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discussed</a:t>
            </a:r>
            <a:r>
              <a:rPr lang="en-US" baseline="0" dirty="0" smtClean="0"/>
              <a:t> early t</a:t>
            </a:r>
            <a:r>
              <a:rPr lang="en-US" dirty="0" smtClean="0"/>
              <a:t>he sum</a:t>
            </a:r>
            <a:r>
              <a:rPr lang="en-US" baseline="0" dirty="0" smtClean="0"/>
              <a:t> of the total property damage from 2015 to 2016 has been roughly $3.1 billion dollars to the state. At a federal level the White House expects increased hurricane frequency which could drive up annual spending in the United States by $22-$94 Billion for coastal disaster relief. As Florida is especially impacted by climate change we need to lead a response at the state level. Making room in the budget for the recommended actions will go far to lessen the costs as climate change makes these storm events more common. If cities and towns are able to rebuild quickly they will be better protected against future events and have less risk. These actions must be taken to protect both the people and communities of Florida.</a:t>
            </a:r>
          </a:p>
        </p:txBody>
      </p:sp>
      <p:sp>
        <p:nvSpPr>
          <p:cNvPr id="4" name="Slide Number Placeholder 3"/>
          <p:cNvSpPr>
            <a:spLocks noGrp="1"/>
          </p:cNvSpPr>
          <p:nvPr>
            <p:ph type="sldNum" sz="quarter" idx="10"/>
          </p:nvPr>
        </p:nvSpPr>
        <p:spPr/>
        <p:txBody>
          <a:bodyPr/>
          <a:lstStyle/>
          <a:p>
            <a:fld id="{6C0BF29D-ECC2-4166-9DC1-08BF8D7842CE}" type="slidenum">
              <a:rPr lang="en-US" smtClean="0"/>
              <a:t>8</a:t>
            </a:fld>
            <a:endParaRPr lang="en-US"/>
          </a:p>
        </p:txBody>
      </p:sp>
    </p:spTree>
    <p:extLst>
      <p:ext uri="{BB962C8B-B14F-4D97-AF65-F5344CB8AC3E}">
        <p14:creationId xmlns:p14="http://schemas.microsoft.com/office/powerpoint/2010/main" val="969467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smtClean="0"/>
              <a:t>emergency</a:t>
            </a:r>
            <a:r>
              <a:rPr lang="en-US" baseline="0" dirty="0" smtClean="0"/>
              <a:t> fund creation will ultimately save lives and allow the state to recover quickly from weather events. The people of Florida will feel more comfortable having this fund established as the storm events impact every single person in the state. The data we have will allow us to figure out ways to distribute resources, dollars, and people quickly. Further, using technologies such as machine learning and AI detection we could bring Florida to a much stronger future state for storm preparedness</a:t>
            </a:r>
            <a:r>
              <a:rPr lang="en-US" baseline="0" dirty="0" smtClean="0"/>
              <a:t>. Given the current market we would also expect that these actions would protect against inflation as damage to crops and businesses would be mitigated. These actions will allow Florida to be better prepared as these events become more common due to climate change.</a:t>
            </a:r>
            <a:endParaRPr lang="en-US" dirty="0"/>
          </a:p>
        </p:txBody>
      </p:sp>
      <p:sp>
        <p:nvSpPr>
          <p:cNvPr id="4" name="Slide Number Placeholder 3"/>
          <p:cNvSpPr>
            <a:spLocks noGrp="1"/>
          </p:cNvSpPr>
          <p:nvPr>
            <p:ph type="sldNum" sz="quarter" idx="10"/>
          </p:nvPr>
        </p:nvSpPr>
        <p:spPr/>
        <p:txBody>
          <a:bodyPr/>
          <a:lstStyle/>
          <a:p>
            <a:fld id="{6C0BF29D-ECC2-4166-9DC1-08BF8D7842CE}" type="slidenum">
              <a:rPr lang="en-US" smtClean="0"/>
              <a:t>9</a:t>
            </a:fld>
            <a:endParaRPr lang="en-US"/>
          </a:p>
        </p:txBody>
      </p:sp>
    </p:spTree>
    <p:extLst>
      <p:ext uri="{BB962C8B-B14F-4D97-AF65-F5344CB8AC3E}">
        <p14:creationId xmlns:p14="http://schemas.microsoft.com/office/powerpoint/2010/main" val="969467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81BA3B-77B9-4BF8-9243-6657AC992B1D}"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DCC7F-B405-4E4F-909F-6F087AD7435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1BA3B-77B9-4BF8-9243-6657AC992B1D}"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DCC7F-B405-4E4F-909F-6F087AD7435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C81BA3B-77B9-4BF8-9243-6657AC992B1D}"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DCC7F-B405-4E4F-909F-6F087AD7435F}"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81BA3B-77B9-4BF8-9243-6657AC992B1D}"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DCC7F-B405-4E4F-909F-6F087AD7435F}"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81BA3B-77B9-4BF8-9243-6657AC992B1D}"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DCC7F-B405-4E4F-909F-6F087AD7435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C81BA3B-77B9-4BF8-9243-6657AC992B1D}"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6DCC7F-B405-4E4F-909F-6F087AD7435F}"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81BA3B-77B9-4BF8-9243-6657AC992B1D}" type="datetimeFigureOut">
              <a:rPr lang="en-US" smtClean="0"/>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6DCC7F-B405-4E4F-909F-6F087AD7435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81BA3B-77B9-4BF8-9243-6657AC992B1D}" type="datetimeFigureOut">
              <a:rPr lang="en-US" smtClean="0"/>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6DCC7F-B405-4E4F-909F-6F087AD7435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6C81BA3B-77B9-4BF8-9243-6657AC992B1D}" type="datetimeFigureOut">
              <a:rPr lang="en-US" smtClean="0"/>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6DCC7F-B405-4E4F-909F-6F087AD7435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C81BA3B-77B9-4BF8-9243-6657AC992B1D}"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6DCC7F-B405-4E4F-909F-6F087AD7435F}"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81BA3B-77B9-4BF8-9243-6657AC992B1D}"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6DCC7F-B405-4E4F-909F-6F087AD7435F}"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6C81BA3B-77B9-4BF8-9243-6657AC992B1D}" type="datetimeFigureOut">
              <a:rPr lang="en-US" smtClean="0"/>
              <a:t>1/14/2023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4C6DCC7F-B405-4E4F-909F-6F087AD7435F}"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stormevent@datasolutions.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1" y="381000"/>
            <a:ext cx="7315200" cy="1012825"/>
          </a:xfrm>
        </p:spPr>
        <p:txBody>
          <a:bodyPr/>
          <a:lstStyle/>
          <a:p>
            <a:r>
              <a:rPr lang="en-US" dirty="0" smtClean="0">
                <a:solidFill>
                  <a:schemeClr val="bg1"/>
                </a:solidFill>
              </a:rPr>
              <a:t>Florida </a:t>
            </a:r>
            <a:r>
              <a:rPr lang="en-US" dirty="0" smtClean="0">
                <a:solidFill>
                  <a:schemeClr val="bg1"/>
                </a:solidFill>
              </a:rPr>
              <a:t>Storm Event </a:t>
            </a:r>
            <a:r>
              <a:rPr lang="en-US" dirty="0" smtClean="0">
                <a:solidFill>
                  <a:schemeClr val="bg1"/>
                </a:solidFill>
              </a:rPr>
              <a:t>Activity</a:t>
            </a:r>
            <a:endParaRPr lang="en-US" dirty="0">
              <a:solidFill>
                <a:schemeClr val="bg1"/>
              </a:solidFill>
            </a:endParaRPr>
          </a:p>
        </p:txBody>
      </p:sp>
      <p:sp>
        <p:nvSpPr>
          <p:cNvPr id="3" name="Subtitle 2"/>
          <p:cNvSpPr>
            <a:spLocks noGrp="1"/>
          </p:cNvSpPr>
          <p:nvPr>
            <p:ph type="subTitle" idx="1"/>
          </p:nvPr>
        </p:nvSpPr>
        <p:spPr>
          <a:xfrm>
            <a:off x="1676400" y="4724400"/>
            <a:ext cx="6400800" cy="863427"/>
          </a:xfrm>
        </p:spPr>
        <p:txBody>
          <a:bodyPr>
            <a:normAutofit/>
          </a:bodyPr>
          <a:lstStyle/>
          <a:p>
            <a:r>
              <a:rPr lang="en-US" sz="3000" dirty="0" smtClean="0">
                <a:solidFill>
                  <a:schemeClr val="bg1"/>
                </a:solidFill>
              </a:rPr>
              <a:t>Prepared for the State Budget Office</a:t>
            </a:r>
            <a:endParaRPr lang="en-US" sz="3000" dirty="0">
              <a:solidFill>
                <a:schemeClr val="bg1"/>
              </a:solidFill>
            </a:endParaRPr>
          </a:p>
        </p:txBody>
      </p:sp>
      <p:pic>
        <p:nvPicPr>
          <p:cNvPr id="11"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676400"/>
            <a:ext cx="3505200" cy="263161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73104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97397" y="2971800"/>
            <a:ext cx="6629400" cy="3306763"/>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buFont typeface="Wingdings" panose="05000000000000000000" pitchFamily="2" charset="2"/>
              <a:buChar char="Ø"/>
            </a:pPr>
            <a:r>
              <a:rPr lang="en-US" b="1" dirty="0" smtClean="0">
                <a:solidFill>
                  <a:schemeClr val="tx1"/>
                </a:solidFill>
              </a:rPr>
              <a:t>Email: </a:t>
            </a:r>
            <a:r>
              <a:rPr lang="en-US" b="1" dirty="0" smtClean="0">
                <a:solidFill>
                  <a:schemeClr val="tx1"/>
                </a:solidFill>
                <a:hlinkClick r:id="rId3"/>
              </a:rPr>
              <a:t>stormevent@datasolutions.com</a:t>
            </a:r>
            <a:endParaRPr lang="en-US" b="1" dirty="0" smtClean="0">
              <a:solidFill>
                <a:schemeClr val="tx1"/>
              </a:solidFill>
            </a:endParaRPr>
          </a:p>
          <a:p>
            <a:pPr marL="0" indent="0">
              <a:buNone/>
            </a:pPr>
            <a:endParaRPr lang="en-US" b="1" dirty="0" smtClean="0">
              <a:solidFill>
                <a:schemeClr val="tx1"/>
              </a:solidFill>
            </a:endParaRPr>
          </a:p>
          <a:p>
            <a:pPr>
              <a:buFont typeface="Wingdings" panose="05000000000000000000" pitchFamily="2" charset="2"/>
              <a:buChar char="Ø"/>
            </a:pPr>
            <a:r>
              <a:rPr lang="en-US" b="1" dirty="0" smtClean="0">
                <a:solidFill>
                  <a:schemeClr val="tx1"/>
                </a:solidFill>
              </a:rPr>
              <a:t>Phone: </a:t>
            </a:r>
            <a:r>
              <a:rPr lang="en-US" b="1" dirty="0" smtClean="0">
                <a:solidFill>
                  <a:schemeClr val="tx1"/>
                </a:solidFill>
              </a:rPr>
              <a:t>800-555-1235</a:t>
            </a:r>
          </a:p>
          <a:p>
            <a:pPr marL="0" indent="0">
              <a:buNone/>
            </a:pPr>
            <a:endParaRPr lang="en-US" b="1" dirty="0" smtClean="0">
              <a:solidFill>
                <a:schemeClr val="tx1"/>
              </a:solidFill>
            </a:endParaRPr>
          </a:p>
          <a:p>
            <a:pPr>
              <a:buFont typeface="Wingdings" panose="05000000000000000000" pitchFamily="2" charset="2"/>
              <a:buChar char="Ø"/>
            </a:pPr>
            <a:r>
              <a:rPr lang="en-US" b="1" dirty="0" smtClean="0">
                <a:solidFill>
                  <a:schemeClr val="tx1"/>
                </a:solidFill>
              </a:rPr>
              <a:t>Twitter: </a:t>
            </a:r>
            <a:r>
              <a:rPr lang="en-US" b="1" dirty="0" err="1" smtClean="0">
                <a:solidFill>
                  <a:schemeClr val="tx1"/>
                </a:solidFill>
              </a:rPr>
              <a:t>StormEventsFlorida</a:t>
            </a:r>
            <a:endParaRPr lang="en-US" b="1" dirty="0" smtClean="0">
              <a:solidFill>
                <a:schemeClr val="tx1"/>
              </a:solidFill>
            </a:endParaRPr>
          </a:p>
          <a:p>
            <a:pPr marL="0" indent="0">
              <a:buFont typeface="Symbol" pitchFamily="18" charset="2"/>
              <a:buNone/>
            </a:pPr>
            <a:endParaRPr lang="en-US" b="1" dirty="0" smtClean="0">
              <a:solidFill>
                <a:schemeClr val="tx1"/>
              </a:solidFill>
            </a:endParaRPr>
          </a:p>
          <a:p>
            <a:pPr marL="0" indent="0">
              <a:buFont typeface="Symbol" pitchFamily="18" charset="2"/>
              <a:buNone/>
            </a:pPr>
            <a:endParaRPr lang="en-US" b="1" dirty="0">
              <a:solidFill>
                <a:schemeClr val="tx1"/>
              </a:solidFill>
            </a:endParaRPr>
          </a:p>
        </p:txBody>
      </p:sp>
      <p:sp>
        <p:nvSpPr>
          <p:cNvPr id="5" name="Rectangle 4"/>
          <p:cNvSpPr/>
          <p:nvPr/>
        </p:nvSpPr>
        <p:spPr>
          <a:xfrm>
            <a:off x="762000" y="533400"/>
            <a:ext cx="5029200" cy="923330"/>
          </a:xfrm>
          <a:prstGeom prst="rect">
            <a:avLst/>
          </a:prstGeom>
        </p:spPr>
        <p:txBody>
          <a:bodyPr wrap="square">
            <a:spAutoFit/>
          </a:bodyPr>
          <a:lstStyle/>
          <a:p>
            <a:r>
              <a:rPr lang="en-US" sz="5400" dirty="0" smtClean="0">
                <a:solidFill>
                  <a:schemeClr val="bg1"/>
                </a:solidFill>
              </a:rPr>
              <a:t>Questions?</a:t>
            </a:r>
            <a:endParaRPr lang="en-US" dirty="0">
              <a:solidFill>
                <a:schemeClr val="bg1"/>
              </a:solidFill>
            </a:endParaRPr>
          </a:p>
        </p:txBody>
      </p:sp>
      <p:sp>
        <p:nvSpPr>
          <p:cNvPr id="2" name="TextBox 1"/>
          <p:cNvSpPr txBox="1"/>
          <p:nvPr/>
        </p:nvSpPr>
        <p:spPr>
          <a:xfrm>
            <a:off x="370389" y="5955397"/>
            <a:ext cx="6689203" cy="646331"/>
          </a:xfrm>
          <a:prstGeom prst="rect">
            <a:avLst/>
          </a:prstGeom>
          <a:noFill/>
        </p:spPr>
        <p:txBody>
          <a:bodyPr wrap="square" rtlCol="0">
            <a:spAutoFit/>
          </a:bodyPr>
          <a:lstStyle/>
          <a:p>
            <a:r>
              <a:rPr lang="en-US" dirty="0" smtClean="0"/>
              <a:t>Data source for all visuals</a:t>
            </a:r>
            <a:r>
              <a:rPr lang="en-US" dirty="0"/>
              <a:t>: </a:t>
            </a:r>
            <a:r>
              <a:rPr lang="en-US" dirty="0" smtClean="0"/>
              <a:t>the </a:t>
            </a:r>
            <a:r>
              <a:rPr lang="en-US" dirty="0"/>
              <a:t>National Centers for Environmental Information Storm Events </a:t>
            </a:r>
            <a:r>
              <a:rPr lang="en-US" dirty="0" smtClean="0"/>
              <a:t>Database 2015-2016</a:t>
            </a:r>
            <a:endParaRPr lang="en-US" dirty="0"/>
          </a:p>
        </p:txBody>
      </p:sp>
      <p:pic>
        <p:nvPicPr>
          <p:cNvPr id="6" name="Picture 7" descr="C:\Users\Coffee\AppData\Local\Microsoft\Windows\INetCache\IE\T7CHXCOJ\colorful-everglades-sunset[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3124200"/>
            <a:ext cx="2859733"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613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6615" y="2784687"/>
            <a:ext cx="7408333" cy="3450696"/>
          </a:xfrm>
        </p:spPr>
        <p:txBody>
          <a:bodyPr/>
          <a:lstStyle/>
          <a:p>
            <a:pPr marL="0" indent="0">
              <a:buNone/>
            </a:pPr>
            <a:r>
              <a:rPr lang="en-US" dirty="0" smtClean="0"/>
              <a:t>Monetary Reserve Fund Establishment</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Allocation of stand-by emergency resources</a:t>
            </a:r>
            <a:endParaRPr lang="en-US" dirty="0"/>
          </a:p>
        </p:txBody>
      </p:sp>
      <p:sp>
        <p:nvSpPr>
          <p:cNvPr id="2" name="Title 1"/>
          <p:cNvSpPr>
            <a:spLocks noGrp="1"/>
          </p:cNvSpPr>
          <p:nvPr>
            <p:ph type="title"/>
          </p:nvPr>
        </p:nvSpPr>
        <p:spPr/>
        <p:txBody>
          <a:bodyPr/>
          <a:lstStyle/>
          <a:p>
            <a:r>
              <a:rPr lang="en-US" dirty="0" smtClean="0"/>
              <a:t>Why?</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306" y="4114800"/>
            <a:ext cx="137318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2514600"/>
            <a:ext cx="990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8037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00540434"/>
              </p:ext>
            </p:extLst>
          </p:nvPr>
        </p:nvGraphicFramePr>
        <p:xfrm>
          <a:off x="533398" y="2666998"/>
          <a:ext cx="8229601" cy="4038608"/>
        </p:xfrm>
        <a:graphic>
          <a:graphicData uri="http://schemas.openxmlformats.org/drawingml/2006/table">
            <a:tbl>
              <a:tblPr>
                <a:tableStyleId>{5C22544A-7EE6-4342-B048-85BDC9FD1C3A}</a:tableStyleId>
              </a:tblPr>
              <a:tblGrid>
                <a:gridCol w="1725965"/>
                <a:gridCol w="3476944"/>
                <a:gridCol w="3026692"/>
              </a:tblGrid>
              <a:tr h="252413">
                <a:tc>
                  <a:txBody>
                    <a:bodyPr/>
                    <a:lstStyle/>
                    <a:p>
                      <a:pPr algn="l" fontAlgn="b"/>
                      <a:r>
                        <a:rPr lang="en-US" sz="1400" u="none" strike="noStrike" dirty="0">
                          <a:effectLst/>
                          <a:latin typeface="Times New Roman" panose="02020603050405020304" pitchFamily="18" charset="0"/>
                          <a:cs typeface="Times New Roman" panose="02020603050405020304" pitchFamily="18" charset="0"/>
                        </a:rPr>
                        <a:t>STATE</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FLORIDA</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52413">
                <a:tc>
                  <a:txBody>
                    <a:bodyPr/>
                    <a:lstStyle/>
                    <a:p>
                      <a:pPr algn="l" fontAlgn="b"/>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52413">
                <a:tc>
                  <a:txBody>
                    <a:bodyPr/>
                    <a:lstStyle/>
                    <a:p>
                      <a:pPr algn="l" fontAlgn="b"/>
                      <a:r>
                        <a:rPr lang="en-US" sz="1400" u="none" strike="noStrike">
                          <a:effectLst/>
                          <a:latin typeface="Times New Roman" panose="02020603050405020304" pitchFamily="18" charset="0"/>
                          <a:cs typeface="Times New Roman" panose="02020603050405020304" pitchFamily="18" charset="0"/>
                        </a:rPr>
                        <a:t>Month</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Property Damage</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l" fontAlgn="b"/>
                      <a:r>
                        <a:rPr lang="en-US" sz="1400" u="none" strike="noStrike">
                          <a:effectLst/>
                          <a:latin typeface="Times New Roman" panose="02020603050405020304" pitchFamily="18" charset="0"/>
                          <a:cs typeface="Times New Roman" panose="02020603050405020304" pitchFamily="18" charset="0"/>
                        </a:rPr>
                        <a:t>Crop Damage</a:t>
                      </a:r>
                      <a:endParaRPr lang="en-US" sz="14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52413">
                <a:tc>
                  <a:txBody>
                    <a:bodyPr/>
                    <a:lstStyle/>
                    <a:p>
                      <a:pPr algn="l" fontAlgn="b"/>
                      <a:r>
                        <a:rPr lang="en-US" sz="1400" u="none" strike="noStrike">
                          <a:effectLst/>
                          <a:latin typeface="Times New Roman" panose="02020603050405020304" pitchFamily="18" charset="0"/>
                          <a:cs typeface="Times New Roman" panose="02020603050405020304" pitchFamily="18" charset="0"/>
                        </a:rPr>
                        <a:t>January</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$16,673,200.00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52413">
                <a:tc>
                  <a:txBody>
                    <a:bodyPr/>
                    <a:lstStyle/>
                    <a:p>
                      <a:pPr algn="l" fontAlgn="b"/>
                      <a:r>
                        <a:rPr lang="en-US" sz="1400" u="none" strike="noStrike">
                          <a:effectLst/>
                          <a:latin typeface="Times New Roman" panose="02020603050405020304" pitchFamily="18" charset="0"/>
                          <a:cs typeface="Times New Roman" panose="02020603050405020304" pitchFamily="18" charset="0"/>
                        </a:rPr>
                        <a:t>February</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$29,484,000.00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52413">
                <a:tc>
                  <a:txBody>
                    <a:bodyPr/>
                    <a:lstStyle/>
                    <a:p>
                      <a:pPr algn="l" fontAlgn="b"/>
                      <a:r>
                        <a:rPr lang="en-US" sz="1400" u="none" strike="noStrike">
                          <a:effectLst/>
                          <a:latin typeface="Times New Roman" panose="02020603050405020304" pitchFamily="18" charset="0"/>
                          <a:cs typeface="Times New Roman" panose="02020603050405020304" pitchFamily="18" charset="0"/>
                        </a:rPr>
                        <a:t>March</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$500,500.00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52413">
                <a:tc>
                  <a:txBody>
                    <a:bodyPr/>
                    <a:lstStyle/>
                    <a:p>
                      <a:pPr algn="l" fontAlgn="b"/>
                      <a:r>
                        <a:rPr lang="en-US" sz="1400" u="none" strike="noStrike">
                          <a:effectLst/>
                          <a:latin typeface="Times New Roman" panose="02020603050405020304" pitchFamily="18" charset="0"/>
                          <a:cs typeface="Times New Roman" panose="02020603050405020304" pitchFamily="18" charset="0"/>
                        </a:rPr>
                        <a:t>April</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$620,500.00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52413">
                <a:tc>
                  <a:txBody>
                    <a:bodyPr/>
                    <a:lstStyle/>
                    <a:p>
                      <a:pPr algn="l" fontAlgn="b"/>
                      <a:r>
                        <a:rPr lang="en-US" sz="1400" u="none" strike="noStrike">
                          <a:effectLst/>
                          <a:latin typeface="Times New Roman" panose="02020603050405020304" pitchFamily="18" charset="0"/>
                          <a:cs typeface="Times New Roman" panose="02020603050405020304" pitchFamily="18" charset="0"/>
                        </a:rPr>
                        <a:t>May</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$957,000.00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$5,000.00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52413">
                <a:tc>
                  <a:txBody>
                    <a:bodyPr/>
                    <a:lstStyle/>
                    <a:p>
                      <a:pPr algn="l" fontAlgn="b"/>
                      <a:r>
                        <a:rPr lang="en-US" sz="1400" u="none" strike="noStrike">
                          <a:effectLst/>
                          <a:latin typeface="Times New Roman" panose="02020603050405020304" pitchFamily="18" charset="0"/>
                          <a:cs typeface="Times New Roman" panose="02020603050405020304" pitchFamily="18" charset="0"/>
                        </a:rPr>
                        <a:t>June</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$4,289,300.00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52413">
                <a:tc>
                  <a:txBody>
                    <a:bodyPr/>
                    <a:lstStyle/>
                    <a:p>
                      <a:pPr algn="l" fontAlgn="b"/>
                      <a:r>
                        <a:rPr lang="en-US" sz="1400" u="none" strike="noStrike">
                          <a:effectLst/>
                          <a:latin typeface="Times New Roman" panose="02020603050405020304" pitchFamily="18" charset="0"/>
                          <a:cs typeface="Times New Roman" panose="02020603050405020304" pitchFamily="18" charset="0"/>
                        </a:rPr>
                        <a:t>July</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$3,726,550.00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$500.00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52413">
                <a:tc>
                  <a:txBody>
                    <a:bodyPr/>
                    <a:lstStyle/>
                    <a:p>
                      <a:pPr algn="l" fontAlgn="b"/>
                      <a:r>
                        <a:rPr lang="en-US" sz="1400" u="none" strike="noStrike">
                          <a:effectLst/>
                          <a:latin typeface="Times New Roman" panose="02020603050405020304" pitchFamily="18" charset="0"/>
                          <a:cs typeface="Times New Roman" panose="02020603050405020304" pitchFamily="18" charset="0"/>
                        </a:rPr>
                        <a:t>August</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$17,799,500.00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52413">
                <a:tc>
                  <a:txBody>
                    <a:bodyPr/>
                    <a:lstStyle/>
                    <a:p>
                      <a:pPr algn="l" fontAlgn="b"/>
                      <a:r>
                        <a:rPr lang="en-US" sz="1400" u="none" strike="noStrike">
                          <a:effectLst/>
                          <a:latin typeface="Times New Roman" panose="02020603050405020304" pitchFamily="18" charset="0"/>
                          <a:cs typeface="Times New Roman" panose="02020603050405020304" pitchFamily="18" charset="0"/>
                        </a:rPr>
                        <a:t>September</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$314,572,000.00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$5,000.00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52413">
                <a:tc>
                  <a:txBody>
                    <a:bodyPr/>
                    <a:lstStyle/>
                    <a:p>
                      <a:pPr algn="l" fontAlgn="b"/>
                      <a:r>
                        <a:rPr lang="en-US" sz="1400" u="none" strike="noStrike">
                          <a:effectLst/>
                          <a:latin typeface="Times New Roman" panose="02020603050405020304" pitchFamily="18" charset="0"/>
                          <a:cs typeface="Times New Roman" panose="02020603050405020304" pitchFamily="18" charset="0"/>
                        </a:rPr>
                        <a:t>October</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$2,751,977,500.00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52413">
                <a:tc>
                  <a:txBody>
                    <a:bodyPr/>
                    <a:lstStyle/>
                    <a:p>
                      <a:pPr algn="l" fontAlgn="b"/>
                      <a:r>
                        <a:rPr lang="en-US" sz="1400" u="none" strike="noStrike">
                          <a:effectLst/>
                          <a:latin typeface="Times New Roman" panose="02020603050405020304" pitchFamily="18" charset="0"/>
                          <a:cs typeface="Times New Roman" panose="02020603050405020304" pitchFamily="18" charset="0"/>
                        </a:rPr>
                        <a:t>November</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$1,609,000.00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52413">
                <a:tc>
                  <a:txBody>
                    <a:bodyPr/>
                    <a:lstStyle/>
                    <a:p>
                      <a:pPr algn="l" fontAlgn="b"/>
                      <a:r>
                        <a:rPr lang="en-US" sz="1400" u="none" strike="noStrike">
                          <a:effectLst/>
                          <a:latin typeface="Times New Roman" panose="02020603050405020304" pitchFamily="18" charset="0"/>
                          <a:cs typeface="Times New Roman" panose="02020603050405020304" pitchFamily="18" charset="0"/>
                        </a:rPr>
                        <a:t>December</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dirty="0">
                          <a:effectLst/>
                          <a:latin typeface="Times New Roman" panose="02020603050405020304" pitchFamily="18" charset="0"/>
                          <a:cs typeface="Times New Roman" panose="02020603050405020304" pitchFamily="18" charset="0"/>
                        </a:rPr>
                        <a:t>$105,000.00</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u="none" strike="noStrike">
                          <a:effectLst/>
                          <a:latin typeface="Times New Roman" panose="02020603050405020304" pitchFamily="18" charset="0"/>
                          <a:cs typeface="Times New Roman" panose="02020603050405020304" pitchFamily="18" charset="0"/>
                        </a:rPr>
                        <a:t>$1,000,000.00</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r h="252413">
                <a:tc>
                  <a:txBody>
                    <a:bodyPr/>
                    <a:lstStyle/>
                    <a:p>
                      <a:pPr algn="l" fontAlgn="b"/>
                      <a:r>
                        <a:rPr lang="en-US" sz="1400" b="1" u="none" strike="noStrike" dirty="0">
                          <a:effectLst/>
                          <a:latin typeface="Times New Roman" panose="02020603050405020304" pitchFamily="18" charset="0"/>
                          <a:cs typeface="Times New Roman" panose="02020603050405020304" pitchFamily="18" charset="0"/>
                        </a:rPr>
                        <a:t>Grand Total</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b="1" u="none" strike="noStrike" dirty="0">
                          <a:effectLst/>
                          <a:latin typeface="Times New Roman" panose="02020603050405020304" pitchFamily="18" charset="0"/>
                          <a:cs typeface="Times New Roman" panose="02020603050405020304" pitchFamily="18" charset="0"/>
                        </a:rPr>
                        <a:t>$3,142,314,050.00</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400" b="1" u="none" strike="noStrike" dirty="0">
                          <a:effectLst/>
                          <a:latin typeface="Times New Roman" panose="02020603050405020304" pitchFamily="18" charset="0"/>
                          <a:cs typeface="Times New Roman" panose="02020603050405020304" pitchFamily="18" charset="0"/>
                        </a:rPr>
                        <a:t>$1,010,500.00</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r>
            </a:tbl>
          </a:graphicData>
        </a:graphic>
      </p:graphicFrame>
      <p:sp>
        <p:nvSpPr>
          <p:cNvPr id="2" name="Title 1"/>
          <p:cNvSpPr>
            <a:spLocks noGrp="1"/>
          </p:cNvSpPr>
          <p:nvPr>
            <p:ph type="title"/>
          </p:nvPr>
        </p:nvSpPr>
        <p:spPr/>
        <p:txBody>
          <a:bodyPr/>
          <a:lstStyle/>
          <a:p>
            <a:r>
              <a:rPr lang="en-US" dirty="0" smtClean="0"/>
              <a:t>Reserve Fund: By the Numbers</a:t>
            </a:r>
            <a:endParaRPr lang="en-US" dirty="0"/>
          </a:p>
        </p:txBody>
      </p:sp>
      <p:sp>
        <p:nvSpPr>
          <p:cNvPr id="5" name="TextBox 4"/>
          <p:cNvSpPr txBox="1"/>
          <p:nvPr/>
        </p:nvSpPr>
        <p:spPr>
          <a:xfrm>
            <a:off x="609600" y="2166551"/>
            <a:ext cx="4374916" cy="369332"/>
          </a:xfrm>
          <a:prstGeom prst="rect">
            <a:avLst/>
          </a:prstGeom>
          <a:noFill/>
        </p:spPr>
        <p:txBody>
          <a:bodyPr wrap="none" rtlCol="0">
            <a:spAutoFit/>
          </a:bodyPr>
          <a:lstStyle/>
          <a:p>
            <a:r>
              <a:rPr lang="en-US" dirty="0" smtClean="0"/>
              <a:t>State Property and Crop Damage 2015-2016</a:t>
            </a:r>
            <a:endParaRPr lang="en-US" dirty="0"/>
          </a:p>
        </p:txBody>
      </p:sp>
    </p:spTree>
    <p:extLst>
      <p:ext uri="{BB962C8B-B14F-4D97-AF65-F5344CB8AC3E}">
        <p14:creationId xmlns:p14="http://schemas.microsoft.com/office/powerpoint/2010/main" val="3201785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Damage 2015</a:t>
            </a:r>
            <a:endParaRPr lang="en-US" dirty="0"/>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905000"/>
            <a:ext cx="7408862" cy="3378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133600" y="5661541"/>
            <a:ext cx="5105400" cy="369332"/>
          </a:xfrm>
          <a:prstGeom prst="rect">
            <a:avLst/>
          </a:prstGeom>
          <a:noFill/>
        </p:spPr>
        <p:txBody>
          <a:bodyPr wrap="square" rtlCol="0">
            <a:spAutoFit/>
          </a:bodyPr>
          <a:lstStyle/>
          <a:p>
            <a:r>
              <a:rPr lang="en-US" b="1" dirty="0" smtClean="0"/>
              <a:t>2015 Total Property Damage: $26,002,900</a:t>
            </a:r>
            <a:endParaRPr lang="en-US" b="1" dirty="0"/>
          </a:p>
        </p:txBody>
      </p:sp>
    </p:spTree>
    <p:extLst>
      <p:ext uri="{BB962C8B-B14F-4D97-AF65-F5344CB8AC3E}">
        <p14:creationId xmlns:p14="http://schemas.microsoft.com/office/powerpoint/2010/main" val="20855650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Damage 2016</a:t>
            </a:r>
            <a:endParaRPr lang="en-US" dirty="0"/>
          </a:p>
        </p:txBody>
      </p:sp>
      <p:sp>
        <p:nvSpPr>
          <p:cNvPr id="7" name="TextBox 6"/>
          <p:cNvSpPr txBox="1"/>
          <p:nvPr/>
        </p:nvSpPr>
        <p:spPr>
          <a:xfrm>
            <a:off x="1752600" y="5687973"/>
            <a:ext cx="5105400" cy="369332"/>
          </a:xfrm>
          <a:prstGeom prst="rect">
            <a:avLst/>
          </a:prstGeom>
          <a:noFill/>
        </p:spPr>
        <p:txBody>
          <a:bodyPr wrap="square" rtlCol="0">
            <a:spAutoFit/>
          </a:bodyPr>
          <a:lstStyle/>
          <a:p>
            <a:r>
              <a:rPr lang="en-US" b="1" dirty="0" smtClean="0"/>
              <a:t>2015 Total Property Damage: $3,116,311,150</a:t>
            </a:r>
            <a:endParaRPr lang="en-US" b="1" dirty="0"/>
          </a:p>
        </p:txBody>
      </p:sp>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981200"/>
            <a:ext cx="7408862" cy="3364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8404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Allocating Emergency Resources</a:t>
            </a:r>
            <a:endParaRPr lang="en-US" dirty="0"/>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71600" y="1905000"/>
            <a:ext cx="6477000" cy="4231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62018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Storms Event Deaths</a:t>
            </a: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81200"/>
            <a:ext cx="6324600" cy="4174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8570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Climate Change</a:t>
            </a:r>
            <a:endParaRPr lang="en-US" dirty="0"/>
          </a:p>
        </p:txBody>
      </p:sp>
      <p:sp>
        <p:nvSpPr>
          <p:cNvPr id="3" name="Rectangle 2"/>
          <p:cNvSpPr/>
          <p:nvPr/>
        </p:nvSpPr>
        <p:spPr>
          <a:xfrm>
            <a:off x="781291" y="2819400"/>
            <a:ext cx="8153400" cy="1015663"/>
          </a:xfrm>
          <a:prstGeom prst="rect">
            <a:avLst/>
          </a:prstGeom>
        </p:spPr>
        <p:txBody>
          <a:bodyPr wrap="square">
            <a:spAutoFit/>
          </a:bodyPr>
          <a:lstStyle/>
          <a:p>
            <a:r>
              <a:rPr lang="en-US" sz="3000" dirty="0" smtClean="0"/>
              <a:t>Storm Event Costs to Florida: </a:t>
            </a:r>
          </a:p>
          <a:p>
            <a:r>
              <a:rPr lang="en-US" sz="3000" dirty="0" smtClean="0"/>
              <a:t>$3.1 Billion</a:t>
            </a:r>
            <a:endParaRPr lang="en-US" sz="3000" dirty="0"/>
          </a:p>
        </p:txBody>
      </p:sp>
      <p:sp>
        <p:nvSpPr>
          <p:cNvPr id="6" name="Rectangle 5"/>
          <p:cNvSpPr/>
          <p:nvPr/>
        </p:nvSpPr>
        <p:spPr>
          <a:xfrm>
            <a:off x="762000" y="4203539"/>
            <a:ext cx="8382000" cy="1015663"/>
          </a:xfrm>
          <a:prstGeom prst="rect">
            <a:avLst/>
          </a:prstGeom>
        </p:spPr>
        <p:txBody>
          <a:bodyPr wrap="square">
            <a:spAutoFit/>
          </a:bodyPr>
          <a:lstStyle/>
          <a:p>
            <a:r>
              <a:rPr lang="en-US" sz="3000" dirty="0" smtClean="0"/>
              <a:t>White House Coastal Disaster increased costs:</a:t>
            </a:r>
          </a:p>
          <a:p>
            <a:r>
              <a:rPr lang="en-US" sz="3000" dirty="0" smtClean="0"/>
              <a:t>$22 Billion to $94 Billion Annually (</a:t>
            </a:r>
            <a:r>
              <a:rPr lang="en-US" sz="3000" dirty="0" err="1" smtClean="0"/>
              <a:t>Valhsing</a:t>
            </a:r>
            <a:r>
              <a:rPr lang="en-US" sz="3000" dirty="0" smtClean="0"/>
              <a:t>, 2022)</a:t>
            </a:r>
            <a:endParaRPr lang="en-US" sz="3000" dirty="0"/>
          </a:p>
        </p:txBody>
      </p:sp>
    </p:spTree>
    <p:extLst>
      <p:ext uri="{BB962C8B-B14F-4D97-AF65-F5344CB8AC3E}">
        <p14:creationId xmlns:p14="http://schemas.microsoft.com/office/powerpoint/2010/main" val="2827207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TextBox 2"/>
          <p:cNvSpPr txBox="1"/>
          <p:nvPr/>
        </p:nvSpPr>
        <p:spPr>
          <a:xfrm>
            <a:off x="358243" y="2667000"/>
            <a:ext cx="7010400" cy="3323987"/>
          </a:xfrm>
          <a:prstGeom prst="rect">
            <a:avLst/>
          </a:prstGeom>
          <a:noFill/>
        </p:spPr>
        <p:txBody>
          <a:bodyPr wrap="square" rtlCol="0">
            <a:spAutoFit/>
          </a:bodyPr>
          <a:lstStyle/>
          <a:p>
            <a:pPr marL="285750" indent="-285750">
              <a:buFont typeface="Arial" panose="020B0604020202020204" pitchFamily="34" charset="0"/>
              <a:buChar char="•"/>
            </a:pPr>
            <a:r>
              <a:rPr lang="en-US" sz="3000" b="1" dirty="0" smtClean="0"/>
              <a:t>Establish the </a:t>
            </a:r>
            <a:r>
              <a:rPr lang="en-US" sz="3000" b="1" dirty="0" smtClean="0"/>
              <a:t>Reserve </a:t>
            </a:r>
            <a:r>
              <a:rPr lang="en-US" sz="3000" b="1" dirty="0" smtClean="0"/>
              <a:t>Fund</a:t>
            </a:r>
          </a:p>
          <a:p>
            <a:pPr marL="285750" indent="-285750">
              <a:buFont typeface="Arial" panose="020B0604020202020204" pitchFamily="34" charset="0"/>
              <a:buChar char="•"/>
            </a:pPr>
            <a:endParaRPr lang="en-US" sz="3000" b="1" dirty="0"/>
          </a:p>
          <a:p>
            <a:pPr marL="285750" indent="-285750">
              <a:buFont typeface="Arial" panose="020B0604020202020204" pitchFamily="34" charset="0"/>
              <a:buChar char="•"/>
            </a:pPr>
            <a:r>
              <a:rPr lang="en-US" sz="3000" b="1" dirty="0" smtClean="0"/>
              <a:t>Improve Emergency Resource Allocation</a:t>
            </a:r>
          </a:p>
          <a:p>
            <a:pPr marL="285750" indent="-285750">
              <a:buFont typeface="Arial" panose="020B0604020202020204" pitchFamily="34" charset="0"/>
              <a:buChar char="•"/>
            </a:pPr>
            <a:endParaRPr lang="en-US" sz="3000" b="1" dirty="0"/>
          </a:p>
          <a:p>
            <a:pPr marL="285750" indent="-285750">
              <a:buFont typeface="Arial" panose="020B0604020202020204" pitchFamily="34" charset="0"/>
              <a:buChar char="•"/>
            </a:pPr>
            <a:r>
              <a:rPr lang="en-US" sz="3000" b="1" dirty="0" smtClean="0"/>
              <a:t>Future: Use Data, ML, AI </a:t>
            </a:r>
            <a:r>
              <a:rPr lang="en-US" sz="3000" b="1" dirty="0" smtClean="0"/>
              <a:t>detection, Further Inflation Protection </a:t>
            </a:r>
            <a:endParaRPr lang="en-US" dirty="0" smtClean="0"/>
          </a:p>
        </p:txBody>
      </p:sp>
    </p:spTree>
    <p:extLst>
      <p:ext uri="{BB962C8B-B14F-4D97-AF65-F5344CB8AC3E}">
        <p14:creationId xmlns:p14="http://schemas.microsoft.com/office/powerpoint/2010/main" val="40482239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2084</TotalTime>
  <Words>1091</Words>
  <Application>Microsoft Office PowerPoint</Application>
  <PresentationFormat>On-screen Show (4:3)</PresentationFormat>
  <Paragraphs>105</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Waveform</vt:lpstr>
      <vt:lpstr>Florida Storm Event Activity</vt:lpstr>
      <vt:lpstr>Why?</vt:lpstr>
      <vt:lpstr>Reserve Fund: By the Numbers</vt:lpstr>
      <vt:lpstr>Property Damage 2015</vt:lpstr>
      <vt:lpstr>Property Damage 2016</vt:lpstr>
      <vt:lpstr>Allocating Emergency Resources</vt:lpstr>
      <vt:lpstr>Storms Event Deaths</vt:lpstr>
      <vt:lpstr>Climate Change</vt:lpstr>
      <vt:lpstr>Recommendations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Florida Storm Activity</dc:title>
  <dc:creator>Coffee</dc:creator>
  <cp:lastModifiedBy>Coffee</cp:lastModifiedBy>
  <cp:revision>28</cp:revision>
  <dcterms:created xsi:type="dcterms:W3CDTF">2023-01-07T16:39:07Z</dcterms:created>
  <dcterms:modified xsi:type="dcterms:W3CDTF">2023-01-15T18:20:40Z</dcterms:modified>
</cp:coreProperties>
</file>