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70" r:id="rId3"/>
    <p:sldId id="271" r:id="rId4"/>
    <p:sldId id="272" r:id="rId5"/>
    <p:sldId id="260" r:id="rId6"/>
    <p:sldId id="257" r:id="rId7"/>
    <p:sldId id="258" r:id="rId8"/>
    <p:sldId id="273" r:id="rId9"/>
    <p:sldId id="264" r:id="rId10"/>
    <p:sldId id="263" r:id="rId11"/>
    <p:sldId id="265" r:id="rId12"/>
    <p:sldId id="266" r:id="rId13"/>
    <p:sldId id="267" r:id="rId14"/>
    <p:sldId id="314" r:id="rId15"/>
    <p:sldId id="315" r:id="rId16"/>
    <p:sldId id="268" r:id="rId17"/>
    <p:sldId id="286" r:id="rId18"/>
    <p:sldId id="287" r:id="rId19"/>
    <p:sldId id="288" r:id="rId20"/>
    <p:sldId id="289" r:id="rId21"/>
    <p:sldId id="291" r:id="rId22"/>
    <p:sldId id="303" r:id="rId23"/>
    <p:sldId id="269" r:id="rId24"/>
    <p:sldId id="262" r:id="rId25"/>
    <p:sldId id="284" r:id="rId26"/>
    <p:sldId id="285" r:id="rId27"/>
    <p:sldId id="282" r:id="rId28"/>
    <p:sldId id="283" r:id="rId29"/>
    <p:sldId id="292" r:id="rId30"/>
    <p:sldId id="293" r:id="rId31"/>
    <p:sldId id="294" r:id="rId32"/>
    <p:sldId id="295" r:id="rId33"/>
    <p:sldId id="296" r:id="rId34"/>
    <p:sldId id="297" r:id="rId35"/>
    <p:sldId id="305" r:id="rId36"/>
    <p:sldId id="304" r:id="rId37"/>
    <p:sldId id="298" r:id="rId38"/>
    <p:sldId id="299" r:id="rId39"/>
    <p:sldId id="300" r:id="rId40"/>
    <p:sldId id="301" r:id="rId41"/>
    <p:sldId id="307" r:id="rId42"/>
    <p:sldId id="311" r:id="rId43"/>
    <p:sldId id="313" r:id="rId44"/>
    <p:sldId id="316" r:id="rId45"/>
    <p:sldId id="309" r:id="rId46"/>
    <p:sldId id="310" r:id="rId47"/>
    <p:sldId id="312" r:id="rId48"/>
    <p:sldId id="306" r:id="rId49"/>
    <p:sldId id="302" r:id="rId50"/>
    <p:sldId id="281" r:id="rId5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F"/>
    <a:srgbClr val="000000"/>
    <a:srgbClr val="373737"/>
    <a:srgbClr val="404040"/>
    <a:srgbClr val="262626"/>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9" autoAdjust="0"/>
    <p:restoredTop sz="80920" autoAdjust="0"/>
  </p:normalViewPr>
  <p:slideViewPr>
    <p:cSldViewPr snapToGrid="0" snapToObjects="1">
      <p:cViewPr>
        <p:scale>
          <a:sx n="70" d="100"/>
          <a:sy n="70" d="100"/>
        </p:scale>
        <p:origin x="-2262"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1B02CB-7B4F-804A-924E-629A941EF0BA}" type="datetimeFigureOut">
              <a:rPr kumimoji="1" lang="zh-CN" altLang="en-US" smtClean="0"/>
              <a:t>2015/9/25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6C59DD-B5F2-4249-9DF1-08533A0A7AE0}" type="slidenum">
              <a:rPr kumimoji="1" lang="zh-CN" altLang="en-US" smtClean="0"/>
              <a:t>‹#›</a:t>
            </a:fld>
            <a:endParaRPr kumimoji="1" lang="zh-CN" altLang="en-US"/>
          </a:p>
        </p:txBody>
      </p:sp>
    </p:spTree>
    <p:extLst>
      <p:ext uri="{BB962C8B-B14F-4D97-AF65-F5344CB8AC3E}">
        <p14:creationId xmlns:p14="http://schemas.microsoft.com/office/powerpoint/2010/main" val="12326555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en-US" dirty="0" smtClean="0"/>
              <a:t>经典的自动化测试分层结构图。</a:t>
            </a:r>
          </a:p>
          <a:p>
            <a:r>
              <a:rPr kumimoji="1" lang="en-US" altLang="en-US" dirty="0" smtClean="0"/>
              <a:t>每一层</a:t>
            </a:r>
            <a:r>
              <a:rPr kumimoji="1" lang="zh-CN" altLang="en-US" dirty="0" smtClean="0"/>
              <a:t>都有他测试的价值</a:t>
            </a:r>
            <a:endParaRPr kumimoji="1" lang="zh-CN" altLang="en-US" dirty="0"/>
          </a:p>
        </p:txBody>
      </p:sp>
      <p:sp>
        <p:nvSpPr>
          <p:cNvPr id="4" name="幻灯片编号占位符 3"/>
          <p:cNvSpPr>
            <a:spLocks noGrp="1"/>
          </p:cNvSpPr>
          <p:nvPr>
            <p:ph type="sldNum" sz="quarter" idx="10"/>
          </p:nvPr>
        </p:nvSpPr>
        <p:spPr/>
        <p:txBody>
          <a:bodyPr/>
          <a:lstStyle/>
          <a:p>
            <a:fld id="{446C59DD-B5F2-4249-9DF1-08533A0A7AE0}" type="slidenum">
              <a:rPr kumimoji="1" lang="zh-CN" altLang="en-US" smtClean="0"/>
              <a:t>3</a:t>
            </a:fld>
            <a:endParaRPr kumimoji="1" lang="zh-CN" altLang="en-US"/>
          </a:p>
        </p:txBody>
      </p:sp>
    </p:spTree>
    <p:extLst>
      <p:ext uri="{BB962C8B-B14F-4D97-AF65-F5344CB8AC3E}">
        <p14:creationId xmlns:p14="http://schemas.microsoft.com/office/powerpoint/2010/main" val="3188598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分布式系统，</a:t>
            </a:r>
            <a:r>
              <a:rPr lang="zh-CN" altLang="en-US" b="1" dirty="0" smtClean="0"/>
              <a:t>最简单的例子是</a:t>
            </a:r>
            <a:r>
              <a:rPr lang="en-US" altLang="zh-CN" b="1" dirty="0" smtClean="0"/>
              <a:t>Browser--Server</a:t>
            </a:r>
            <a:r>
              <a:rPr lang="zh-CN" altLang="en-US" b="1" dirty="0" smtClean="0"/>
              <a:t>结构</a:t>
            </a:r>
            <a:r>
              <a:rPr lang="zh-CN" altLang="en-US" dirty="0" smtClean="0"/>
              <a:t>，这两者结合起来就成了最简单的分布式系统，或者可以这样理解：基于网络的软件系统大多都是分布式系统，只不过在系统的复杂程度上有所区别而已。</a:t>
            </a:r>
            <a:endParaRPr lang="en-US" altLang="zh-CN" dirty="0" smtClean="0"/>
          </a:p>
          <a:p>
            <a:r>
              <a:rPr lang="en-US" altLang="zh-CN" dirty="0" smtClean="0"/>
              <a:t>Selenium Grid</a:t>
            </a:r>
            <a:r>
              <a:rPr lang="zh-CN" altLang="en-US" dirty="0" smtClean="0"/>
              <a:t>是一种自动化的测试辅助工具，</a:t>
            </a:r>
            <a:r>
              <a:rPr lang="en-US" altLang="zh-CN" dirty="0" smtClean="0"/>
              <a:t>Grid</a:t>
            </a:r>
            <a:r>
              <a:rPr lang="zh-CN" altLang="en-US" dirty="0" smtClean="0"/>
              <a:t>通过利用现有的计算机基础设施，能加快</a:t>
            </a:r>
            <a:r>
              <a:rPr lang="en-US" altLang="zh-CN" dirty="0" smtClean="0"/>
              <a:t>Web-app</a:t>
            </a:r>
            <a:r>
              <a:rPr lang="zh-CN" altLang="en-US" dirty="0" smtClean="0"/>
              <a:t>的功能测试。利用</a:t>
            </a:r>
            <a:r>
              <a:rPr lang="en-US" altLang="zh-CN" dirty="0" smtClean="0"/>
              <a:t>Grid</a:t>
            </a:r>
            <a:r>
              <a:rPr lang="zh-CN" altLang="en-US" dirty="0" smtClean="0"/>
              <a:t>，可以很方便地同时在多台机器上和异构环境中并行运行多个测试事例。</a:t>
            </a:r>
            <a:endParaRPr lang="zh-CN" altLang="en-US" dirty="0"/>
          </a:p>
        </p:txBody>
      </p:sp>
      <p:sp>
        <p:nvSpPr>
          <p:cNvPr id="4" name="灯片编号占位符 3"/>
          <p:cNvSpPr>
            <a:spLocks noGrp="1"/>
          </p:cNvSpPr>
          <p:nvPr>
            <p:ph type="sldNum" sz="quarter" idx="10"/>
          </p:nvPr>
        </p:nvSpPr>
        <p:spPr/>
        <p:txBody>
          <a:bodyPr/>
          <a:lstStyle/>
          <a:p>
            <a:fld id="{446C59DD-B5F2-4249-9DF1-08533A0A7AE0}" type="slidenum">
              <a:rPr kumimoji="1" lang="zh-CN" altLang="en-US" smtClean="0"/>
              <a:t>41</a:t>
            </a:fld>
            <a:endParaRPr kumimoji="1" lang="zh-CN" altLang="en-US"/>
          </a:p>
        </p:txBody>
      </p:sp>
    </p:spTree>
    <p:extLst>
      <p:ext uri="{BB962C8B-B14F-4D97-AF65-F5344CB8AC3E}">
        <p14:creationId xmlns:p14="http://schemas.microsoft.com/office/powerpoint/2010/main" val="4102218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C59DD-B5F2-4249-9DF1-08533A0A7AE0}" type="slidenum">
              <a:rPr kumimoji="1" lang="zh-CN" altLang="en-US" smtClean="0"/>
              <a:t>47</a:t>
            </a:fld>
            <a:endParaRPr kumimoji="1" lang="zh-CN" altLang="en-US"/>
          </a:p>
        </p:txBody>
      </p:sp>
    </p:spTree>
    <p:extLst>
      <p:ext uri="{BB962C8B-B14F-4D97-AF65-F5344CB8AC3E}">
        <p14:creationId xmlns:p14="http://schemas.microsoft.com/office/powerpoint/2010/main" val="208048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6C59DD-B5F2-4249-9DF1-08533A0A7AE0}" type="slidenum">
              <a:rPr kumimoji="1" lang="zh-CN" altLang="en-US" smtClean="0"/>
              <a:t>48</a:t>
            </a:fld>
            <a:endParaRPr kumimoji="1" lang="zh-CN" altLang="en-US"/>
          </a:p>
        </p:txBody>
      </p:sp>
    </p:spTree>
    <p:extLst>
      <p:ext uri="{BB962C8B-B14F-4D97-AF65-F5344CB8AC3E}">
        <p14:creationId xmlns:p14="http://schemas.microsoft.com/office/powerpoint/2010/main" val="2759283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Q&amp;A</a:t>
            </a:r>
            <a:endParaRPr lang="zh-CN" altLang="en-US" dirty="0"/>
          </a:p>
        </p:txBody>
      </p:sp>
      <p:sp>
        <p:nvSpPr>
          <p:cNvPr id="4" name="灯片编号占位符 3"/>
          <p:cNvSpPr>
            <a:spLocks noGrp="1"/>
          </p:cNvSpPr>
          <p:nvPr>
            <p:ph type="sldNum" sz="quarter" idx="10"/>
          </p:nvPr>
        </p:nvSpPr>
        <p:spPr/>
        <p:txBody>
          <a:bodyPr/>
          <a:lstStyle/>
          <a:p>
            <a:fld id="{446C59DD-B5F2-4249-9DF1-08533A0A7AE0}" type="slidenum">
              <a:rPr kumimoji="1" lang="zh-CN" altLang="en-US" smtClean="0"/>
              <a:t>49</a:t>
            </a:fld>
            <a:endParaRPr kumimoji="1" lang="zh-CN" altLang="en-US"/>
          </a:p>
        </p:txBody>
      </p:sp>
    </p:spTree>
    <p:extLst>
      <p:ext uri="{BB962C8B-B14F-4D97-AF65-F5344CB8AC3E}">
        <p14:creationId xmlns:p14="http://schemas.microsoft.com/office/powerpoint/2010/main" val="91215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6C59DD-B5F2-4249-9DF1-08533A0A7AE0}" type="slidenum">
              <a:rPr kumimoji="1" lang="zh-CN" altLang="en-US" smtClean="0"/>
              <a:t>4</a:t>
            </a:fld>
            <a:endParaRPr kumimoji="1" lang="zh-CN" altLang="en-US"/>
          </a:p>
        </p:txBody>
      </p:sp>
    </p:spTree>
    <p:extLst>
      <p:ext uri="{BB962C8B-B14F-4D97-AF65-F5344CB8AC3E}">
        <p14:creationId xmlns:p14="http://schemas.microsoft.com/office/powerpoint/2010/main" val="3678624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6C59DD-B5F2-4249-9DF1-08533A0A7AE0}" type="slidenum">
              <a:rPr kumimoji="1" lang="zh-CN" altLang="en-US" smtClean="0"/>
              <a:t>9</a:t>
            </a:fld>
            <a:endParaRPr kumimoji="1" lang="zh-CN" altLang="en-US"/>
          </a:p>
        </p:txBody>
      </p:sp>
    </p:spTree>
    <p:extLst>
      <p:ext uri="{BB962C8B-B14F-4D97-AF65-F5344CB8AC3E}">
        <p14:creationId xmlns:p14="http://schemas.microsoft.com/office/powerpoint/2010/main" val="188929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说到</a:t>
            </a:r>
            <a:r>
              <a:rPr kumimoji="1" lang="en-US" altLang="zh-CN" dirty="0" smtClean="0"/>
              <a:t>Selenium</a:t>
            </a:r>
            <a:r>
              <a:rPr kumimoji="1" lang="zh-CN" altLang="en-US" dirty="0" smtClean="0"/>
              <a:t> </a:t>
            </a:r>
            <a:r>
              <a:rPr kumimoji="1" lang="en-US" altLang="zh-CN" dirty="0" smtClean="0"/>
              <a:t>2</a:t>
            </a:r>
            <a:r>
              <a:rPr kumimoji="1" lang="zh-CN" altLang="en-US" dirty="0" smtClean="0"/>
              <a:t>，最主要的特性就是集成了</a:t>
            </a:r>
            <a:r>
              <a:rPr kumimoji="1" lang="en-US" altLang="zh-CN" dirty="0" smtClean="0"/>
              <a:t>WebDriver</a:t>
            </a:r>
            <a:r>
              <a:rPr kumimoji="1" lang="zh-CN" altLang="en-US" dirty="0" smtClean="0"/>
              <a:t> </a:t>
            </a:r>
            <a:r>
              <a:rPr kumimoji="1" lang="en-US" altLang="zh-CN" dirty="0" smtClean="0"/>
              <a:t>API</a:t>
            </a:r>
            <a:endParaRPr kumimoji="1" lang="zh-CN" altLang="en-US" dirty="0"/>
          </a:p>
        </p:txBody>
      </p:sp>
      <p:sp>
        <p:nvSpPr>
          <p:cNvPr id="4" name="幻灯片编号占位符 3"/>
          <p:cNvSpPr>
            <a:spLocks noGrp="1"/>
          </p:cNvSpPr>
          <p:nvPr>
            <p:ph type="sldNum" sz="quarter" idx="10"/>
          </p:nvPr>
        </p:nvSpPr>
        <p:spPr/>
        <p:txBody>
          <a:bodyPr/>
          <a:lstStyle/>
          <a:p>
            <a:fld id="{446C59DD-B5F2-4249-9DF1-08533A0A7AE0}" type="slidenum">
              <a:rPr kumimoji="1" lang="zh-CN" altLang="en-US" smtClean="0"/>
              <a:t>10</a:t>
            </a:fld>
            <a:endParaRPr kumimoji="1" lang="zh-CN" altLang="en-US"/>
          </a:p>
        </p:txBody>
      </p:sp>
    </p:spTree>
    <p:extLst>
      <p:ext uri="{BB962C8B-B14F-4D97-AF65-F5344CB8AC3E}">
        <p14:creationId xmlns:p14="http://schemas.microsoft.com/office/powerpoint/2010/main" val="50945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Xpath</a:t>
            </a:r>
            <a:r>
              <a:rPr lang="en-US" altLang="zh-CN" dirty="0" smtClean="0"/>
              <a:t> </a:t>
            </a:r>
            <a:r>
              <a:rPr lang="zh-CN" altLang="en-US" dirty="0" smtClean="0"/>
              <a:t>学习的好地方：</a:t>
            </a:r>
            <a:r>
              <a:rPr lang="en-US" altLang="zh-CN" dirty="0" smtClean="0"/>
              <a:t>http://www.w3school.com.cn/xpath/index.asp</a:t>
            </a:r>
            <a:endParaRPr lang="zh-CN" altLang="en-US" dirty="0"/>
          </a:p>
        </p:txBody>
      </p:sp>
      <p:sp>
        <p:nvSpPr>
          <p:cNvPr id="4" name="灯片编号占位符 3"/>
          <p:cNvSpPr>
            <a:spLocks noGrp="1"/>
          </p:cNvSpPr>
          <p:nvPr>
            <p:ph type="sldNum" sz="quarter" idx="10"/>
          </p:nvPr>
        </p:nvSpPr>
        <p:spPr/>
        <p:txBody>
          <a:bodyPr/>
          <a:lstStyle/>
          <a:p>
            <a:fld id="{446C59DD-B5F2-4249-9DF1-08533A0A7AE0}" type="slidenum">
              <a:rPr kumimoji="1" lang="zh-CN" altLang="en-US" smtClean="0"/>
              <a:t>14</a:t>
            </a:fld>
            <a:endParaRPr kumimoji="1" lang="zh-CN" altLang="en-US"/>
          </a:p>
        </p:txBody>
      </p:sp>
    </p:spTree>
    <p:extLst>
      <p:ext uri="{BB962C8B-B14F-4D97-AF65-F5344CB8AC3E}">
        <p14:creationId xmlns:p14="http://schemas.microsoft.com/office/powerpoint/2010/main" val="287518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smtClean="0"/>
              <a:t>XPath</a:t>
            </a:r>
            <a:r>
              <a:rPr lang="en-US" altLang="zh-CN" b="1" dirty="0" smtClean="0"/>
              <a:t> </a:t>
            </a:r>
            <a:r>
              <a:rPr lang="zh-CN" altLang="en-US" b="1" dirty="0" smtClean="0"/>
              <a:t>使用路径表达式来选取 </a:t>
            </a:r>
            <a:r>
              <a:rPr lang="en-US" altLang="zh-CN" b="1" dirty="0" smtClean="0"/>
              <a:t>XML </a:t>
            </a:r>
            <a:r>
              <a:rPr lang="zh-CN" altLang="en-US" b="1" dirty="0" smtClean="0"/>
              <a:t>文档中的节点或节点集。节点是通过沿着路径 </a:t>
            </a:r>
            <a:r>
              <a:rPr lang="en-US" altLang="zh-CN" b="1" dirty="0" smtClean="0"/>
              <a:t>(path) </a:t>
            </a:r>
            <a:r>
              <a:rPr lang="zh-CN" altLang="en-US" b="1" dirty="0" smtClean="0"/>
              <a:t>或者步 </a:t>
            </a:r>
            <a:r>
              <a:rPr lang="en-US" altLang="zh-CN" b="1" dirty="0" smtClean="0"/>
              <a:t>(steps) </a:t>
            </a:r>
            <a:r>
              <a:rPr lang="zh-CN" altLang="en-US" b="1" dirty="0" smtClean="0"/>
              <a:t>来选取的。</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446C59DD-B5F2-4249-9DF1-08533A0A7AE0}" type="slidenum">
              <a:rPr kumimoji="1" lang="zh-CN" altLang="en-US" smtClean="0"/>
              <a:t>15</a:t>
            </a:fld>
            <a:endParaRPr kumimoji="1" lang="zh-CN" altLang="en-US"/>
          </a:p>
        </p:txBody>
      </p:sp>
    </p:spTree>
    <p:extLst>
      <p:ext uri="{BB962C8B-B14F-4D97-AF65-F5344CB8AC3E}">
        <p14:creationId xmlns:p14="http://schemas.microsoft.com/office/powerpoint/2010/main" val="418456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数据驱动方法，将数据与测试脚本分离，基于模块化的测试库，一个驱动脚本可以执行多个相似测试，这样非常容易建立新测试。维护工作可以分离，测试人员负责数据，程序员负责写测试库。然而，不同类型测试仍需要新的驱动脚本，初始建立数据解析器和重用组件需要花人力。这种方法适合大型项目，只需要较少的编程技能。</a:t>
            </a:r>
            <a:endParaRPr kumimoji="1" lang="zh-CN" altLang="en-US" dirty="0"/>
          </a:p>
        </p:txBody>
      </p:sp>
      <p:sp>
        <p:nvSpPr>
          <p:cNvPr id="4" name="幻灯片编号占位符 3"/>
          <p:cNvSpPr>
            <a:spLocks noGrp="1"/>
          </p:cNvSpPr>
          <p:nvPr>
            <p:ph type="sldNum" sz="quarter" idx="10"/>
          </p:nvPr>
        </p:nvSpPr>
        <p:spPr/>
        <p:txBody>
          <a:bodyPr/>
          <a:lstStyle/>
          <a:p>
            <a:fld id="{446C59DD-B5F2-4249-9DF1-08533A0A7AE0}" type="slidenum">
              <a:rPr kumimoji="1" lang="zh-CN" altLang="en-US" smtClean="0"/>
              <a:t>33</a:t>
            </a:fld>
            <a:endParaRPr kumimoji="1" lang="zh-CN" altLang="en-US"/>
          </a:p>
        </p:txBody>
      </p:sp>
    </p:spTree>
    <p:extLst>
      <p:ext uri="{BB962C8B-B14F-4D97-AF65-F5344CB8AC3E}">
        <p14:creationId xmlns:p14="http://schemas.microsoft.com/office/powerpoint/2010/main" val="2963503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C59DD-B5F2-4249-9DF1-08533A0A7AE0}" type="slidenum">
              <a:rPr kumimoji="1" lang="zh-CN" altLang="en-US" smtClean="0"/>
              <a:t>39</a:t>
            </a:fld>
            <a:endParaRPr kumimoji="1" lang="zh-CN" altLang="en-US"/>
          </a:p>
        </p:txBody>
      </p:sp>
    </p:spTree>
    <p:extLst>
      <p:ext uri="{BB962C8B-B14F-4D97-AF65-F5344CB8AC3E}">
        <p14:creationId xmlns:p14="http://schemas.microsoft.com/office/powerpoint/2010/main" val="103898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关键字驱动，将数据与关键字结合来描述如何使用数据执行测试。这种方法具备数据驱动的优势，同时非编程人员也能建立新类型测试。所有测试由同一个框架来执行，无需不同的驱动脚本。然而初始成本很大，但是可以使用开源方案！因此非常适合大型项目。</a:t>
            </a:r>
          </a:p>
          <a:p>
            <a:endParaRPr kumimoji="1" lang="zh-CN" altLang="en-US" dirty="0"/>
          </a:p>
        </p:txBody>
      </p:sp>
      <p:sp>
        <p:nvSpPr>
          <p:cNvPr id="4" name="幻灯片编号占位符 3"/>
          <p:cNvSpPr>
            <a:spLocks noGrp="1"/>
          </p:cNvSpPr>
          <p:nvPr>
            <p:ph type="sldNum" sz="quarter" idx="10"/>
          </p:nvPr>
        </p:nvSpPr>
        <p:spPr/>
        <p:txBody>
          <a:bodyPr/>
          <a:lstStyle/>
          <a:p>
            <a:fld id="{446C59DD-B5F2-4249-9DF1-08533A0A7AE0}" type="slidenum">
              <a:rPr kumimoji="1" lang="zh-CN" altLang="en-US" smtClean="0"/>
              <a:t>40</a:t>
            </a:fld>
            <a:endParaRPr kumimoji="1" lang="zh-CN" altLang="en-US"/>
          </a:p>
        </p:txBody>
      </p:sp>
    </p:spTree>
    <p:extLst>
      <p:ext uri="{BB962C8B-B14F-4D97-AF65-F5344CB8AC3E}">
        <p14:creationId xmlns:p14="http://schemas.microsoft.com/office/powerpoint/2010/main" val="275928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81353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286507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419564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4069685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383078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125787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411746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267989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11844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129976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C481ABF-71DF-5A4C-9CC8-BC2992533BAE}" type="datetimeFigureOut">
              <a:rPr kumimoji="1" lang="zh-CN" altLang="en-US" smtClean="0"/>
              <a:t>2015/9/25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228737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73737"/>
            </a:gs>
            <a:gs pos="100000">
              <a:srgbClr val="0F0F0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81ABF-71DF-5A4C-9CC8-BC2992533BAE}" type="datetimeFigureOut">
              <a:rPr kumimoji="1" lang="zh-CN" altLang="en-US" smtClean="0"/>
              <a:t>2015/9/25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2149D-942D-FD47-B649-F9309EF1C791}" type="slidenum">
              <a:rPr kumimoji="1" lang="zh-CN" altLang="en-US" smtClean="0"/>
              <a:t>‹#›</a:t>
            </a:fld>
            <a:endParaRPr kumimoji="1" lang="zh-CN" altLang="en-US"/>
          </a:p>
        </p:txBody>
      </p:sp>
    </p:spTree>
    <p:extLst>
      <p:ext uri="{BB962C8B-B14F-4D97-AF65-F5344CB8AC3E}">
        <p14:creationId xmlns:p14="http://schemas.microsoft.com/office/powerpoint/2010/main" val="3404481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0" y="1861634"/>
            <a:ext cx="9143999" cy="1507857"/>
          </a:xfrm>
          <a:prstGeom prst="rect">
            <a:avLst/>
          </a:prstGeom>
          <a:solidFill>
            <a:schemeClr val="bg1">
              <a:lumMod val="75000"/>
            </a:schemeClr>
          </a:solidFill>
        </p:spPr>
        <p:txBody>
          <a:bodyPr wrap="square" lIns="91193" tIns="45597" rIns="91193" bIns="45597" rtlCol="0" anchor="ctr">
            <a:spAutoFit/>
          </a:bodyPr>
          <a:lstStyle/>
          <a:p>
            <a:pPr algn="ctr"/>
            <a:endParaRPr lang="en-US" altLang="zh-CN" sz="3200" b="1" dirty="0" smtClean="0">
              <a:solidFill>
                <a:schemeClr val="tx1">
                  <a:lumMod val="75000"/>
                  <a:lumOff val="25000"/>
                </a:schemeClr>
              </a:solidFill>
              <a:latin typeface="微软雅黑" pitchFamily="34" charset="-122"/>
              <a:ea typeface="微软雅黑" pitchFamily="34" charset="-122"/>
            </a:endParaRPr>
          </a:p>
          <a:p>
            <a:pPr algn="ctr"/>
            <a:r>
              <a:rPr lang="en-US" altLang="zh-CN" sz="6000" b="1" dirty="0" smtClean="0">
                <a:solidFill>
                  <a:schemeClr val="tx1">
                    <a:lumMod val="75000"/>
                    <a:lumOff val="25000"/>
                  </a:schemeClr>
                </a:solidFill>
                <a:latin typeface="微软雅黑" pitchFamily="34" charset="-122"/>
                <a:ea typeface="微软雅黑" pitchFamily="34" charset="-122"/>
              </a:rPr>
              <a:t>Selenium </a:t>
            </a:r>
            <a:r>
              <a:rPr lang="zh-CN" altLang="en-US" sz="6000" b="1" dirty="0" smtClean="0">
                <a:solidFill>
                  <a:schemeClr val="tx1">
                    <a:lumMod val="75000"/>
                    <a:lumOff val="25000"/>
                  </a:schemeClr>
                </a:solidFill>
                <a:latin typeface="微软雅黑" pitchFamily="34" charset="-122"/>
                <a:ea typeface="微软雅黑" pitchFamily="34" charset="-122"/>
              </a:rPr>
              <a:t>实例</a:t>
            </a:r>
            <a:endParaRPr lang="zh-CN" altLang="en-US" sz="6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4845646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y.csdn.net/uploads/201209/12/1347428843_73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42" y="1310432"/>
            <a:ext cx="8466829" cy="55475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WebDriver</a:t>
            </a:r>
          </a:p>
        </p:txBody>
      </p:sp>
      <p:cxnSp>
        <p:nvCxnSpPr>
          <p:cNvPr id="9" name="直线连接符 8"/>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0725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childTnLst>
                          </p:cTn>
                        </p:par>
                        <p:par>
                          <p:cTn id="13" fill="hold">
                            <p:stCondLst>
                              <p:cond delay="800"/>
                            </p:stCondLst>
                            <p:childTnLst>
                              <p:par>
                                <p:cTn id="14" presetID="55"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strVal val="#ppt_w*0.70"/>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zh-CN" altLang="en-US" sz="6000" spc="300" dirty="0" smtClean="0">
                <a:effectLst>
                  <a:reflection stA="50000" endPos="50000" dist="101600" dir="5400000" sy="-100000" algn="bl" rotWithShape="0"/>
                </a:effectLst>
              </a:rPr>
              <a:t>测试开始</a:t>
            </a:r>
            <a:endParaRPr lang="en-US" altLang="zh-CN" sz="6000" spc="300" dirty="0" smtClean="0">
              <a:effectLst>
                <a:reflection stA="50000" endPos="50000" dist="101600" dir="5400000" sy="-100000" algn="bl" rotWithShape="0"/>
              </a:effectLst>
            </a:endParaRPr>
          </a:p>
        </p:txBody>
      </p:sp>
    </p:spTree>
    <p:extLst>
      <p:ext uri="{BB962C8B-B14F-4D97-AF65-F5344CB8AC3E}">
        <p14:creationId xmlns:p14="http://schemas.microsoft.com/office/powerpoint/2010/main" val="39107256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1079790" y="3128291"/>
            <a:ext cx="6884466" cy="2831545"/>
          </a:xfrm>
          <a:prstGeom prst="rect">
            <a:avLst/>
          </a:prstGeom>
          <a:noFill/>
          <a:ln w="12700" cmpd="sng">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40000"/>
              </a:lnSpc>
            </a:pPr>
            <a:r>
              <a:rPr lang="en-US" altLang="zh-CN" sz="2000" b="1" dirty="0" smtClean="0">
                <a:solidFill>
                  <a:srgbClr val="D9D9D9"/>
                </a:solidFill>
                <a:latin typeface="Hiragino Sans GB W3"/>
                <a:ea typeface="Hiragino Sans GB W3"/>
                <a:cs typeface="Hiragino Sans GB W3"/>
              </a:rPr>
              <a:t>pom.xml</a:t>
            </a:r>
            <a:r>
              <a:rPr lang="zh-CN" altLang="en-US" sz="2000" b="1" dirty="0" smtClean="0">
                <a:solidFill>
                  <a:srgbClr val="D9D9D9"/>
                </a:solidFill>
                <a:latin typeface="Hiragino Sans GB W3"/>
                <a:ea typeface="Hiragino Sans GB W3"/>
                <a:cs typeface="Hiragino Sans GB W3"/>
              </a:rPr>
              <a:t>文件中</a:t>
            </a:r>
            <a:r>
              <a:rPr lang="en-US" altLang="zh-CN" sz="2000" b="1" dirty="0" smtClean="0">
                <a:solidFill>
                  <a:srgbClr val="D9D9D9"/>
                </a:solidFill>
                <a:latin typeface="Hiragino Sans GB W3"/>
                <a:ea typeface="Hiragino Sans GB W3"/>
                <a:cs typeface="Hiragino Sans GB W3"/>
              </a:rPr>
              <a:t> </a:t>
            </a:r>
            <a:r>
              <a:rPr lang="zh-CN" altLang="en-US" sz="2000" b="1" dirty="0" smtClean="0">
                <a:solidFill>
                  <a:srgbClr val="D9D9D9"/>
                </a:solidFill>
                <a:latin typeface="Hiragino Sans GB W3"/>
                <a:ea typeface="Hiragino Sans GB W3"/>
                <a:cs typeface="Hiragino Sans GB W3"/>
              </a:rPr>
              <a:t>配置依赖：</a:t>
            </a:r>
            <a:endParaRPr lang="en-US" altLang="zh-CN" sz="2000" b="1" dirty="0" smtClean="0">
              <a:solidFill>
                <a:srgbClr val="D9D9D9"/>
              </a:solidFill>
              <a:latin typeface="Hiragino Sans GB W3"/>
              <a:ea typeface="Hiragino Sans GB W3"/>
              <a:cs typeface="Hiragino Sans GB W3"/>
            </a:endParaRPr>
          </a:p>
          <a:p>
            <a:pPr>
              <a:lnSpc>
                <a:spcPct val="140000"/>
              </a:lnSpc>
            </a:pPr>
            <a:endParaRPr lang="en-US" altLang="zh-CN" b="1" dirty="0">
              <a:solidFill>
                <a:srgbClr val="D9D9D9"/>
              </a:solidFill>
              <a:latin typeface="Hiragino Sans GB W3"/>
              <a:ea typeface="Hiragino Sans GB W3"/>
              <a:cs typeface="Hiragino Sans GB W3"/>
            </a:endParaRPr>
          </a:p>
          <a:p>
            <a:pPr>
              <a:lnSpc>
                <a:spcPct val="140000"/>
              </a:lnSpc>
            </a:pPr>
            <a:r>
              <a:rPr lang="en-US" altLang="zh-CN" dirty="0">
                <a:solidFill>
                  <a:srgbClr val="D9D9D9"/>
                </a:solidFill>
                <a:latin typeface="Hiragino Sans GB W3"/>
                <a:ea typeface="Hiragino Sans GB W3"/>
                <a:cs typeface="Hiragino Sans GB W3"/>
              </a:rPr>
              <a:t>&lt;dependency&gt;</a:t>
            </a:r>
          </a:p>
          <a:p>
            <a:pPr>
              <a:lnSpc>
                <a:spcPct val="140000"/>
              </a:lnSpc>
            </a:pPr>
            <a:r>
              <a:rPr lang="en-US" altLang="zh-CN" dirty="0">
                <a:solidFill>
                  <a:srgbClr val="D9D9D9"/>
                </a:solidFill>
                <a:latin typeface="Hiragino Sans GB W3"/>
                <a:ea typeface="Hiragino Sans GB W3"/>
                <a:cs typeface="Hiragino Sans GB W3"/>
              </a:rPr>
              <a:t>	&lt;</a:t>
            </a:r>
            <a:r>
              <a:rPr lang="en-US" altLang="zh-CN" dirty="0" err="1">
                <a:solidFill>
                  <a:srgbClr val="D9D9D9"/>
                </a:solidFill>
                <a:latin typeface="Hiragino Sans GB W3"/>
                <a:ea typeface="Hiragino Sans GB W3"/>
                <a:cs typeface="Hiragino Sans GB W3"/>
              </a:rPr>
              <a:t>groupId</a:t>
            </a:r>
            <a:r>
              <a:rPr lang="en-US" altLang="zh-CN" dirty="0">
                <a:solidFill>
                  <a:srgbClr val="D9D9D9"/>
                </a:solidFill>
                <a:latin typeface="Hiragino Sans GB W3"/>
                <a:ea typeface="Hiragino Sans GB W3"/>
                <a:cs typeface="Hiragino Sans GB W3"/>
              </a:rPr>
              <a:t>&gt;</a:t>
            </a:r>
            <a:r>
              <a:rPr lang="en-US" altLang="zh-CN" dirty="0" err="1">
                <a:solidFill>
                  <a:srgbClr val="D9D9D9"/>
                </a:solidFill>
                <a:latin typeface="Hiragino Sans GB W3"/>
                <a:ea typeface="Hiragino Sans GB W3"/>
                <a:cs typeface="Hiragino Sans GB W3"/>
              </a:rPr>
              <a:t>org.seleniumhq.selenium</a:t>
            </a:r>
            <a:r>
              <a:rPr lang="en-US" altLang="zh-CN" dirty="0">
                <a:solidFill>
                  <a:srgbClr val="D9D9D9"/>
                </a:solidFill>
                <a:latin typeface="Hiragino Sans GB W3"/>
                <a:ea typeface="Hiragino Sans GB W3"/>
                <a:cs typeface="Hiragino Sans GB W3"/>
              </a:rPr>
              <a:t>&lt;/</a:t>
            </a:r>
            <a:r>
              <a:rPr lang="en-US" altLang="zh-CN" dirty="0" err="1">
                <a:solidFill>
                  <a:srgbClr val="D9D9D9"/>
                </a:solidFill>
                <a:latin typeface="Hiragino Sans GB W3"/>
                <a:ea typeface="Hiragino Sans GB W3"/>
                <a:cs typeface="Hiragino Sans GB W3"/>
              </a:rPr>
              <a:t>groupId</a:t>
            </a:r>
            <a:r>
              <a:rPr lang="en-US" altLang="zh-CN" dirty="0">
                <a:solidFill>
                  <a:srgbClr val="D9D9D9"/>
                </a:solidFill>
                <a:latin typeface="Hiragino Sans GB W3"/>
                <a:ea typeface="Hiragino Sans GB W3"/>
                <a:cs typeface="Hiragino Sans GB W3"/>
              </a:rPr>
              <a:t>&gt;</a:t>
            </a:r>
          </a:p>
          <a:p>
            <a:pPr>
              <a:lnSpc>
                <a:spcPct val="140000"/>
              </a:lnSpc>
            </a:pPr>
            <a:r>
              <a:rPr lang="en-US" altLang="zh-CN" dirty="0">
                <a:solidFill>
                  <a:srgbClr val="D9D9D9"/>
                </a:solidFill>
                <a:latin typeface="Hiragino Sans GB W3"/>
                <a:ea typeface="Hiragino Sans GB W3"/>
                <a:cs typeface="Hiragino Sans GB W3"/>
              </a:rPr>
              <a:t>	&lt;</a:t>
            </a:r>
            <a:r>
              <a:rPr lang="en-US" altLang="zh-CN" dirty="0" err="1">
                <a:solidFill>
                  <a:srgbClr val="D9D9D9"/>
                </a:solidFill>
                <a:latin typeface="Hiragino Sans GB W3"/>
                <a:ea typeface="Hiragino Sans GB W3"/>
                <a:cs typeface="Hiragino Sans GB W3"/>
              </a:rPr>
              <a:t>artifactId</a:t>
            </a:r>
            <a:r>
              <a:rPr lang="en-US" altLang="zh-CN" dirty="0">
                <a:solidFill>
                  <a:srgbClr val="D9D9D9"/>
                </a:solidFill>
                <a:latin typeface="Hiragino Sans GB W3"/>
                <a:ea typeface="Hiragino Sans GB W3"/>
                <a:cs typeface="Hiragino Sans GB W3"/>
              </a:rPr>
              <a:t>&gt;selenium-java&lt;/</a:t>
            </a:r>
            <a:r>
              <a:rPr lang="en-US" altLang="zh-CN" dirty="0" err="1">
                <a:solidFill>
                  <a:srgbClr val="D9D9D9"/>
                </a:solidFill>
                <a:latin typeface="Hiragino Sans GB W3"/>
                <a:ea typeface="Hiragino Sans GB W3"/>
                <a:cs typeface="Hiragino Sans GB W3"/>
              </a:rPr>
              <a:t>artifactId</a:t>
            </a:r>
            <a:r>
              <a:rPr lang="en-US" altLang="zh-CN" dirty="0">
                <a:solidFill>
                  <a:srgbClr val="D9D9D9"/>
                </a:solidFill>
                <a:latin typeface="Hiragino Sans GB W3"/>
                <a:ea typeface="Hiragino Sans GB W3"/>
                <a:cs typeface="Hiragino Sans GB W3"/>
              </a:rPr>
              <a:t>&gt;</a:t>
            </a:r>
          </a:p>
          <a:p>
            <a:pPr>
              <a:lnSpc>
                <a:spcPct val="140000"/>
              </a:lnSpc>
            </a:pPr>
            <a:r>
              <a:rPr lang="en-US" altLang="zh-CN" dirty="0">
                <a:solidFill>
                  <a:srgbClr val="D9D9D9"/>
                </a:solidFill>
                <a:latin typeface="Hiragino Sans GB W3"/>
                <a:ea typeface="Hiragino Sans GB W3"/>
                <a:cs typeface="Hiragino Sans GB W3"/>
              </a:rPr>
              <a:t>	&lt;version&gt;2.45.0&lt;/version&gt;</a:t>
            </a:r>
          </a:p>
          <a:p>
            <a:pPr>
              <a:lnSpc>
                <a:spcPct val="140000"/>
              </a:lnSpc>
            </a:pPr>
            <a:r>
              <a:rPr lang="en-US" altLang="zh-CN" dirty="0">
                <a:solidFill>
                  <a:srgbClr val="D9D9D9"/>
                </a:solidFill>
                <a:latin typeface="Hiragino Sans GB W3"/>
                <a:ea typeface="Hiragino Sans GB W3"/>
                <a:cs typeface="Hiragino Sans GB W3"/>
              </a:rPr>
              <a:t>&lt;/dependency&gt;</a:t>
            </a:r>
            <a:endParaRPr lang="zh-CN" altLang="en-US" dirty="0">
              <a:solidFill>
                <a:srgbClr val="D9D9D9"/>
              </a:solidFill>
              <a:latin typeface="Hiragino Sans GB W3"/>
              <a:ea typeface="Hiragino Sans GB W3"/>
              <a:cs typeface="Hiragino Sans GB W3"/>
            </a:endParaRPr>
          </a:p>
        </p:txBody>
      </p:sp>
      <p:sp>
        <p:nvSpPr>
          <p:cNvPr id="6" name="文本框 5"/>
          <p:cNvSpPr txBox="1"/>
          <p:nvPr/>
        </p:nvSpPr>
        <p:spPr>
          <a:xfrm>
            <a:off x="697957" y="2236421"/>
            <a:ext cx="7548499" cy="400110"/>
          </a:xfrm>
          <a:prstGeom prst="rect">
            <a:avLst/>
          </a:prstGeom>
          <a:noFill/>
        </p:spPr>
        <p:txBody>
          <a:bodyPr wrap="square" rtlCol="0">
            <a:spAutoFit/>
          </a:bodyPr>
          <a:lstStyle/>
          <a:p>
            <a:pPr algn="ctr"/>
            <a:r>
              <a:rPr kumimoji="1" lang="zh-TW" altLang="en-US" sz="2000" dirty="0">
                <a:solidFill>
                  <a:srgbClr val="D9D9D9"/>
                </a:solidFill>
                <a:latin typeface="Hiragino Sans GB W3"/>
                <a:ea typeface="Hiragino Sans GB W3"/>
                <a:cs typeface="Hiragino Sans GB W3"/>
              </a:rPr>
              <a:t>使用</a:t>
            </a:r>
            <a:r>
              <a:rPr kumimoji="1" lang="en-US" altLang="zh-TW" sz="2000" dirty="0">
                <a:solidFill>
                  <a:srgbClr val="D9D9D9"/>
                </a:solidFill>
                <a:latin typeface="Hiragino Sans GB W3"/>
                <a:ea typeface="Hiragino Sans GB W3"/>
                <a:cs typeface="Hiragino Sans GB W3"/>
              </a:rPr>
              <a:t>Maven</a:t>
            </a:r>
            <a:r>
              <a:rPr kumimoji="1" lang="zh-TW" altLang="en-US" sz="2000" dirty="0">
                <a:solidFill>
                  <a:srgbClr val="D9D9D9"/>
                </a:solidFill>
                <a:latin typeface="Hiragino Sans GB W3"/>
                <a:ea typeface="Hiragino Sans GB W3"/>
                <a:cs typeface="Hiragino Sans GB W3"/>
              </a:rPr>
              <a:t>是配置一个</a:t>
            </a:r>
            <a:r>
              <a:rPr kumimoji="1" lang="en-US" altLang="zh-TW" sz="2000" dirty="0">
                <a:solidFill>
                  <a:srgbClr val="D9D9D9"/>
                </a:solidFill>
                <a:latin typeface="Hiragino Sans GB W3"/>
                <a:ea typeface="Hiragino Sans GB W3"/>
                <a:cs typeface="Hiragino Sans GB W3"/>
              </a:rPr>
              <a:t>Selenium 2.0 java</a:t>
            </a:r>
            <a:r>
              <a:rPr kumimoji="1" lang="zh-TW" altLang="en-US" sz="2000" dirty="0">
                <a:solidFill>
                  <a:srgbClr val="D9D9D9"/>
                </a:solidFill>
                <a:latin typeface="Hiragino Sans GB W3"/>
                <a:ea typeface="Hiragino Sans GB W3"/>
                <a:cs typeface="Hiragino Sans GB W3"/>
              </a:rPr>
              <a:t>工程最简单的方式</a:t>
            </a:r>
            <a:endParaRPr kumimoji="1" lang="zh-CN" altLang="en-US" sz="2000" dirty="0">
              <a:solidFill>
                <a:srgbClr val="D9D9D9"/>
              </a:solidFill>
              <a:latin typeface="Hiragino Sans GB W3"/>
              <a:ea typeface="Hiragino Sans GB W3"/>
              <a:cs typeface="Hiragino Sans GB W3"/>
            </a:endParaRPr>
          </a:p>
        </p:txBody>
      </p:sp>
      <p:sp>
        <p:nvSpPr>
          <p:cNvPr id="7"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搭建 </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Selenium</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2</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开发环境</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8" name="直线连接符 7"/>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0725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par>
                          <p:cTn id="13" fill="hold">
                            <p:stCondLst>
                              <p:cond delay="8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
                                        <p:tgtEl>
                                          <p:spTgt spid="6"/>
                                        </p:tgtEl>
                                      </p:cBhvr>
                                    </p:animEffect>
                                  </p:childTnLst>
                                </p:cTn>
                              </p:par>
                            </p:childTnLst>
                          </p:cTn>
                        </p:par>
                        <p:par>
                          <p:cTn id="17" fill="hold">
                            <p:stCondLst>
                              <p:cond delay="11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45281" y="1648740"/>
            <a:ext cx="6476875" cy="4349909"/>
          </a:xfrm>
          <a:prstGeom prst="rect">
            <a:avLst/>
          </a:prstGeom>
        </p:spPr>
        <p:txBody>
          <a:bodyPr wrap="square">
            <a:spAutoFit/>
          </a:bodyPr>
          <a:lstStyle/>
          <a:p>
            <a:pPr>
              <a:lnSpc>
                <a:spcPct val="200000"/>
              </a:lnSpc>
            </a:pPr>
            <a:r>
              <a:rPr lang="en-US" altLang="zh-CN" sz="2000" dirty="0" err="1">
                <a:solidFill>
                  <a:srgbClr val="D9D9D9"/>
                </a:solidFill>
                <a:latin typeface="Hiragino Sans GB W3"/>
                <a:ea typeface="Hiragino Sans GB W3"/>
                <a:cs typeface="Hiragino Sans GB W3"/>
              </a:rPr>
              <a:t>driver.findElement</a:t>
            </a:r>
            <a:r>
              <a:rPr lang="en-US" altLang="zh-CN" sz="2000" dirty="0">
                <a:solidFill>
                  <a:srgbClr val="D9D9D9"/>
                </a:solidFill>
                <a:latin typeface="Hiragino Sans GB W3"/>
                <a:ea typeface="Hiragino Sans GB W3"/>
                <a:cs typeface="Hiragino Sans GB W3"/>
              </a:rPr>
              <a:t>(</a:t>
            </a:r>
            <a:r>
              <a:rPr lang="en-US" altLang="zh-CN" sz="2000" dirty="0" err="1">
                <a:solidFill>
                  <a:srgbClr val="D9D9D9"/>
                </a:solidFill>
                <a:latin typeface="Hiragino Sans GB W3"/>
                <a:ea typeface="Hiragino Sans GB W3"/>
                <a:cs typeface="Hiragino Sans GB W3"/>
              </a:rPr>
              <a:t>By.id</a:t>
            </a:r>
            <a:r>
              <a:rPr lang="en-US" altLang="zh-CN" sz="2000" dirty="0" smtClean="0">
                <a:solidFill>
                  <a:srgbClr val="D9D9D9"/>
                </a:solidFill>
                <a:latin typeface="Hiragino Sans GB W3"/>
                <a:ea typeface="Hiragino Sans GB W3"/>
                <a:cs typeface="Hiragino Sans GB W3"/>
              </a:rPr>
              <a:t>("</a:t>
            </a:r>
            <a:r>
              <a:rPr lang="en-US" altLang="zh-CN" sz="2000" dirty="0" err="1" smtClean="0">
                <a:solidFill>
                  <a:srgbClr val="D9D9D9"/>
                </a:solidFill>
                <a:latin typeface="Hiragino Sans GB W3"/>
                <a:ea typeface="Hiragino Sans GB W3"/>
                <a:cs typeface="Hiragino Sans GB W3"/>
              </a:rPr>
              <a:t>xxxx</a:t>
            </a:r>
            <a:r>
              <a:rPr lang="en-US" altLang="zh-CN" sz="2000" dirty="0" smtClean="0">
                <a:solidFill>
                  <a:srgbClr val="D9D9D9"/>
                </a:solidFill>
                <a:latin typeface="Hiragino Sans GB W3"/>
                <a:ea typeface="Hiragino Sans GB W3"/>
                <a:cs typeface="Hiragino Sans GB W3"/>
              </a:rPr>
              <a:t>"</a:t>
            </a:r>
            <a:r>
              <a:rPr lang="en-US" altLang="zh-CN" sz="2000" dirty="0">
                <a:solidFill>
                  <a:srgbClr val="D9D9D9"/>
                </a:solidFill>
                <a:latin typeface="Hiragino Sans GB W3"/>
                <a:ea typeface="Hiragino Sans GB W3"/>
                <a:cs typeface="Hiragino Sans GB W3"/>
              </a:rPr>
              <a:t>));</a:t>
            </a:r>
          </a:p>
          <a:p>
            <a:pPr>
              <a:lnSpc>
                <a:spcPct val="200000"/>
              </a:lnSpc>
            </a:pPr>
            <a:r>
              <a:rPr lang="en-US" altLang="zh-CN" sz="2000" dirty="0" err="1">
                <a:solidFill>
                  <a:srgbClr val="D9D9D9"/>
                </a:solidFill>
                <a:latin typeface="Hiragino Sans GB W3"/>
                <a:ea typeface="Hiragino Sans GB W3"/>
                <a:cs typeface="Hiragino Sans GB W3"/>
              </a:rPr>
              <a:t>driver.findElements</a:t>
            </a:r>
            <a:r>
              <a:rPr lang="en-US" altLang="zh-CN" sz="2000" dirty="0">
                <a:solidFill>
                  <a:srgbClr val="D9D9D9"/>
                </a:solidFill>
                <a:latin typeface="Hiragino Sans GB W3"/>
                <a:ea typeface="Hiragino Sans GB W3"/>
                <a:cs typeface="Hiragino Sans GB W3"/>
              </a:rPr>
              <a:t>(</a:t>
            </a:r>
            <a:r>
              <a:rPr lang="en-US" altLang="zh-CN" sz="2000" dirty="0" err="1">
                <a:solidFill>
                  <a:srgbClr val="D9D9D9"/>
                </a:solidFill>
                <a:latin typeface="Hiragino Sans GB W3"/>
                <a:ea typeface="Hiragino Sans GB W3"/>
                <a:cs typeface="Hiragino Sans GB W3"/>
              </a:rPr>
              <a:t>By.className</a:t>
            </a:r>
            <a:r>
              <a:rPr lang="en-US" altLang="zh-CN" sz="2000" dirty="0">
                <a:solidFill>
                  <a:srgbClr val="D9D9D9"/>
                </a:solidFill>
                <a:latin typeface="Hiragino Sans GB W3"/>
                <a:ea typeface="Hiragino Sans GB W3"/>
                <a:cs typeface="Hiragino Sans GB W3"/>
              </a:rPr>
              <a:t>("cheese"));</a:t>
            </a:r>
          </a:p>
          <a:p>
            <a:pPr>
              <a:lnSpc>
                <a:spcPct val="200000"/>
              </a:lnSpc>
            </a:pPr>
            <a:r>
              <a:rPr lang="en-US" altLang="zh-CN" sz="2000" dirty="0" err="1">
                <a:solidFill>
                  <a:srgbClr val="D9D9D9"/>
                </a:solidFill>
                <a:latin typeface="Hiragino Sans GB W3"/>
                <a:ea typeface="Hiragino Sans GB W3"/>
                <a:cs typeface="Hiragino Sans GB W3"/>
              </a:rPr>
              <a:t>driver.findElement</a:t>
            </a:r>
            <a:r>
              <a:rPr lang="en-US" altLang="zh-CN" sz="2000" dirty="0">
                <a:solidFill>
                  <a:srgbClr val="D9D9D9"/>
                </a:solidFill>
                <a:latin typeface="Hiragino Sans GB W3"/>
                <a:ea typeface="Hiragino Sans GB W3"/>
                <a:cs typeface="Hiragino Sans GB W3"/>
              </a:rPr>
              <a:t>(</a:t>
            </a:r>
            <a:r>
              <a:rPr lang="en-US" altLang="zh-CN" sz="2000" dirty="0" err="1">
                <a:solidFill>
                  <a:srgbClr val="D9D9D9"/>
                </a:solidFill>
                <a:latin typeface="Hiragino Sans GB W3"/>
                <a:ea typeface="Hiragino Sans GB W3"/>
                <a:cs typeface="Hiragino Sans GB W3"/>
              </a:rPr>
              <a:t>By.tagName</a:t>
            </a:r>
            <a:r>
              <a:rPr lang="en-US" altLang="zh-CN" sz="2000" dirty="0">
                <a:solidFill>
                  <a:srgbClr val="D9D9D9"/>
                </a:solidFill>
                <a:latin typeface="Hiragino Sans GB W3"/>
                <a:ea typeface="Hiragino Sans GB W3"/>
                <a:cs typeface="Hiragino Sans GB W3"/>
              </a:rPr>
              <a:t>("</a:t>
            </a:r>
            <a:r>
              <a:rPr lang="en-US" altLang="zh-CN" sz="2000" dirty="0" err="1">
                <a:solidFill>
                  <a:srgbClr val="D9D9D9"/>
                </a:solidFill>
                <a:latin typeface="Hiragino Sans GB W3"/>
                <a:ea typeface="Hiragino Sans GB W3"/>
                <a:cs typeface="Hiragino Sans GB W3"/>
              </a:rPr>
              <a:t>iframe</a:t>
            </a:r>
            <a:r>
              <a:rPr lang="en-US" altLang="zh-CN" sz="2000" dirty="0">
                <a:solidFill>
                  <a:srgbClr val="D9D9D9"/>
                </a:solidFill>
                <a:latin typeface="Hiragino Sans GB W3"/>
                <a:ea typeface="Hiragino Sans GB W3"/>
                <a:cs typeface="Hiragino Sans GB W3"/>
              </a:rPr>
              <a:t>"));</a:t>
            </a:r>
          </a:p>
          <a:p>
            <a:pPr>
              <a:lnSpc>
                <a:spcPct val="200000"/>
              </a:lnSpc>
            </a:pPr>
            <a:r>
              <a:rPr lang="en-US" altLang="zh-CN" sz="2000" dirty="0" err="1">
                <a:solidFill>
                  <a:srgbClr val="D9D9D9"/>
                </a:solidFill>
                <a:latin typeface="Hiragino Sans GB W3"/>
                <a:ea typeface="Hiragino Sans GB W3"/>
                <a:cs typeface="Hiragino Sans GB W3"/>
              </a:rPr>
              <a:t>driver.findElement</a:t>
            </a:r>
            <a:r>
              <a:rPr lang="en-US" altLang="zh-CN" sz="2000" dirty="0">
                <a:solidFill>
                  <a:srgbClr val="D9D9D9"/>
                </a:solidFill>
                <a:latin typeface="Hiragino Sans GB W3"/>
                <a:ea typeface="Hiragino Sans GB W3"/>
                <a:cs typeface="Hiragino Sans GB W3"/>
              </a:rPr>
              <a:t>(</a:t>
            </a:r>
            <a:r>
              <a:rPr lang="en-US" altLang="zh-CN" sz="2000" dirty="0" err="1">
                <a:solidFill>
                  <a:srgbClr val="D9D9D9"/>
                </a:solidFill>
                <a:latin typeface="Hiragino Sans GB W3"/>
                <a:ea typeface="Hiragino Sans GB W3"/>
                <a:cs typeface="Hiragino Sans GB W3"/>
              </a:rPr>
              <a:t>By.name</a:t>
            </a:r>
            <a:r>
              <a:rPr lang="en-US" altLang="zh-CN" sz="2000" dirty="0" smtClean="0">
                <a:solidFill>
                  <a:srgbClr val="D9D9D9"/>
                </a:solidFill>
                <a:latin typeface="Hiragino Sans GB W3"/>
                <a:ea typeface="Hiragino Sans GB W3"/>
                <a:cs typeface="Hiragino Sans GB W3"/>
              </a:rPr>
              <a:t>("</a:t>
            </a:r>
            <a:r>
              <a:rPr lang="en-US" altLang="zh-CN" sz="2000" dirty="0" err="1" smtClean="0">
                <a:solidFill>
                  <a:srgbClr val="D9D9D9"/>
                </a:solidFill>
                <a:latin typeface="Hiragino Sans GB W3"/>
                <a:ea typeface="Hiragino Sans GB W3"/>
                <a:cs typeface="Hiragino Sans GB W3"/>
              </a:rPr>
              <a:t>xxxx</a:t>
            </a:r>
            <a:r>
              <a:rPr lang="en-US" altLang="zh-CN" sz="2000" dirty="0" smtClean="0">
                <a:solidFill>
                  <a:srgbClr val="D9D9D9"/>
                </a:solidFill>
                <a:latin typeface="Hiragino Sans GB W3"/>
                <a:ea typeface="Hiragino Sans GB W3"/>
                <a:cs typeface="Hiragino Sans GB W3"/>
              </a:rPr>
              <a:t>"</a:t>
            </a:r>
            <a:r>
              <a:rPr lang="en-US" altLang="zh-CN" sz="2000" dirty="0">
                <a:solidFill>
                  <a:srgbClr val="D9D9D9"/>
                </a:solidFill>
                <a:latin typeface="Hiragino Sans GB W3"/>
                <a:ea typeface="Hiragino Sans GB W3"/>
                <a:cs typeface="Hiragino Sans GB W3"/>
              </a:rPr>
              <a:t>));</a:t>
            </a:r>
          </a:p>
          <a:p>
            <a:pPr>
              <a:lnSpc>
                <a:spcPct val="200000"/>
              </a:lnSpc>
            </a:pPr>
            <a:r>
              <a:rPr lang="en-US" altLang="zh-CN" sz="2000" dirty="0" err="1">
                <a:solidFill>
                  <a:srgbClr val="D9D9D9"/>
                </a:solidFill>
                <a:latin typeface="Hiragino Sans GB W3"/>
                <a:ea typeface="Hiragino Sans GB W3"/>
                <a:cs typeface="Hiragino Sans GB W3"/>
              </a:rPr>
              <a:t>driver.findElement</a:t>
            </a:r>
            <a:r>
              <a:rPr lang="en-US" altLang="zh-CN" sz="2000" dirty="0">
                <a:solidFill>
                  <a:srgbClr val="D9D9D9"/>
                </a:solidFill>
                <a:latin typeface="Hiragino Sans GB W3"/>
                <a:ea typeface="Hiragino Sans GB W3"/>
                <a:cs typeface="Hiragino Sans GB W3"/>
              </a:rPr>
              <a:t>(</a:t>
            </a:r>
            <a:r>
              <a:rPr lang="en-US" altLang="zh-CN" sz="2000" dirty="0" err="1">
                <a:solidFill>
                  <a:srgbClr val="D9D9D9"/>
                </a:solidFill>
                <a:latin typeface="Hiragino Sans GB W3"/>
                <a:ea typeface="Hiragino Sans GB W3"/>
                <a:cs typeface="Hiragino Sans GB W3"/>
              </a:rPr>
              <a:t>By.linkText</a:t>
            </a:r>
            <a:r>
              <a:rPr lang="en-US" altLang="zh-CN" sz="2000" dirty="0" smtClean="0">
                <a:solidFill>
                  <a:srgbClr val="D9D9D9"/>
                </a:solidFill>
                <a:latin typeface="Hiragino Sans GB W3"/>
                <a:ea typeface="Hiragino Sans GB W3"/>
                <a:cs typeface="Hiragino Sans GB W3"/>
              </a:rPr>
              <a:t>("</a:t>
            </a:r>
            <a:r>
              <a:rPr lang="en-US" altLang="zh-CN" sz="2000" dirty="0" err="1" smtClean="0">
                <a:solidFill>
                  <a:srgbClr val="D9D9D9"/>
                </a:solidFill>
                <a:latin typeface="Hiragino Sans GB W3"/>
                <a:ea typeface="Hiragino Sans GB W3"/>
                <a:cs typeface="Hiragino Sans GB W3"/>
              </a:rPr>
              <a:t>xxxx</a:t>
            </a:r>
            <a:r>
              <a:rPr lang="en-US" altLang="zh-CN" sz="2000" dirty="0" smtClean="0">
                <a:solidFill>
                  <a:srgbClr val="D9D9D9"/>
                </a:solidFill>
                <a:latin typeface="Hiragino Sans GB W3"/>
                <a:ea typeface="Hiragino Sans GB W3"/>
                <a:cs typeface="Hiragino Sans GB W3"/>
              </a:rPr>
              <a:t>"</a:t>
            </a:r>
            <a:r>
              <a:rPr lang="en-US" altLang="zh-CN" sz="2000" dirty="0">
                <a:solidFill>
                  <a:srgbClr val="D9D9D9"/>
                </a:solidFill>
                <a:latin typeface="Hiragino Sans GB W3"/>
                <a:ea typeface="Hiragino Sans GB W3"/>
                <a:cs typeface="Hiragino Sans GB W3"/>
              </a:rPr>
              <a:t>));</a:t>
            </a:r>
          </a:p>
          <a:p>
            <a:pPr>
              <a:lnSpc>
                <a:spcPct val="200000"/>
              </a:lnSpc>
            </a:pPr>
            <a:r>
              <a:rPr lang="en-US" altLang="zh-CN" sz="2000" dirty="0" err="1">
                <a:solidFill>
                  <a:srgbClr val="D9D9D9"/>
                </a:solidFill>
                <a:latin typeface="Hiragino Sans GB W3"/>
                <a:ea typeface="Hiragino Sans GB W3"/>
                <a:cs typeface="Hiragino Sans GB W3"/>
              </a:rPr>
              <a:t>driver.findElement</a:t>
            </a:r>
            <a:r>
              <a:rPr lang="en-US" altLang="zh-CN" sz="2000" dirty="0">
                <a:solidFill>
                  <a:srgbClr val="D9D9D9"/>
                </a:solidFill>
                <a:latin typeface="Hiragino Sans GB W3"/>
                <a:ea typeface="Hiragino Sans GB W3"/>
                <a:cs typeface="Hiragino Sans GB W3"/>
              </a:rPr>
              <a:t>(</a:t>
            </a:r>
            <a:r>
              <a:rPr lang="en-US" altLang="zh-CN" sz="2000" dirty="0" err="1">
                <a:solidFill>
                  <a:srgbClr val="D9D9D9"/>
                </a:solidFill>
                <a:latin typeface="Hiragino Sans GB W3"/>
                <a:ea typeface="Hiragino Sans GB W3"/>
                <a:cs typeface="Hiragino Sans GB W3"/>
              </a:rPr>
              <a:t>By.cssSelector</a:t>
            </a:r>
            <a:r>
              <a:rPr lang="en-US" altLang="zh-CN" sz="2000" dirty="0" smtClean="0">
                <a:solidFill>
                  <a:srgbClr val="D9D9D9"/>
                </a:solidFill>
                <a:latin typeface="Hiragino Sans GB W3"/>
                <a:ea typeface="Hiragino Sans GB W3"/>
                <a:cs typeface="Hiragino Sans GB W3"/>
              </a:rPr>
              <a:t>(</a:t>
            </a:r>
            <a:r>
              <a:rPr lang="en-US" altLang="zh-CN" sz="2000" dirty="0">
                <a:solidFill>
                  <a:srgbClr val="D9D9D9"/>
                </a:solidFill>
                <a:latin typeface="Hiragino Sans GB W3"/>
                <a:ea typeface="Hiragino Sans GB W3"/>
                <a:cs typeface="Hiragino Sans GB W3"/>
              </a:rPr>
              <a:t>"</a:t>
            </a:r>
            <a:r>
              <a:rPr lang="en-US" altLang="zh-CN" sz="2000" dirty="0" err="1" smtClean="0">
                <a:solidFill>
                  <a:srgbClr val="D9D9D9"/>
                </a:solidFill>
                <a:latin typeface="Hiragino Sans GB W3"/>
                <a:ea typeface="Hiragino Sans GB W3"/>
                <a:cs typeface="Hiragino Sans GB W3"/>
              </a:rPr>
              <a:t>xxxxx</a:t>
            </a:r>
            <a:r>
              <a:rPr lang="en-US" altLang="zh-CN" sz="2000" dirty="0" smtClean="0">
                <a:solidFill>
                  <a:srgbClr val="D9D9D9"/>
                </a:solidFill>
                <a:latin typeface="Hiragino Sans GB W3"/>
                <a:ea typeface="Hiragino Sans GB W3"/>
                <a:cs typeface="Hiragino Sans GB W3"/>
              </a:rPr>
              <a:t>"</a:t>
            </a:r>
            <a:r>
              <a:rPr lang="en-US" altLang="zh-CN" sz="2000" dirty="0">
                <a:solidFill>
                  <a:srgbClr val="D9D9D9"/>
                </a:solidFill>
                <a:latin typeface="Hiragino Sans GB W3"/>
                <a:ea typeface="Hiragino Sans GB W3"/>
                <a:cs typeface="Hiragino Sans GB W3"/>
              </a:rPr>
              <a:t>));</a:t>
            </a:r>
          </a:p>
          <a:p>
            <a:pPr>
              <a:lnSpc>
                <a:spcPct val="200000"/>
              </a:lnSpc>
            </a:pPr>
            <a:r>
              <a:rPr lang="en-US" altLang="zh-CN" sz="2000" dirty="0" err="1">
                <a:solidFill>
                  <a:srgbClr val="D9D9D9"/>
                </a:solidFill>
                <a:latin typeface="Hiragino Sans GB W3"/>
                <a:ea typeface="Hiragino Sans GB W3"/>
                <a:cs typeface="Hiragino Sans GB W3"/>
              </a:rPr>
              <a:t>driver.findElements</a:t>
            </a:r>
            <a:r>
              <a:rPr lang="en-US" altLang="zh-CN" sz="2000" dirty="0">
                <a:solidFill>
                  <a:srgbClr val="D9D9D9"/>
                </a:solidFill>
                <a:latin typeface="Hiragino Sans GB W3"/>
                <a:ea typeface="Hiragino Sans GB W3"/>
                <a:cs typeface="Hiragino Sans GB W3"/>
              </a:rPr>
              <a:t>(</a:t>
            </a:r>
            <a:r>
              <a:rPr lang="en-US" altLang="zh-CN" sz="2000" dirty="0" err="1">
                <a:solidFill>
                  <a:srgbClr val="D9D9D9"/>
                </a:solidFill>
                <a:latin typeface="Hiragino Sans GB W3"/>
                <a:ea typeface="Hiragino Sans GB W3"/>
                <a:cs typeface="Hiragino Sans GB W3"/>
              </a:rPr>
              <a:t>By.xpath</a:t>
            </a:r>
            <a:r>
              <a:rPr lang="en-US" altLang="zh-CN" sz="2000" dirty="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a:t>
            </a:r>
            <a:r>
              <a:rPr lang="en-US" altLang="zh-CN" sz="2000" dirty="0" err="1" smtClean="0">
                <a:solidFill>
                  <a:srgbClr val="D9D9D9"/>
                </a:solidFill>
                <a:latin typeface="Hiragino Sans GB W3"/>
                <a:ea typeface="Hiragino Sans GB W3"/>
                <a:cs typeface="Hiragino Sans GB W3"/>
              </a:rPr>
              <a:t>xxxxx</a:t>
            </a:r>
            <a:r>
              <a:rPr lang="en-US" altLang="zh-CN" sz="2000" dirty="0" smtClean="0">
                <a:solidFill>
                  <a:srgbClr val="D9D9D9"/>
                </a:solidFill>
                <a:latin typeface="Hiragino Sans GB W3"/>
                <a:ea typeface="Hiragino Sans GB W3"/>
                <a:cs typeface="Hiragino Sans GB W3"/>
              </a:rPr>
              <a:t>"</a:t>
            </a:r>
            <a:r>
              <a:rPr lang="en-US" altLang="zh-CN" sz="2000" dirty="0">
                <a:solidFill>
                  <a:srgbClr val="D9D9D9"/>
                </a:solidFill>
                <a:latin typeface="Hiragino Sans GB W3"/>
                <a:ea typeface="Hiragino Sans GB W3"/>
                <a:cs typeface="Hiragino Sans GB W3"/>
              </a:rPr>
              <a:t>)); </a:t>
            </a:r>
          </a:p>
        </p:txBody>
      </p:sp>
      <p:sp>
        <p:nvSpPr>
          <p:cNvPr id="14" name="矩形 13"/>
          <p:cNvSpPr/>
          <p:nvPr/>
        </p:nvSpPr>
        <p:spPr>
          <a:xfrm>
            <a:off x="533051" y="1648740"/>
            <a:ext cx="2101096" cy="4349909"/>
          </a:xfrm>
          <a:prstGeom prst="rect">
            <a:avLst/>
          </a:prstGeom>
        </p:spPr>
        <p:txBody>
          <a:bodyPr wrap="square">
            <a:spAutoFit/>
          </a:bodyPr>
          <a:lstStyle/>
          <a:p>
            <a:pPr algn="r">
              <a:lnSpc>
                <a:spcPct val="200000"/>
              </a:lnSpc>
            </a:pPr>
            <a:r>
              <a:rPr lang="en-US" altLang="zh-CN" sz="2000" dirty="0">
                <a:solidFill>
                  <a:srgbClr val="D9D9D9"/>
                </a:solidFill>
                <a:latin typeface="Hiragino Sans GB W3"/>
                <a:ea typeface="Hiragino Sans GB W3"/>
                <a:cs typeface="Hiragino Sans GB W3"/>
              </a:rPr>
              <a:t>By ID</a:t>
            </a:r>
          </a:p>
          <a:p>
            <a:pPr algn="r">
              <a:lnSpc>
                <a:spcPct val="200000"/>
              </a:lnSpc>
            </a:pPr>
            <a:r>
              <a:rPr lang="en-US" altLang="zh-CN" sz="2000" dirty="0">
                <a:solidFill>
                  <a:srgbClr val="D9D9D9"/>
                </a:solidFill>
                <a:latin typeface="Hiragino Sans GB W3"/>
                <a:ea typeface="Hiragino Sans GB W3"/>
                <a:cs typeface="Hiragino Sans GB W3"/>
              </a:rPr>
              <a:t>By Class Name</a:t>
            </a:r>
          </a:p>
          <a:p>
            <a:pPr algn="r">
              <a:lnSpc>
                <a:spcPct val="200000"/>
              </a:lnSpc>
            </a:pPr>
            <a:r>
              <a:rPr lang="en-US" altLang="zh-CN" sz="2000" dirty="0">
                <a:solidFill>
                  <a:srgbClr val="D9D9D9"/>
                </a:solidFill>
                <a:latin typeface="Hiragino Sans GB W3"/>
                <a:ea typeface="Hiragino Sans GB W3"/>
                <a:cs typeface="Hiragino Sans GB W3"/>
              </a:rPr>
              <a:t>By Tag Name</a:t>
            </a:r>
          </a:p>
          <a:p>
            <a:pPr algn="r">
              <a:lnSpc>
                <a:spcPct val="200000"/>
              </a:lnSpc>
            </a:pPr>
            <a:r>
              <a:rPr lang="en-US" altLang="zh-CN" sz="2000" dirty="0">
                <a:solidFill>
                  <a:srgbClr val="D9D9D9"/>
                </a:solidFill>
                <a:latin typeface="Hiragino Sans GB W3"/>
                <a:ea typeface="Hiragino Sans GB W3"/>
                <a:cs typeface="Hiragino Sans GB W3"/>
              </a:rPr>
              <a:t>By Name</a:t>
            </a:r>
          </a:p>
          <a:p>
            <a:pPr algn="r">
              <a:lnSpc>
                <a:spcPct val="200000"/>
              </a:lnSpc>
            </a:pPr>
            <a:r>
              <a:rPr lang="en-US" altLang="zh-CN" sz="2000" dirty="0">
                <a:solidFill>
                  <a:srgbClr val="D9D9D9"/>
                </a:solidFill>
                <a:latin typeface="Hiragino Sans GB W3"/>
                <a:ea typeface="Hiragino Sans GB W3"/>
                <a:cs typeface="Hiragino Sans GB W3"/>
              </a:rPr>
              <a:t>By Link Text</a:t>
            </a:r>
          </a:p>
          <a:p>
            <a:pPr algn="r">
              <a:lnSpc>
                <a:spcPct val="200000"/>
              </a:lnSpc>
            </a:pPr>
            <a:r>
              <a:rPr lang="en-US" altLang="zh-CN" sz="2000" dirty="0">
                <a:solidFill>
                  <a:srgbClr val="D9D9D9"/>
                </a:solidFill>
                <a:latin typeface="Hiragino Sans GB W3"/>
                <a:ea typeface="Hiragino Sans GB W3"/>
                <a:cs typeface="Hiragino Sans GB W3"/>
              </a:rPr>
              <a:t>By </a:t>
            </a:r>
            <a:r>
              <a:rPr lang="en-US" altLang="zh-CN" sz="2000" dirty="0" smtClean="0">
                <a:solidFill>
                  <a:srgbClr val="D9D9D9"/>
                </a:solidFill>
                <a:latin typeface="Hiragino Sans GB W3"/>
                <a:ea typeface="Hiragino Sans GB W3"/>
                <a:cs typeface="Hiragino Sans GB W3"/>
              </a:rPr>
              <a:t>CSS</a:t>
            </a:r>
            <a:endParaRPr lang="en-US" altLang="zh-CN" sz="2000" dirty="0">
              <a:solidFill>
                <a:srgbClr val="D9D9D9"/>
              </a:solidFill>
              <a:latin typeface="Hiragino Sans GB W3"/>
              <a:ea typeface="Hiragino Sans GB W3"/>
              <a:cs typeface="Hiragino Sans GB W3"/>
            </a:endParaRPr>
          </a:p>
          <a:p>
            <a:pPr algn="r">
              <a:lnSpc>
                <a:spcPct val="200000"/>
              </a:lnSpc>
            </a:pPr>
            <a:r>
              <a:rPr lang="en-US" altLang="zh-CN" sz="2000" dirty="0">
                <a:solidFill>
                  <a:srgbClr val="D9D9D9"/>
                </a:solidFill>
                <a:latin typeface="Hiragino Sans GB W3"/>
                <a:ea typeface="Hiragino Sans GB W3"/>
                <a:cs typeface="Hiragino Sans GB W3"/>
              </a:rPr>
              <a:t>By </a:t>
            </a:r>
            <a:r>
              <a:rPr lang="en-US" altLang="zh-CN" sz="2000" dirty="0" err="1">
                <a:solidFill>
                  <a:srgbClr val="D9D9D9"/>
                </a:solidFill>
                <a:latin typeface="Hiragino Sans GB W3"/>
                <a:ea typeface="Hiragino Sans GB W3"/>
                <a:cs typeface="Hiragino Sans GB W3"/>
              </a:rPr>
              <a:t>XPath</a:t>
            </a:r>
            <a:endParaRPr lang="en-US" altLang="zh-CN" sz="2000" dirty="0">
              <a:solidFill>
                <a:srgbClr val="D9D9D9"/>
              </a:solidFill>
              <a:latin typeface="Hiragino Sans GB W3"/>
              <a:ea typeface="Hiragino Sans GB W3"/>
              <a:cs typeface="Hiragino Sans GB W3"/>
            </a:endParaRPr>
          </a:p>
        </p:txBody>
      </p:sp>
      <p:cxnSp>
        <p:nvCxnSpPr>
          <p:cNvPr id="16" name="直线连接符 15"/>
          <p:cNvCxnSpPr/>
          <p:nvPr/>
        </p:nvCxnSpPr>
        <p:spPr>
          <a:xfrm>
            <a:off x="2633854" y="1156371"/>
            <a:ext cx="0" cy="5701629"/>
          </a:xfrm>
          <a:prstGeom prst="line">
            <a:avLst/>
          </a:prstGeom>
          <a:ln w="12700"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TextBox 4"/>
          <p:cNvSpPr txBox="1"/>
          <p:nvPr/>
        </p:nvSpPr>
        <p:spPr>
          <a:xfrm>
            <a:off x="-21843" y="290723"/>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元素定位</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20" name="直线连接符 19"/>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0725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300" fill="hold"/>
                                        <p:tgtEl>
                                          <p:spTgt spid="20"/>
                                        </p:tgtEl>
                                        <p:attrNameLst>
                                          <p:attrName>ppt_x</p:attrName>
                                        </p:attrNameLst>
                                      </p:cBhvr>
                                      <p:tavLst>
                                        <p:tav tm="0">
                                          <p:val>
                                            <p:strVal val="0-#ppt_w/2"/>
                                          </p:val>
                                        </p:tav>
                                        <p:tav tm="100000">
                                          <p:val>
                                            <p:strVal val="#ppt_x"/>
                                          </p:val>
                                        </p:tav>
                                      </p:tavLst>
                                    </p:anim>
                                    <p:anim calcmode="lin" valueType="num">
                                      <p:cBhvr additive="base">
                                        <p:cTn id="8" dur="3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outHorizontal)">
                                      <p:cBhvr>
                                        <p:cTn id="12" dur="500"/>
                                        <p:tgtEl>
                                          <p:spTgt spid="19"/>
                                        </p:tgtEl>
                                      </p:cBhvr>
                                    </p:animEffect>
                                  </p:childTnLst>
                                </p:cTn>
                              </p:par>
                            </p:childTnLst>
                          </p:cTn>
                        </p:par>
                        <p:par>
                          <p:cTn id="13" fill="hold">
                            <p:stCondLst>
                              <p:cond delay="800"/>
                            </p:stCondLst>
                            <p:childTnLst>
                              <p:par>
                                <p:cTn id="14" presetID="22" presetClass="entr" presetSubtype="1"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300"/>
                                        <p:tgtEl>
                                          <p:spTgt spid="16"/>
                                        </p:tgtEl>
                                      </p:cBhvr>
                                    </p:animEffect>
                                  </p:childTnLst>
                                </p:cTn>
                              </p:par>
                            </p:childTnLst>
                          </p:cTn>
                        </p:par>
                        <p:par>
                          <p:cTn id="17" fill="hold">
                            <p:stCondLst>
                              <p:cond delay="1100"/>
                            </p:stCondLst>
                            <p:childTnLst>
                              <p:par>
                                <p:cTn id="18" presetID="2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err="1"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xpath</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 </a:t>
            </a:r>
            <a:r>
              <a:rPr lang="zh-CN" altLang="en-US"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补充</a:t>
            </a:r>
          </a:p>
        </p:txBody>
      </p:sp>
      <p:sp>
        <p:nvSpPr>
          <p:cNvPr id="3" name="内容占位符 2"/>
          <p:cNvSpPr>
            <a:spLocks noGrp="1"/>
          </p:cNvSpPr>
          <p:nvPr>
            <p:ph idx="1"/>
          </p:nvPr>
        </p:nvSpPr>
        <p:spPr/>
        <p:txBody>
          <a:bodyPr>
            <a:normAutofit/>
          </a:bodyPr>
          <a:lstStyle/>
          <a:p>
            <a:r>
              <a:rPr lang="zh-CN" altLang="en-US" b="1" dirty="0" smtClean="0">
                <a:solidFill>
                  <a:schemeClr val="bg1"/>
                </a:solidFill>
              </a:rPr>
              <a:t>简介</a:t>
            </a:r>
            <a:endParaRPr lang="en-US" altLang="zh-CN" b="1" dirty="0" smtClean="0">
              <a:solidFill>
                <a:schemeClr val="bg1"/>
              </a:solidFill>
            </a:endParaRPr>
          </a:p>
          <a:p>
            <a:pPr marL="400050" lvl="1" indent="0">
              <a:buNone/>
            </a:pPr>
            <a:r>
              <a:rPr lang="en-US" altLang="zh-CN" sz="2000" b="1" dirty="0" err="1">
                <a:solidFill>
                  <a:schemeClr val="bg1"/>
                </a:solidFill>
              </a:rPr>
              <a:t>XPath</a:t>
            </a:r>
            <a:r>
              <a:rPr lang="en-US" altLang="zh-CN" sz="2000" b="1" dirty="0">
                <a:solidFill>
                  <a:schemeClr val="bg1"/>
                </a:solidFill>
              </a:rPr>
              <a:t> </a:t>
            </a:r>
            <a:r>
              <a:rPr lang="zh-CN" altLang="en-US" sz="2000" b="1" dirty="0">
                <a:solidFill>
                  <a:schemeClr val="bg1"/>
                </a:solidFill>
              </a:rPr>
              <a:t>是一门在 </a:t>
            </a:r>
            <a:r>
              <a:rPr lang="en-US" altLang="zh-CN" sz="2000" b="1" dirty="0">
                <a:solidFill>
                  <a:schemeClr val="bg1"/>
                </a:solidFill>
              </a:rPr>
              <a:t>XML </a:t>
            </a:r>
            <a:r>
              <a:rPr lang="zh-CN" altLang="en-US" sz="2000" b="1" dirty="0">
                <a:solidFill>
                  <a:schemeClr val="bg1"/>
                </a:solidFill>
              </a:rPr>
              <a:t>文档中查找信息的语言。</a:t>
            </a:r>
            <a:r>
              <a:rPr lang="en-US" altLang="zh-CN" sz="2000" b="1" dirty="0" err="1">
                <a:solidFill>
                  <a:schemeClr val="bg1"/>
                </a:solidFill>
              </a:rPr>
              <a:t>XPath</a:t>
            </a:r>
            <a:r>
              <a:rPr lang="en-US" altLang="zh-CN" sz="2000" b="1" dirty="0">
                <a:solidFill>
                  <a:schemeClr val="bg1"/>
                </a:solidFill>
              </a:rPr>
              <a:t> </a:t>
            </a:r>
            <a:r>
              <a:rPr lang="zh-CN" altLang="en-US" sz="2000" b="1" dirty="0">
                <a:solidFill>
                  <a:schemeClr val="bg1"/>
                </a:solidFill>
              </a:rPr>
              <a:t>可用来在 </a:t>
            </a:r>
            <a:r>
              <a:rPr lang="en-US" altLang="zh-CN" sz="2000" b="1" dirty="0">
                <a:solidFill>
                  <a:schemeClr val="bg1"/>
                </a:solidFill>
              </a:rPr>
              <a:t>XML </a:t>
            </a:r>
            <a:r>
              <a:rPr lang="zh-CN" altLang="en-US" sz="2000" b="1" dirty="0">
                <a:solidFill>
                  <a:schemeClr val="bg1"/>
                </a:solidFill>
              </a:rPr>
              <a:t>文档中对元素和属性进行遍历。</a:t>
            </a:r>
            <a:endParaRPr lang="zh-CN" altLang="en-US" sz="2000" dirty="0">
              <a:solidFill>
                <a:schemeClr val="bg1"/>
              </a:solidFill>
            </a:endParaRPr>
          </a:p>
          <a:p>
            <a:pPr marL="400050" lvl="1" indent="0">
              <a:buNone/>
            </a:pPr>
            <a:r>
              <a:rPr lang="en-US" altLang="zh-CN" sz="2000" b="1" dirty="0" err="1">
                <a:solidFill>
                  <a:schemeClr val="bg1"/>
                </a:solidFill>
              </a:rPr>
              <a:t>XPath</a:t>
            </a:r>
            <a:r>
              <a:rPr lang="en-US" altLang="zh-CN" sz="2000" b="1" dirty="0">
                <a:solidFill>
                  <a:schemeClr val="bg1"/>
                </a:solidFill>
              </a:rPr>
              <a:t> </a:t>
            </a:r>
            <a:r>
              <a:rPr lang="zh-CN" altLang="en-US" sz="2000" b="1" dirty="0">
                <a:solidFill>
                  <a:schemeClr val="bg1"/>
                </a:solidFill>
              </a:rPr>
              <a:t>是 </a:t>
            </a:r>
            <a:r>
              <a:rPr lang="en-US" altLang="zh-CN" sz="2000" b="1" dirty="0">
                <a:solidFill>
                  <a:schemeClr val="bg1"/>
                </a:solidFill>
              </a:rPr>
              <a:t>W3C XSLT </a:t>
            </a:r>
            <a:r>
              <a:rPr lang="zh-CN" altLang="en-US" sz="2000" b="1" dirty="0">
                <a:solidFill>
                  <a:schemeClr val="bg1"/>
                </a:solidFill>
              </a:rPr>
              <a:t>标准的主要元素，并且 </a:t>
            </a:r>
            <a:r>
              <a:rPr lang="en-US" altLang="zh-CN" sz="2000" b="1" dirty="0">
                <a:solidFill>
                  <a:schemeClr val="bg1"/>
                </a:solidFill>
              </a:rPr>
              <a:t>XQuery </a:t>
            </a:r>
            <a:r>
              <a:rPr lang="zh-CN" altLang="en-US" sz="2000" b="1" dirty="0">
                <a:solidFill>
                  <a:schemeClr val="bg1"/>
                </a:solidFill>
              </a:rPr>
              <a:t>和 </a:t>
            </a:r>
            <a:r>
              <a:rPr lang="en-US" altLang="zh-CN" sz="2000" b="1" dirty="0" err="1">
                <a:solidFill>
                  <a:schemeClr val="bg1"/>
                </a:solidFill>
              </a:rPr>
              <a:t>XPointer</a:t>
            </a:r>
            <a:r>
              <a:rPr lang="en-US" altLang="zh-CN" sz="2000" b="1" dirty="0">
                <a:solidFill>
                  <a:schemeClr val="bg1"/>
                </a:solidFill>
              </a:rPr>
              <a:t> </a:t>
            </a:r>
            <a:r>
              <a:rPr lang="zh-CN" altLang="en-US" sz="2000" b="1" dirty="0">
                <a:solidFill>
                  <a:schemeClr val="bg1"/>
                </a:solidFill>
              </a:rPr>
              <a:t>都构建于 </a:t>
            </a:r>
            <a:r>
              <a:rPr lang="en-US" altLang="zh-CN" sz="2000" b="1" dirty="0" err="1">
                <a:solidFill>
                  <a:schemeClr val="bg1"/>
                </a:solidFill>
              </a:rPr>
              <a:t>XPath</a:t>
            </a:r>
            <a:r>
              <a:rPr lang="en-US" altLang="zh-CN" sz="2000" b="1" dirty="0">
                <a:solidFill>
                  <a:schemeClr val="bg1"/>
                </a:solidFill>
              </a:rPr>
              <a:t> </a:t>
            </a:r>
            <a:r>
              <a:rPr lang="zh-CN" altLang="en-US" sz="2000" b="1" dirty="0">
                <a:solidFill>
                  <a:schemeClr val="bg1"/>
                </a:solidFill>
              </a:rPr>
              <a:t>表达之上。</a:t>
            </a:r>
            <a:endParaRPr lang="zh-CN" altLang="en-US" sz="2000" dirty="0">
              <a:solidFill>
                <a:schemeClr val="bg1"/>
              </a:solidFill>
            </a:endParaRPr>
          </a:p>
          <a:p>
            <a:pPr marL="400050" lvl="1" indent="0">
              <a:buNone/>
            </a:pPr>
            <a:r>
              <a:rPr lang="zh-CN" altLang="en-US" sz="2000" b="1" dirty="0">
                <a:solidFill>
                  <a:schemeClr val="bg1"/>
                </a:solidFill>
              </a:rPr>
              <a:t>因此，对 </a:t>
            </a:r>
            <a:r>
              <a:rPr lang="en-US" altLang="zh-CN" sz="2000" b="1" dirty="0" err="1">
                <a:solidFill>
                  <a:schemeClr val="bg1"/>
                </a:solidFill>
              </a:rPr>
              <a:t>XPath</a:t>
            </a:r>
            <a:r>
              <a:rPr lang="en-US" altLang="zh-CN" sz="2000" b="1" dirty="0">
                <a:solidFill>
                  <a:schemeClr val="bg1"/>
                </a:solidFill>
              </a:rPr>
              <a:t> </a:t>
            </a:r>
            <a:r>
              <a:rPr lang="zh-CN" altLang="en-US" sz="2000" b="1" dirty="0">
                <a:solidFill>
                  <a:schemeClr val="bg1"/>
                </a:solidFill>
              </a:rPr>
              <a:t>的理解是很多高级 </a:t>
            </a:r>
            <a:r>
              <a:rPr lang="en-US" altLang="zh-CN" sz="2000" b="1" dirty="0">
                <a:solidFill>
                  <a:schemeClr val="bg1"/>
                </a:solidFill>
              </a:rPr>
              <a:t>XML </a:t>
            </a:r>
            <a:r>
              <a:rPr lang="zh-CN" altLang="en-US" sz="2000" b="1" dirty="0">
                <a:solidFill>
                  <a:schemeClr val="bg1"/>
                </a:solidFill>
              </a:rPr>
              <a:t>应用的基础。</a:t>
            </a:r>
            <a:endParaRPr lang="zh-CN" altLang="en-US" sz="2000" dirty="0">
              <a:solidFill>
                <a:schemeClr val="bg1"/>
              </a:solidFill>
            </a:endParaRPr>
          </a:p>
          <a:p>
            <a:pPr marL="0" indent="0">
              <a:buNone/>
            </a:pPr>
            <a:endParaRPr lang="zh-CN" altLang="en-US" dirty="0"/>
          </a:p>
        </p:txBody>
      </p:sp>
    </p:spTree>
    <p:extLst>
      <p:ext uri="{BB962C8B-B14F-4D97-AF65-F5344CB8AC3E}">
        <p14:creationId xmlns:p14="http://schemas.microsoft.com/office/powerpoint/2010/main" val="281663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err="1"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xpath</a:t>
            </a:r>
            <a:r>
              <a:rPr lang="zh-CN" altLang="en-US"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语法</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600200"/>
            <a:ext cx="7915275" cy="4981575"/>
          </a:xfrm>
        </p:spPr>
      </p:pic>
    </p:spTree>
    <p:extLst>
      <p:ext uri="{BB962C8B-B14F-4D97-AF65-F5344CB8AC3E}">
        <p14:creationId xmlns:p14="http://schemas.microsoft.com/office/powerpoint/2010/main" val="235137176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375674" y="1510757"/>
            <a:ext cx="6392652" cy="4870965"/>
          </a:xfrm>
          <a:prstGeom prst="rect">
            <a:avLst/>
          </a:prstGeom>
        </p:spPr>
      </p:pic>
      <p:sp>
        <p:nvSpPr>
          <p:cNvPr id="10"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多种元素定位方式</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11" name="直线连接符 10"/>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1671632" y="6413082"/>
            <a:ext cx="5800737" cy="369332"/>
          </a:xfrm>
          <a:prstGeom prst="rect">
            <a:avLst/>
          </a:prstGeom>
          <a:noFill/>
        </p:spPr>
        <p:txBody>
          <a:bodyPr wrap="square" rtlCol="0">
            <a:spAutoFit/>
          </a:bodyPr>
          <a:lstStyle/>
          <a:p>
            <a:pPr algn="ctr"/>
            <a:r>
              <a:rPr kumimoji="1" lang="zh-CN" altLang="en-US" dirty="0" smtClean="0">
                <a:solidFill>
                  <a:schemeClr val="bg1">
                    <a:lumMod val="65000"/>
                  </a:schemeClr>
                </a:solidFill>
                <a:latin typeface="Hiragino Sans GB W3"/>
                <a:ea typeface="Hiragino Sans GB W3"/>
                <a:cs typeface="Hiragino Sans GB W3"/>
              </a:rPr>
              <a:t>详细内容见附件</a:t>
            </a:r>
            <a:endParaRPr kumimoji="1" lang="zh-CN" altLang="en-US" dirty="0">
              <a:solidFill>
                <a:schemeClr val="bg1">
                  <a:lumMod val="65000"/>
                </a:schemeClr>
              </a:solidFill>
              <a:latin typeface="Hiragino Sans GB W3"/>
              <a:ea typeface="Hiragino Sans GB W3"/>
              <a:cs typeface="Hiragino Sans GB W3"/>
            </a:endParaRPr>
          </a:p>
        </p:txBody>
      </p:sp>
    </p:spTree>
    <p:extLst>
      <p:ext uri="{BB962C8B-B14F-4D97-AF65-F5344CB8AC3E}">
        <p14:creationId xmlns:p14="http://schemas.microsoft.com/office/powerpoint/2010/main" val="3910725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00" fill="hold"/>
                                        <p:tgtEl>
                                          <p:spTgt spid="11"/>
                                        </p:tgtEl>
                                        <p:attrNameLst>
                                          <p:attrName>ppt_x</p:attrName>
                                        </p:attrNameLst>
                                      </p:cBhvr>
                                      <p:tavLst>
                                        <p:tav tm="0">
                                          <p:val>
                                            <p:strVal val="0-#ppt_w/2"/>
                                          </p:val>
                                        </p:tav>
                                        <p:tav tm="100000">
                                          <p:val>
                                            <p:strVal val="#ppt_x"/>
                                          </p:val>
                                        </p:tav>
                                      </p:tavLst>
                                    </p:anim>
                                    <p:anim calcmode="lin" valueType="num">
                                      <p:cBhvr additive="base">
                                        <p:cTn id="8" dur="3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Horizontal)">
                                      <p:cBhvr>
                                        <p:cTn id="12" dur="500"/>
                                        <p:tgtEl>
                                          <p:spTgt spid="10"/>
                                        </p:tgtEl>
                                      </p:cBhvr>
                                    </p:animEffect>
                                  </p:childTnLst>
                                </p:cTn>
                              </p:par>
                            </p:childTnLst>
                          </p:cTn>
                        </p:par>
                        <p:par>
                          <p:cTn id="13" fill="hold">
                            <p:stCondLst>
                              <p:cond delay="800"/>
                            </p:stCondLst>
                            <p:childTnLst>
                              <p:par>
                                <p:cTn id="14" presetID="55"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strVal val="#ppt_w*0.7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animEffect transition="in" filter="fade">
                                      <p:cBhvr>
                                        <p:cTn id="18" dur="500"/>
                                        <p:tgtEl>
                                          <p:spTgt spid="9"/>
                                        </p:tgtEl>
                                      </p:cBhvr>
                                    </p:animEffect>
                                  </p:childTnLst>
                                </p:cTn>
                              </p:par>
                            </p:childTnLst>
                          </p:cTn>
                        </p:par>
                        <p:par>
                          <p:cTn id="19" fill="hold">
                            <p:stCondLst>
                              <p:cond delay="13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zh-CN" altLang="en-US" sz="6000" spc="300" dirty="0" smtClean="0">
                <a:effectLst>
                  <a:reflection stA="50000" endPos="50000" dist="101600" dir="5400000" sy="-100000" algn="bl" rotWithShape="0"/>
                </a:effectLst>
              </a:rPr>
              <a:t>测试框架</a:t>
            </a:r>
            <a:endParaRPr lang="en-US" altLang="zh-CN" sz="6000" spc="300" dirty="0" smtClean="0">
              <a:effectLst>
                <a:reflection stA="50000" endPos="50000" dist="101600" dir="5400000" sy="-100000" algn="bl" rotWithShape="0"/>
              </a:effectLst>
            </a:endParaRPr>
          </a:p>
        </p:txBody>
      </p:sp>
    </p:spTree>
    <p:extLst>
      <p:ext uri="{BB962C8B-B14F-4D97-AF65-F5344CB8AC3E}">
        <p14:creationId xmlns:p14="http://schemas.microsoft.com/office/powerpoint/2010/main" val="27376717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err="1"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TestNG</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8" name="直线连接符 7"/>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413115" y="2922214"/>
            <a:ext cx="8338808" cy="933589"/>
          </a:xfrm>
          <a:prstGeom prst="rect">
            <a:avLst/>
          </a:prstGeom>
          <a:noFill/>
        </p:spPr>
        <p:txBody>
          <a:bodyPr wrap="square" rtlCol="0">
            <a:spAutoFit/>
          </a:bodyPr>
          <a:lstStyle/>
          <a:p>
            <a:pPr>
              <a:lnSpc>
                <a:spcPct val="140000"/>
              </a:lnSpc>
            </a:pPr>
            <a:r>
              <a:rPr lang="en-US" altLang="zh-CN" sz="2000" dirty="0" err="1">
                <a:solidFill>
                  <a:schemeClr val="bg1">
                    <a:lumMod val="85000"/>
                  </a:schemeClr>
                </a:solidFill>
                <a:latin typeface="Hiragino Sans GB W3"/>
                <a:ea typeface="Hiragino Sans GB W3"/>
                <a:cs typeface="Hiragino Sans GB W3"/>
              </a:rPr>
              <a:t>TestNG</a:t>
            </a:r>
            <a:r>
              <a:rPr lang="en-US" altLang="zh-CN" sz="2000" dirty="0">
                <a:solidFill>
                  <a:schemeClr val="bg1">
                    <a:lumMod val="85000"/>
                  </a:schemeClr>
                </a:solidFill>
                <a:latin typeface="Hiragino Sans GB W3"/>
                <a:ea typeface="Hiragino Sans GB W3"/>
                <a:cs typeface="Hiragino Sans GB W3"/>
              </a:rPr>
              <a:t> </a:t>
            </a:r>
            <a:r>
              <a:rPr lang="zh-CN" altLang="en-US" sz="2000" dirty="0">
                <a:solidFill>
                  <a:schemeClr val="bg1">
                    <a:lumMod val="85000"/>
                  </a:schemeClr>
                </a:solidFill>
                <a:latin typeface="Hiragino Sans GB W3"/>
                <a:ea typeface="Hiragino Sans GB W3"/>
                <a:cs typeface="Hiragino Sans GB W3"/>
              </a:rPr>
              <a:t>是一个测试框架，它被设计为用来简化广泛的设计需求，</a:t>
            </a:r>
            <a:r>
              <a:rPr lang="zh-CN" altLang="en-US" sz="2000" dirty="0" smtClean="0">
                <a:solidFill>
                  <a:schemeClr val="bg1">
                    <a:lumMod val="85000"/>
                  </a:schemeClr>
                </a:solidFill>
                <a:latin typeface="Hiragino Sans GB W3"/>
                <a:ea typeface="Hiragino Sans GB W3"/>
                <a:cs typeface="Hiragino Sans GB W3"/>
              </a:rPr>
              <a:t>从单元测试到集成测试，到结合</a:t>
            </a:r>
            <a:r>
              <a:rPr lang="en-US" altLang="zh-CN" sz="2000" dirty="0" smtClean="0">
                <a:solidFill>
                  <a:schemeClr val="bg1">
                    <a:lumMod val="85000"/>
                  </a:schemeClr>
                </a:solidFill>
                <a:latin typeface="Hiragino Sans GB W3"/>
                <a:ea typeface="Hiragino Sans GB W3"/>
                <a:cs typeface="Hiragino Sans GB W3"/>
              </a:rPr>
              <a:t>Selenium</a:t>
            </a:r>
            <a:r>
              <a:rPr lang="zh-CN" altLang="en-US" sz="2000" dirty="0" smtClean="0">
                <a:solidFill>
                  <a:schemeClr val="bg1">
                    <a:lumMod val="85000"/>
                  </a:schemeClr>
                </a:solidFill>
                <a:latin typeface="Hiragino Sans GB W3"/>
                <a:ea typeface="Hiragino Sans GB W3"/>
                <a:cs typeface="Hiragino Sans GB W3"/>
              </a:rPr>
              <a:t>等一些工具进行</a:t>
            </a:r>
            <a:r>
              <a:rPr lang="en-US" altLang="zh-CN" sz="2000" dirty="0" smtClean="0">
                <a:solidFill>
                  <a:schemeClr val="bg1">
                    <a:lumMod val="85000"/>
                  </a:schemeClr>
                </a:solidFill>
                <a:latin typeface="Hiragino Sans GB W3"/>
                <a:ea typeface="Hiragino Sans GB W3"/>
                <a:cs typeface="Hiragino Sans GB W3"/>
              </a:rPr>
              <a:t>UI</a:t>
            </a:r>
            <a:r>
              <a:rPr lang="zh-CN" altLang="en-US" sz="2000" dirty="0" smtClean="0">
                <a:solidFill>
                  <a:schemeClr val="bg1">
                    <a:lumMod val="85000"/>
                  </a:schemeClr>
                </a:solidFill>
                <a:latin typeface="Hiragino Sans GB W3"/>
                <a:ea typeface="Hiragino Sans GB W3"/>
                <a:cs typeface="Hiragino Sans GB W3"/>
              </a:rPr>
              <a:t>自动化。</a:t>
            </a:r>
            <a:endParaRPr kumimoji="1" lang="zh-CN" altLang="en-US" sz="2000" dirty="0">
              <a:solidFill>
                <a:schemeClr val="bg1">
                  <a:lumMod val="85000"/>
                </a:schemeClr>
              </a:solidFill>
              <a:latin typeface="Hiragino Sans GB W3"/>
              <a:ea typeface="Hiragino Sans GB W3"/>
              <a:cs typeface="Hiragino Sans GB W3"/>
            </a:endParaRPr>
          </a:p>
        </p:txBody>
      </p:sp>
    </p:spTree>
    <p:extLst>
      <p:ext uri="{BB962C8B-B14F-4D97-AF65-F5344CB8AC3E}">
        <p14:creationId xmlns:p14="http://schemas.microsoft.com/office/powerpoint/2010/main" val="4269513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par>
                          <p:cTn id="13" fill="hold">
                            <p:stCondLst>
                              <p:cond delay="8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依赖与安装</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8" name="直线连接符 7"/>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5" name="TextBox 6"/>
          <p:cNvSpPr txBox="1"/>
          <p:nvPr/>
        </p:nvSpPr>
        <p:spPr>
          <a:xfrm>
            <a:off x="590170" y="1441213"/>
            <a:ext cx="6884466" cy="2400657"/>
          </a:xfrm>
          <a:prstGeom prst="rect">
            <a:avLst/>
          </a:prstGeom>
          <a:noFill/>
          <a:ln w="12700" cmpd="sng">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40000"/>
              </a:lnSpc>
            </a:pPr>
            <a:r>
              <a:rPr lang="en-US" altLang="zh-CN" smtClean="0">
                <a:solidFill>
                  <a:schemeClr val="bg1">
                    <a:lumMod val="85000"/>
                  </a:schemeClr>
                </a:solidFill>
                <a:latin typeface="Hiragino Sans GB W3"/>
                <a:ea typeface="Hiragino Sans GB W3"/>
                <a:cs typeface="Hiragino Sans GB W3"/>
              </a:rPr>
              <a:t>pom.xml</a:t>
            </a:r>
            <a:r>
              <a:rPr lang="zh-CN" altLang="en-US" dirty="0" smtClean="0">
                <a:solidFill>
                  <a:schemeClr val="bg1">
                    <a:lumMod val="85000"/>
                  </a:schemeClr>
                </a:solidFill>
                <a:latin typeface="Hiragino Sans GB W3"/>
                <a:ea typeface="Hiragino Sans GB W3"/>
                <a:cs typeface="Hiragino Sans GB W3"/>
              </a:rPr>
              <a:t>文件中</a:t>
            </a:r>
            <a:r>
              <a:rPr lang="en-US" altLang="zh-CN" dirty="0" smtClean="0">
                <a:solidFill>
                  <a:schemeClr val="bg1">
                    <a:lumMod val="85000"/>
                  </a:schemeClr>
                </a:solidFill>
                <a:latin typeface="Hiragino Sans GB W3"/>
                <a:ea typeface="Hiragino Sans GB W3"/>
                <a:cs typeface="Hiragino Sans GB W3"/>
              </a:rPr>
              <a:t> </a:t>
            </a:r>
            <a:r>
              <a:rPr lang="zh-CN" altLang="en-US" dirty="0" smtClean="0">
                <a:solidFill>
                  <a:schemeClr val="bg1">
                    <a:lumMod val="85000"/>
                  </a:schemeClr>
                </a:solidFill>
                <a:latin typeface="Hiragino Sans GB W3"/>
                <a:ea typeface="Hiragino Sans GB W3"/>
                <a:cs typeface="Hiragino Sans GB W3"/>
              </a:rPr>
              <a:t>配置依赖：</a:t>
            </a:r>
            <a:endParaRPr lang="en-US" altLang="zh-CN" dirty="0">
              <a:solidFill>
                <a:schemeClr val="bg1">
                  <a:lumMod val="85000"/>
                </a:schemeClr>
              </a:solidFill>
              <a:latin typeface="Hiragino Sans GB W3"/>
              <a:ea typeface="Hiragino Sans GB W3"/>
              <a:cs typeface="Hiragino Sans GB W3"/>
            </a:endParaRPr>
          </a:p>
          <a:p>
            <a:pPr>
              <a:lnSpc>
                <a:spcPct val="140000"/>
              </a:lnSpc>
            </a:pPr>
            <a:r>
              <a:rPr lang="en-US" altLang="zh-CN" dirty="0" smtClean="0">
                <a:solidFill>
                  <a:schemeClr val="bg1">
                    <a:lumMod val="85000"/>
                  </a:schemeClr>
                </a:solidFill>
                <a:latin typeface="Hiragino Sans GB W3"/>
                <a:ea typeface="Hiragino Sans GB W3"/>
                <a:cs typeface="Hiragino Sans GB W3"/>
              </a:rPr>
              <a:t>&lt;</a:t>
            </a:r>
            <a:r>
              <a:rPr lang="en-US" altLang="zh-CN" dirty="0">
                <a:solidFill>
                  <a:schemeClr val="bg1">
                    <a:lumMod val="85000"/>
                  </a:schemeClr>
                </a:solidFill>
                <a:latin typeface="Hiragino Sans GB W3"/>
                <a:ea typeface="Hiragino Sans GB W3"/>
                <a:cs typeface="Hiragino Sans GB W3"/>
              </a:rPr>
              <a:t>dependency&gt;</a:t>
            </a:r>
          </a:p>
          <a:p>
            <a:pPr>
              <a:lnSpc>
                <a:spcPct val="140000"/>
              </a:lnSpc>
            </a:pPr>
            <a:r>
              <a:rPr lang="en-US" altLang="zh-CN" dirty="0">
                <a:solidFill>
                  <a:schemeClr val="bg1">
                    <a:lumMod val="85000"/>
                  </a:schemeClr>
                </a:solidFill>
                <a:latin typeface="Hiragino Sans GB W3"/>
                <a:ea typeface="Hiragino Sans GB W3"/>
                <a:cs typeface="Hiragino Sans GB W3"/>
              </a:rPr>
              <a:t>	&lt;</a:t>
            </a:r>
            <a:r>
              <a:rPr lang="en-US" altLang="zh-CN" dirty="0" err="1">
                <a:solidFill>
                  <a:schemeClr val="bg1">
                    <a:lumMod val="85000"/>
                  </a:schemeClr>
                </a:solidFill>
                <a:latin typeface="Hiragino Sans GB W3"/>
                <a:ea typeface="Hiragino Sans GB W3"/>
                <a:cs typeface="Hiragino Sans GB W3"/>
              </a:rPr>
              <a:t>groupId</a:t>
            </a:r>
            <a:r>
              <a:rPr lang="en-US" altLang="zh-CN" dirty="0">
                <a:solidFill>
                  <a:schemeClr val="bg1">
                    <a:lumMod val="85000"/>
                  </a:schemeClr>
                </a:solidFill>
                <a:latin typeface="Hiragino Sans GB W3"/>
                <a:ea typeface="Hiragino Sans GB W3"/>
                <a:cs typeface="Hiragino Sans GB W3"/>
              </a:rPr>
              <a:t>&gt;</a:t>
            </a:r>
            <a:r>
              <a:rPr lang="en-US" altLang="zh-CN" dirty="0" err="1">
                <a:solidFill>
                  <a:schemeClr val="bg1">
                    <a:lumMod val="85000"/>
                  </a:schemeClr>
                </a:solidFill>
                <a:latin typeface="Hiragino Sans GB W3"/>
                <a:ea typeface="Hiragino Sans GB W3"/>
                <a:cs typeface="Hiragino Sans GB W3"/>
              </a:rPr>
              <a:t>org.testng</a:t>
            </a:r>
            <a:r>
              <a:rPr lang="en-US" altLang="zh-CN" dirty="0">
                <a:solidFill>
                  <a:schemeClr val="bg1">
                    <a:lumMod val="85000"/>
                  </a:schemeClr>
                </a:solidFill>
                <a:latin typeface="Hiragino Sans GB W3"/>
                <a:ea typeface="Hiragino Sans GB W3"/>
                <a:cs typeface="Hiragino Sans GB W3"/>
              </a:rPr>
              <a:t>&lt;/</a:t>
            </a:r>
            <a:r>
              <a:rPr lang="en-US" altLang="zh-CN" dirty="0" err="1">
                <a:solidFill>
                  <a:schemeClr val="bg1">
                    <a:lumMod val="85000"/>
                  </a:schemeClr>
                </a:solidFill>
                <a:latin typeface="Hiragino Sans GB W3"/>
                <a:ea typeface="Hiragino Sans GB W3"/>
                <a:cs typeface="Hiragino Sans GB W3"/>
              </a:rPr>
              <a:t>groupId</a:t>
            </a:r>
            <a:r>
              <a:rPr lang="en-US" altLang="zh-CN" dirty="0" smtClean="0">
                <a:solidFill>
                  <a:schemeClr val="bg1">
                    <a:lumMod val="85000"/>
                  </a:schemeClr>
                </a:solidFill>
                <a:latin typeface="Hiragino Sans GB W3"/>
                <a:ea typeface="Hiragino Sans GB W3"/>
                <a:cs typeface="Hiragino Sans GB W3"/>
              </a:rPr>
              <a:t>&gt;</a:t>
            </a:r>
          </a:p>
          <a:p>
            <a:pPr>
              <a:lnSpc>
                <a:spcPct val="140000"/>
              </a:lnSpc>
            </a:pPr>
            <a:r>
              <a:rPr lang="en-US" altLang="zh-CN" dirty="0">
                <a:solidFill>
                  <a:schemeClr val="bg1">
                    <a:lumMod val="85000"/>
                  </a:schemeClr>
                </a:solidFill>
                <a:latin typeface="Hiragino Sans GB W3"/>
                <a:ea typeface="Hiragino Sans GB W3"/>
                <a:cs typeface="Hiragino Sans GB W3"/>
              </a:rPr>
              <a:t>	&lt;</a:t>
            </a:r>
            <a:r>
              <a:rPr lang="en-US" altLang="zh-CN" dirty="0" err="1">
                <a:solidFill>
                  <a:schemeClr val="bg1">
                    <a:lumMod val="85000"/>
                  </a:schemeClr>
                </a:solidFill>
                <a:latin typeface="Hiragino Sans GB W3"/>
                <a:ea typeface="Hiragino Sans GB W3"/>
                <a:cs typeface="Hiragino Sans GB W3"/>
              </a:rPr>
              <a:t>artifactId</a:t>
            </a:r>
            <a:r>
              <a:rPr lang="en-US" altLang="zh-CN" dirty="0">
                <a:solidFill>
                  <a:schemeClr val="bg1">
                    <a:lumMod val="85000"/>
                  </a:schemeClr>
                </a:solidFill>
                <a:latin typeface="Hiragino Sans GB W3"/>
                <a:ea typeface="Hiragino Sans GB W3"/>
                <a:cs typeface="Hiragino Sans GB W3"/>
              </a:rPr>
              <a:t>&gt;</a:t>
            </a:r>
            <a:r>
              <a:rPr lang="en-US" altLang="zh-CN" u="sng" dirty="0" err="1">
                <a:solidFill>
                  <a:schemeClr val="bg1">
                    <a:lumMod val="85000"/>
                  </a:schemeClr>
                </a:solidFill>
                <a:latin typeface="Hiragino Sans GB W3"/>
                <a:ea typeface="Hiragino Sans GB W3"/>
                <a:cs typeface="Hiragino Sans GB W3"/>
              </a:rPr>
              <a:t>testng</a:t>
            </a:r>
            <a:r>
              <a:rPr lang="en-US" altLang="zh-CN" u="sng" dirty="0">
                <a:solidFill>
                  <a:schemeClr val="bg1">
                    <a:lumMod val="85000"/>
                  </a:schemeClr>
                </a:solidFill>
                <a:latin typeface="Hiragino Sans GB W3"/>
                <a:ea typeface="Hiragino Sans GB W3"/>
                <a:cs typeface="Hiragino Sans GB W3"/>
              </a:rPr>
              <a:t>&lt;/</a:t>
            </a:r>
            <a:r>
              <a:rPr lang="en-US" altLang="zh-CN" u="sng" dirty="0" err="1">
                <a:solidFill>
                  <a:schemeClr val="bg1">
                    <a:lumMod val="85000"/>
                  </a:schemeClr>
                </a:solidFill>
                <a:latin typeface="Hiragino Sans GB W3"/>
                <a:ea typeface="Hiragino Sans GB W3"/>
                <a:cs typeface="Hiragino Sans GB W3"/>
              </a:rPr>
              <a:t>artifactId</a:t>
            </a:r>
            <a:r>
              <a:rPr lang="en-US" altLang="zh-CN" u="sng" dirty="0">
                <a:solidFill>
                  <a:schemeClr val="bg1">
                    <a:lumMod val="85000"/>
                  </a:schemeClr>
                </a:solidFill>
                <a:latin typeface="Hiragino Sans GB W3"/>
                <a:ea typeface="Hiragino Sans GB W3"/>
                <a:cs typeface="Hiragino Sans GB W3"/>
              </a:rPr>
              <a:t>&gt;</a:t>
            </a:r>
          </a:p>
          <a:p>
            <a:pPr>
              <a:lnSpc>
                <a:spcPct val="140000"/>
              </a:lnSpc>
            </a:pPr>
            <a:r>
              <a:rPr lang="en-US" altLang="zh-CN" dirty="0">
                <a:solidFill>
                  <a:schemeClr val="bg1">
                    <a:lumMod val="85000"/>
                  </a:schemeClr>
                </a:solidFill>
                <a:latin typeface="Hiragino Sans GB W3"/>
                <a:ea typeface="Hiragino Sans GB W3"/>
                <a:cs typeface="Hiragino Sans GB W3"/>
              </a:rPr>
              <a:t>	&lt;version&gt;6.8.21&lt;/version&gt;</a:t>
            </a:r>
          </a:p>
          <a:p>
            <a:pPr>
              <a:lnSpc>
                <a:spcPct val="140000"/>
              </a:lnSpc>
            </a:pPr>
            <a:r>
              <a:rPr lang="en-US" altLang="zh-CN" dirty="0" smtClean="0">
                <a:solidFill>
                  <a:schemeClr val="bg1">
                    <a:lumMod val="85000"/>
                  </a:schemeClr>
                </a:solidFill>
                <a:latin typeface="Hiragino Sans GB W3"/>
                <a:ea typeface="Hiragino Sans GB W3"/>
                <a:cs typeface="Hiragino Sans GB W3"/>
              </a:rPr>
              <a:t>&lt;</a:t>
            </a:r>
            <a:r>
              <a:rPr lang="en-US" altLang="zh-CN" dirty="0">
                <a:solidFill>
                  <a:schemeClr val="bg1">
                    <a:lumMod val="85000"/>
                  </a:schemeClr>
                </a:solidFill>
                <a:latin typeface="Hiragino Sans GB W3"/>
                <a:ea typeface="Hiragino Sans GB W3"/>
                <a:cs typeface="Hiragino Sans GB W3"/>
              </a:rPr>
              <a:t>/dependency&gt;</a:t>
            </a:r>
            <a:endParaRPr lang="zh-CN" altLang="en-US" dirty="0">
              <a:solidFill>
                <a:schemeClr val="bg1">
                  <a:lumMod val="85000"/>
                </a:schemeClr>
              </a:solidFill>
              <a:latin typeface="Hiragino Sans GB W3"/>
              <a:ea typeface="Hiragino Sans GB W3"/>
              <a:cs typeface="Hiragino Sans GB W3"/>
            </a:endParaRPr>
          </a:p>
        </p:txBody>
      </p:sp>
      <p:sp>
        <p:nvSpPr>
          <p:cNvPr id="2" name="矩形 1"/>
          <p:cNvSpPr/>
          <p:nvPr/>
        </p:nvSpPr>
        <p:spPr>
          <a:xfrm>
            <a:off x="528965" y="4204185"/>
            <a:ext cx="8192357" cy="2400657"/>
          </a:xfrm>
          <a:prstGeom prst="rect">
            <a:avLst/>
          </a:prstGeom>
        </p:spPr>
        <p:txBody>
          <a:bodyPr wrap="square">
            <a:spAutoFit/>
          </a:bodyPr>
          <a:lstStyle/>
          <a:p>
            <a:pPr>
              <a:lnSpc>
                <a:spcPct val="140000"/>
              </a:lnSpc>
            </a:pPr>
            <a:r>
              <a:rPr lang="en-US" altLang="zh-CN" dirty="0" smtClean="0">
                <a:solidFill>
                  <a:srgbClr val="D9D9D9"/>
                </a:solidFill>
                <a:latin typeface="Hiragino Sans GB W3"/>
                <a:ea typeface="Hiragino Sans GB W3"/>
                <a:cs typeface="Hiragino Sans GB W3"/>
              </a:rPr>
              <a:t>Eclipse</a:t>
            </a:r>
            <a:r>
              <a:rPr lang="zh-CN" altLang="en-US" dirty="0" smtClean="0">
                <a:solidFill>
                  <a:srgbClr val="D9D9D9"/>
                </a:solidFill>
                <a:latin typeface="Hiragino Sans GB W3"/>
                <a:ea typeface="Hiragino Sans GB W3"/>
                <a:cs typeface="Hiragino Sans GB W3"/>
              </a:rPr>
              <a:t>需安装插件：</a:t>
            </a:r>
            <a:endParaRPr lang="en-US" altLang="zh-CN" dirty="0" smtClean="0">
              <a:solidFill>
                <a:srgbClr val="D9D9D9"/>
              </a:solidFill>
              <a:latin typeface="Hiragino Sans GB W3"/>
              <a:ea typeface="Hiragino Sans GB W3"/>
              <a:cs typeface="Hiragino Sans GB W3"/>
            </a:endParaRPr>
          </a:p>
          <a:p>
            <a:pPr>
              <a:lnSpc>
                <a:spcPct val="140000"/>
              </a:lnSpc>
            </a:pPr>
            <a:r>
              <a:rPr lang="zh-TW" altLang="en-US" dirty="0" smtClean="0">
                <a:solidFill>
                  <a:srgbClr val="D9D9D9"/>
                </a:solidFill>
                <a:latin typeface="Hiragino Sans GB W3"/>
                <a:ea typeface="Hiragino Sans GB W3"/>
                <a:cs typeface="Hiragino Sans GB W3"/>
              </a:rPr>
              <a:t>菜单</a:t>
            </a:r>
            <a:r>
              <a:rPr lang="en-US" altLang="zh-TW" dirty="0" smtClean="0">
                <a:solidFill>
                  <a:srgbClr val="D9D9D9"/>
                </a:solidFill>
                <a:latin typeface="Hiragino Sans GB W3"/>
                <a:ea typeface="Hiragino Sans GB W3"/>
                <a:cs typeface="Hiragino Sans GB W3"/>
              </a:rPr>
              <a:t>Help</a:t>
            </a:r>
            <a:r>
              <a:rPr lang="en-US" altLang="zh-TW" dirty="0">
                <a:solidFill>
                  <a:srgbClr val="D9D9D9"/>
                </a:solidFill>
                <a:latin typeface="Hiragino Sans GB W3"/>
                <a:ea typeface="Hiragino Sans GB W3"/>
                <a:cs typeface="Hiragino Sans GB W3"/>
              </a:rPr>
              <a:t>-&gt;Install New Software</a:t>
            </a:r>
            <a:r>
              <a:rPr lang="zh-TW" altLang="en-US" dirty="0" smtClean="0">
                <a:solidFill>
                  <a:srgbClr val="D9D9D9"/>
                </a:solidFill>
                <a:latin typeface="Hiragino Sans GB W3"/>
                <a:ea typeface="Hiragino Sans GB W3"/>
                <a:cs typeface="Hiragino Sans GB W3"/>
              </a:rPr>
              <a:t>，在</a:t>
            </a:r>
            <a:r>
              <a:rPr lang="en-US" altLang="zh-TW" dirty="0" smtClean="0">
                <a:solidFill>
                  <a:srgbClr val="D9D9D9"/>
                </a:solidFill>
                <a:latin typeface="Hiragino Sans GB W3"/>
                <a:ea typeface="Hiragino Sans GB W3"/>
                <a:cs typeface="Hiragino Sans GB W3"/>
              </a:rPr>
              <a:t>Work with</a:t>
            </a:r>
            <a:r>
              <a:rPr lang="zh-TW" altLang="en-US" dirty="0" smtClean="0">
                <a:solidFill>
                  <a:srgbClr val="D9D9D9"/>
                </a:solidFill>
                <a:latin typeface="Hiragino Sans GB W3"/>
                <a:ea typeface="Hiragino Sans GB W3"/>
                <a:cs typeface="Hiragino Sans GB W3"/>
              </a:rPr>
              <a:t>中输入</a:t>
            </a:r>
            <a:r>
              <a:rPr lang="zh-TW" altLang="en-US" dirty="0">
                <a:solidFill>
                  <a:srgbClr val="D9D9D9"/>
                </a:solidFill>
                <a:latin typeface="Hiragino Sans GB W3"/>
                <a:ea typeface="Hiragino Sans GB W3"/>
                <a:cs typeface="Hiragino Sans GB W3"/>
              </a:rPr>
              <a:t>：</a:t>
            </a:r>
            <a:r>
              <a:rPr lang="en-US" altLang="zh-TW" dirty="0">
                <a:solidFill>
                  <a:srgbClr val="D9D9D9"/>
                </a:solidFill>
                <a:latin typeface="Hiragino Sans GB W3"/>
                <a:ea typeface="Hiragino Sans GB W3"/>
                <a:cs typeface="Hiragino Sans GB W3"/>
              </a:rPr>
              <a:t>http://</a:t>
            </a:r>
            <a:r>
              <a:rPr lang="en-US" altLang="zh-TW" dirty="0" err="1">
                <a:solidFill>
                  <a:srgbClr val="D9D9D9"/>
                </a:solidFill>
                <a:latin typeface="Hiragino Sans GB W3"/>
                <a:ea typeface="Hiragino Sans GB W3"/>
                <a:cs typeface="Hiragino Sans GB W3"/>
              </a:rPr>
              <a:t>beust.com</a:t>
            </a:r>
            <a:r>
              <a:rPr lang="en-US" altLang="zh-TW" dirty="0">
                <a:solidFill>
                  <a:srgbClr val="D9D9D9"/>
                </a:solidFill>
                <a:latin typeface="Hiragino Sans GB W3"/>
                <a:ea typeface="Hiragino Sans GB W3"/>
                <a:cs typeface="Hiragino Sans GB W3"/>
              </a:rPr>
              <a:t>/</a:t>
            </a:r>
            <a:r>
              <a:rPr lang="en-US" altLang="zh-TW" dirty="0" smtClean="0">
                <a:solidFill>
                  <a:srgbClr val="D9D9D9"/>
                </a:solidFill>
                <a:latin typeface="Hiragino Sans GB W3"/>
                <a:ea typeface="Hiragino Sans GB W3"/>
                <a:cs typeface="Hiragino Sans GB W3"/>
              </a:rPr>
              <a:t>eclipse</a:t>
            </a:r>
            <a:r>
              <a:rPr lang="zh-TW" altLang="en-US" dirty="0" smtClean="0">
                <a:solidFill>
                  <a:srgbClr val="D9D9D9"/>
                </a:solidFill>
                <a:latin typeface="Hiragino Sans GB W3"/>
                <a:ea typeface="Hiragino Sans GB W3"/>
                <a:cs typeface="Hiragino Sans GB W3"/>
              </a:rPr>
              <a:t>，</a:t>
            </a:r>
            <a:r>
              <a:rPr lang="zh-CN" altLang="en-US" dirty="0" smtClean="0">
                <a:solidFill>
                  <a:srgbClr val="D9D9D9"/>
                </a:solidFill>
                <a:latin typeface="Hiragino Sans GB W3"/>
                <a:ea typeface="Hiragino Sans GB W3"/>
                <a:cs typeface="Hiragino Sans GB W3"/>
              </a:rPr>
              <a:t>并回车，</a:t>
            </a:r>
            <a:r>
              <a:rPr lang="zh-TW" altLang="en-US" dirty="0" smtClean="0">
                <a:solidFill>
                  <a:srgbClr val="D9D9D9"/>
                </a:solidFill>
                <a:latin typeface="Hiragino Sans GB W3"/>
                <a:ea typeface="Hiragino Sans GB W3"/>
                <a:cs typeface="Hiragino Sans GB W3"/>
              </a:rPr>
              <a:t>选中</a:t>
            </a:r>
            <a:r>
              <a:rPr lang="en-US" altLang="zh-TW" dirty="0" err="1">
                <a:solidFill>
                  <a:srgbClr val="D9D9D9"/>
                </a:solidFill>
                <a:latin typeface="Hiragino Sans GB W3"/>
                <a:ea typeface="Hiragino Sans GB W3"/>
                <a:cs typeface="Hiragino Sans GB W3"/>
              </a:rPr>
              <a:t>TestNG</a:t>
            </a:r>
            <a:r>
              <a:rPr lang="zh-TW" altLang="en-US" dirty="0">
                <a:solidFill>
                  <a:srgbClr val="D9D9D9"/>
                </a:solidFill>
                <a:latin typeface="Hiragino Sans GB W3"/>
                <a:ea typeface="Hiragino Sans GB W3"/>
                <a:cs typeface="Hiragino Sans GB W3"/>
              </a:rPr>
              <a:t>后一路点击</a:t>
            </a:r>
            <a:r>
              <a:rPr lang="en-US" altLang="zh-TW" dirty="0">
                <a:solidFill>
                  <a:srgbClr val="D9D9D9"/>
                </a:solidFill>
                <a:latin typeface="Hiragino Sans GB W3"/>
                <a:ea typeface="Hiragino Sans GB W3"/>
                <a:cs typeface="Hiragino Sans GB W3"/>
              </a:rPr>
              <a:t>Next</a:t>
            </a:r>
            <a:r>
              <a:rPr lang="zh-TW" altLang="en-US" dirty="0">
                <a:solidFill>
                  <a:srgbClr val="D9D9D9"/>
                </a:solidFill>
                <a:latin typeface="Hiragino Sans GB W3"/>
                <a:ea typeface="Hiragino Sans GB W3"/>
                <a:cs typeface="Hiragino Sans GB W3"/>
              </a:rPr>
              <a:t>下去安装即可，直到</a:t>
            </a:r>
            <a:r>
              <a:rPr lang="en-US" altLang="zh-TW" dirty="0">
                <a:solidFill>
                  <a:srgbClr val="D9D9D9"/>
                </a:solidFill>
                <a:latin typeface="Hiragino Sans GB W3"/>
                <a:ea typeface="Hiragino Sans GB W3"/>
                <a:cs typeface="Hiragino Sans GB W3"/>
              </a:rPr>
              <a:t>Finished</a:t>
            </a:r>
            <a:r>
              <a:rPr lang="zh-TW" altLang="en-US" dirty="0">
                <a:solidFill>
                  <a:srgbClr val="D9D9D9"/>
                </a:solidFill>
                <a:latin typeface="Hiragino Sans GB W3"/>
                <a:ea typeface="Hiragino Sans GB W3"/>
                <a:cs typeface="Hiragino Sans GB W3"/>
              </a:rPr>
              <a:t>之后，重启</a:t>
            </a:r>
            <a:r>
              <a:rPr lang="en-US" altLang="zh-TW" dirty="0">
                <a:solidFill>
                  <a:srgbClr val="D9D9D9"/>
                </a:solidFill>
                <a:latin typeface="Hiragino Sans GB W3"/>
                <a:ea typeface="Hiragino Sans GB W3"/>
                <a:cs typeface="Hiragino Sans GB W3"/>
              </a:rPr>
              <a:t>Eclipse</a:t>
            </a:r>
            <a:r>
              <a:rPr lang="zh-TW" altLang="en-US" dirty="0">
                <a:solidFill>
                  <a:srgbClr val="D9D9D9"/>
                </a:solidFill>
                <a:latin typeface="Hiragino Sans GB W3"/>
                <a:ea typeface="Hiragino Sans GB W3"/>
                <a:cs typeface="Hiragino Sans GB W3"/>
              </a:rPr>
              <a:t>完成安装</a:t>
            </a:r>
            <a:r>
              <a:rPr lang="zh-TW" altLang="en-US" dirty="0" smtClean="0">
                <a:solidFill>
                  <a:srgbClr val="D9D9D9"/>
                </a:solidFill>
                <a:latin typeface="Hiragino Sans GB W3"/>
                <a:ea typeface="Hiragino Sans GB W3"/>
                <a:cs typeface="Hiragino Sans GB W3"/>
              </a:rPr>
              <a:t>。</a:t>
            </a:r>
            <a:endParaRPr lang="en-US" altLang="zh-TW" dirty="0" smtClean="0">
              <a:solidFill>
                <a:srgbClr val="D9D9D9"/>
              </a:solidFill>
              <a:latin typeface="Hiragino Sans GB W3"/>
              <a:ea typeface="Hiragino Sans GB W3"/>
              <a:cs typeface="Hiragino Sans GB W3"/>
            </a:endParaRPr>
          </a:p>
          <a:p>
            <a:pPr>
              <a:lnSpc>
                <a:spcPct val="140000"/>
              </a:lnSpc>
            </a:pPr>
            <a:endParaRPr lang="en-US" altLang="zh-TW" dirty="0" smtClean="0">
              <a:solidFill>
                <a:srgbClr val="D9D9D9"/>
              </a:solidFill>
              <a:latin typeface="Hiragino Sans GB W3"/>
              <a:ea typeface="Hiragino Sans GB W3"/>
              <a:cs typeface="Hiragino Sans GB W3"/>
            </a:endParaRPr>
          </a:p>
          <a:p>
            <a:pPr>
              <a:lnSpc>
                <a:spcPct val="140000"/>
              </a:lnSpc>
            </a:pPr>
            <a:r>
              <a:rPr lang="zh-TW" altLang="zh-TW" dirty="0" smtClean="0">
                <a:solidFill>
                  <a:srgbClr val="D9D9D9"/>
                </a:solidFill>
                <a:latin typeface="Hiragino Sans GB W3"/>
                <a:ea typeface="Hiragino Sans GB W3"/>
                <a:cs typeface="Hiragino Sans GB W3"/>
              </a:rPr>
              <a:t>I</a:t>
            </a:r>
            <a:r>
              <a:rPr lang="en-US" altLang="zh-TW" dirty="0" err="1" smtClean="0">
                <a:solidFill>
                  <a:srgbClr val="D9D9D9"/>
                </a:solidFill>
                <a:latin typeface="Hiragino Sans GB W3"/>
                <a:ea typeface="Hiragino Sans GB W3"/>
                <a:cs typeface="Hiragino Sans GB W3"/>
              </a:rPr>
              <a:t>n</a:t>
            </a:r>
            <a:r>
              <a:rPr lang="en-US" altLang="zh-CN" dirty="0" err="1" smtClean="0">
                <a:solidFill>
                  <a:srgbClr val="D9D9D9"/>
                </a:solidFill>
                <a:latin typeface="Hiragino Sans GB W3"/>
                <a:ea typeface="Hiragino Sans GB W3"/>
                <a:cs typeface="Hiragino Sans GB W3"/>
              </a:rPr>
              <a:t>telliJ</a:t>
            </a:r>
            <a:r>
              <a:rPr lang="zh-CN" altLang="en-US" dirty="0" smtClean="0">
                <a:solidFill>
                  <a:srgbClr val="D9D9D9"/>
                </a:solidFill>
                <a:latin typeface="Hiragino Sans GB W3"/>
                <a:ea typeface="Hiragino Sans GB W3"/>
                <a:cs typeface="Hiragino Sans GB W3"/>
              </a:rPr>
              <a:t> </a:t>
            </a:r>
            <a:r>
              <a:rPr lang="en-US" altLang="zh-CN" dirty="0" smtClean="0">
                <a:solidFill>
                  <a:srgbClr val="D9D9D9"/>
                </a:solidFill>
                <a:latin typeface="Hiragino Sans GB W3"/>
                <a:ea typeface="Hiragino Sans GB W3"/>
                <a:cs typeface="Hiragino Sans GB W3"/>
              </a:rPr>
              <a:t>IDEA</a:t>
            </a:r>
            <a:r>
              <a:rPr lang="zh-CN" altLang="en-US" dirty="0" smtClean="0">
                <a:solidFill>
                  <a:srgbClr val="D9D9D9"/>
                </a:solidFill>
                <a:latin typeface="Hiragino Sans GB W3"/>
                <a:ea typeface="Hiragino Sans GB W3"/>
                <a:cs typeface="Hiragino Sans GB W3"/>
              </a:rPr>
              <a:t> 自带无需安装插件</a:t>
            </a:r>
            <a:endParaRPr lang="en-US" altLang="zh-CN" dirty="0" smtClean="0">
              <a:solidFill>
                <a:srgbClr val="D9D9D9"/>
              </a:solidFill>
              <a:latin typeface="Hiragino Sans GB W3"/>
              <a:ea typeface="Hiragino Sans GB W3"/>
              <a:cs typeface="Hiragino Sans GB W3"/>
            </a:endParaRPr>
          </a:p>
        </p:txBody>
      </p:sp>
    </p:spTree>
    <p:extLst>
      <p:ext uri="{BB962C8B-B14F-4D97-AF65-F5344CB8AC3E}">
        <p14:creationId xmlns:p14="http://schemas.microsoft.com/office/powerpoint/2010/main" val="1018914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par>
                          <p:cTn id="13" fill="hold">
                            <p:stCondLst>
                              <p:cond delay="8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300"/>
                                        <p:tgtEl>
                                          <p:spTgt spid="5"/>
                                        </p:tgtEl>
                                      </p:cBhvr>
                                    </p:animEffect>
                                  </p:childTnLst>
                                </p:cTn>
                              </p:par>
                            </p:childTnLst>
                          </p:cTn>
                        </p:par>
                        <p:par>
                          <p:cTn id="17" fill="hold">
                            <p:stCondLst>
                              <p:cond delay="11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zh-CN" altLang="en-US" sz="6000" spc="300" dirty="0" smtClean="0">
                <a:effectLst>
                  <a:reflection stA="50000" endPos="50000" dist="101600" dir="5400000" sy="-100000" algn="bl" rotWithShape="0"/>
                </a:effectLst>
              </a:rPr>
              <a:t>自动化</a:t>
            </a:r>
            <a:endParaRPr lang="en-US" altLang="zh-CN" sz="6000" spc="300" dirty="0" smtClean="0">
              <a:effectLst>
                <a:reflection stA="50000" endPos="50000" dist="101600" dir="5400000" sy="-100000" algn="bl" rotWithShape="0"/>
              </a:effectLst>
            </a:endParaRPr>
          </a:p>
        </p:txBody>
      </p:sp>
    </p:spTree>
    <p:extLst>
      <p:ext uri="{BB962C8B-B14F-4D97-AF65-F5344CB8AC3E}">
        <p14:creationId xmlns:p14="http://schemas.microsoft.com/office/powerpoint/2010/main" val="17158414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ou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err="1"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TestNG</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xml</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大概组成</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8" name="直线连接符 7"/>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3" name="矩形 2"/>
          <p:cNvSpPr/>
          <p:nvPr/>
        </p:nvSpPr>
        <p:spPr>
          <a:xfrm>
            <a:off x="1158902" y="1350886"/>
            <a:ext cx="6826196" cy="5416868"/>
          </a:xfrm>
          <a:prstGeom prst="rect">
            <a:avLst/>
          </a:prstGeom>
        </p:spPr>
        <p:txBody>
          <a:bodyPr wrap="square">
            <a:spAutoFit/>
          </a:bodyPr>
          <a:lstStyle/>
          <a:p>
            <a:r>
              <a:rPr lang="en-US" altLang="zh-CN" sz="1600" dirty="0">
                <a:solidFill>
                  <a:srgbClr val="D9D9D9"/>
                </a:solidFill>
              </a:rPr>
              <a:t>&lt;suite name="</a:t>
            </a:r>
            <a:r>
              <a:rPr lang="en-US" altLang="zh-CN" sz="1600" dirty="0" err="1">
                <a:solidFill>
                  <a:srgbClr val="D9D9D9"/>
                </a:solidFill>
              </a:rPr>
              <a:t>ParametersTest</a:t>
            </a:r>
            <a:r>
              <a:rPr lang="en-US" altLang="zh-CN" sz="1600" dirty="0">
                <a:solidFill>
                  <a:srgbClr val="D9D9D9"/>
                </a:solidFill>
              </a:rPr>
              <a:t>"&gt;</a:t>
            </a:r>
          </a:p>
          <a:p>
            <a:r>
              <a:rPr lang="zh-CN" altLang="en-US" sz="1600" dirty="0">
                <a:solidFill>
                  <a:srgbClr val="D9D9D9"/>
                </a:solidFill>
              </a:rPr>
              <a:t>　　</a:t>
            </a:r>
            <a:r>
              <a:rPr lang="en-US" altLang="zh-CN" sz="1600" dirty="0">
                <a:solidFill>
                  <a:srgbClr val="D9D9D9"/>
                </a:solidFill>
              </a:rPr>
              <a:t>&lt;test name="Regression1"&gt;</a:t>
            </a:r>
          </a:p>
          <a:p>
            <a:r>
              <a:rPr lang="zh-CN" altLang="en-US" sz="1600" dirty="0">
                <a:solidFill>
                  <a:srgbClr val="D9D9D9"/>
                </a:solidFill>
              </a:rPr>
              <a:t>　　　　</a:t>
            </a:r>
            <a:r>
              <a:rPr lang="en-US" altLang="zh-CN" sz="1600" dirty="0">
                <a:solidFill>
                  <a:srgbClr val="D9D9D9"/>
                </a:solidFill>
              </a:rPr>
              <a:t>&lt;classes&gt;</a:t>
            </a:r>
          </a:p>
          <a:p>
            <a:r>
              <a:rPr lang="zh-CN" altLang="en-US" sz="1600" dirty="0">
                <a:solidFill>
                  <a:srgbClr val="D9D9D9"/>
                </a:solidFill>
              </a:rPr>
              <a:t>　　　　　　</a:t>
            </a:r>
            <a:r>
              <a:rPr lang="en-US" altLang="zh-CN" sz="1600" dirty="0">
                <a:solidFill>
                  <a:srgbClr val="D9D9D9"/>
                </a:solidFill>
              </a:rPr>
              <a:t>&lt;class name="</a:t>
            </a:r>
            <a:r>
              <a:rPr lang="en-US" altLang="zh-CN" sz="1600" dirty="0" err="1">
                <a:solidFill>
                  <a:srgbClr val="D9D9D9"/>
                </a:solidFill>
              </a:rPr>
              <a:t>com.example.ParameterSample</a:t>
            </a:r>
            <a:r>
              <a:rPr lang="en-US" altLang="zh-CN" sz="1600" dirty="0">
                <a:solidFill>
                  <a:srgbClr val="D9D9D9"/>
                </a:solidFill>
              </a:rPr>
              <a:t>" /&gt;</a:t>
            </a:r>
          </a:p>
          <a:p>
            <a:r>
              <a:rPr lang="zh-CN" altLang="en-US" sz="1600" dirty="0">
                <a:solidFill>
                  <a:srgbClr val="D9D9D9"/>
                </a:solidFill>
              </a:rPr>
              <a:t>　　　　　　</a:t>
            </a:r>
            <a:r>
              <a:rPr lang="en-US" altLang="zh-CN" sz="1600" dirty="0">
                <a:solidFill>
                  <a:srgbClr val="D9D9D9"/>
                </a:solidFill>
              </a:rPr>
              <a:t>&lt;class name="</a:t>
            </a:r>
            <a:r>
              <a:rPr lang="en-US" altLang="zh-CN" sz="1600" dirty="0" err="1">
                <a:solidFill>
                  <a:srgbClr val="D9D9D9"/>
                </a:solidFill>
              </a:rPr>
              <a:t>com.example.ParameterTest</a:t>
            </a:r>
            <a:r>
              <a:rPr lang="en-US" altLang="zh-CN" sz="1600" dirty="0">
                <a:solidFill>
                  <a:srgbClr val="D9D9D9"/>
                </a:solidFill>
              </a:rPr>
              <a:t>"&gt;</a:t>
            </a:r>
          </a:p>
          <a:p>
            <a:r>
              <a:rPr lang="zh-CN" altLang="en-US" sz="1600" dirty="0">
                <a:solidFill>
                  <a:srgbClr val="D9D9D9"/>
                </a:solidFill>
              </a:rPr>
              <a:t>　　　　　　　　</a:t>
            </a:r>
            <a:r>
              <a:rPr lang="en-US" altLang="zh-CN" sz="1600" dirty="0">
                <a:solidFill>
                  <a:srgbClr val="D9D9D9"/>
                </a:solidFill>
              </a:rPr>
              <a:t>&lt;</a:t>
            </a:r>
            <a:r>
              <a:rPr lang="en-US" altLang="zh-CN" sz="1600" dirty="0" err="1">
                <a:solidFill>
                  <a:srgbClr val="D9D9D9"/>
                </a:solidFill>
              </a:rPr>
              <a:t>mtehods</a:t>
            </a:r>
            <a:r>
              <a:rPr lang="en-US" altLang="zh-CN" sz="1600" dirty="0">
                <a:solidFill>
                  <a:srgbClr val="D9D9D9"/>
                </a:solidFill>
              </a:rPr>
              <a:t>&gt;</a:t>
            </a:r>
          </a:p>
          <a:p>
            <a:r>
              <a:rPr lang="zh-CN" altLang="en-US" sz="1600" dirty="0">
                <a:solidFill>
                  <a:srgbClr val="D9D9D9"/>
                </a:solidFill>
              </a:rPr>
              <a:t>　　　　　　　　　　</a:t>
            </a:r>
            <a:r>
              <a:rPr lang="en-US" altLang="zh-CN" sz="1600" dirty="0">
                <a:solidFill>
                  <a:srgbClr val="D9D9D9"/>
                </a:solidFill>
              </a:rPr>
              <a:t>&lt;include name="database.*" /&gt;</a:t>
            </a:r>
          </a:p>
          <a:p>
            <a:r>
              <a:rPr lang="zh-CN" altLang="en-US" sz="1600" dirty="0">
                <a:solidFill>
                  <a:srgbClr val="D9D9D9"/>
                </a:solidFill>
              </a:rPr>
              <a:t>　　　　　　　　　　</a:t>
            </a:r>
            <a:r>
              <a:rPr lang="en-US" altLang="zh-CN" sz="1600" dirty="0">
                <a:solidFill>
                  <a:srgbClr val="D9D9D9"/>
                </a:solidFill>
              </a:rPr>
              <a:t>&lt;exclude name="</a:t>
            </a:r>
            <a:r>
              <a:rPr lang="en-US" altLang="zh-CN" sz="1600" dirty="0" err="1">
                <a:solidFill>
                  <a:srgbClr val="D9D9D9"/>
                </a:solidFill>
              </a:rPr>
              <a:t>inProgress</a:t>
            </a:r>
            <a:r>
              <a:rPr lang="en-US" altLang="zh-CN" sz="1600" dirty="0">
                <a:solidFill>
                  <a:srgbClr val="D9D9D9"/>
                </a:solidFill>
              </a:rPr>
              <a:t>" /&gt;</a:t>
            </a:r>
          </a:p>
          <a:p>
            <a:r>
              <a:rPr lang="zh-CN" altLang="en-US" sz="1600" dirty="0">
                <a:solidFill>
                  <a:srgbClr val="D9D9D9"/>
                </a:solidFill>
              </a:rPr>
              <a:t>　　　　　　　　</a:t>
            </a:r>
            <a:r>
              <a:rPr lang="en-US" altLang="zh-CN" sz="1600" dirty="0">
                <a:solidFill>
                  <a:srgbClr val="D9D9D9"/>
                </a:solidFill>
              </a:rPr>
              <a:t>&lt;/methods&gt;</a:t>
            </a:r>
          </a:p>
          <a:p>
            <a:r>
              <a:rPr lang="zh-CN" altLang="en-US" sz="1600" dirty="0">
                <a:solidFill>
                  <a:srgbClr val="D9D9D9"/>
                </a:solidFill>
              </a:rPr>
              <a:t>　　　　　　</a:t>
            </a:r>
            <a:r>
              <a:rPr lang="en-US" altLang="zh-CN" sz="1600" dirty="0">
                <a:solidFill>
                  <a:srgbClr val="D9D9D9"/>
                </a:solidFill>
              </a:rPr>
              <a:t>&lt;/class&gt;</a:t>
            </a:r>
          </a:p>
          <a:p>
            <a:r>
              <a:rPr lang="zh-CN" altLang="en-US" sz="1600" dirty="0">
                <a:solidFill>
                  <a:srgbClr val="D9D9D9"/>
                </a:solidFill>
              </a:rPr>
              <a:t>　　　　</a:t>
            </a:r>
            <a:r>
              <a:rPr lang="en-US" altLang="zh-CN" sz="1600" dirty="0">
                <a:solidFill>
                  <a:srgbClr val="D9D9D9"/>
                </a:solidFill>
              </a:rPr>
              <a:t>&lt;/classes&gt;</a:t>
            </a:r>
          </a:p>
          <a:p>
            <a:r>
              <a:rPr lang="zh-CN" altLang="en-US" sz="1600" dirty="0">
                <a:solidFill>
                  <a:srgbClr val="D9D9D9"/>
                </a:solidFill>
              </a:rPr>
              <a:t>　　</a:t>
            </a:r>
            <a:r>
              <a:rPr lang="en-US" altLang="zh-CN" sz="1600" dirty="0">
                <a:solidFill>
                  <a:srgbClr val="D9D9D9"/>
                </a:solidFill>
              </a:rPr>
              <a:t>&lt;/test&gt;    </a:t>
            </a:r>
          </a:p>
          <a:p>
            <a:r>
              <a:rPr lang="zh-CN" altLang="en-US" sz="1600" dirty="0">
                <a:solidFill>
                  <a:srgbClr val="D9D9D9"/>
                </a:solidFill>
              </a:rPr>
              <a:t>　　</a:t>
            </a:r>
            <a:r>
              <a:rPr lang="en-US" altLang="zh-CN" sz="1600" dirty="0">
                <a:solidFill>
                  <a:srgbClr val="D9D9D9"/>
                </a:solidFill>
              </a:rPr>
              <a:t>&lt;test name="Parameters"&gt;</a:t>
            </a:r>
          </a:p>
          <a:p>
            <a:r>
              <a:rPr lang="zh-CN" altLang="en-US" sz="1600" dirty="0">
                <a:solidFill>
                  <a:srgbClr val="D9D9D9"/>
                </a:solidFill>
              </a:rPr>
              <a:t>　　　　</a:t>
            </a:r>
            <a:r>
              <a:rPr lang="en-US" altLang="zh-CN" sz="1600" dirty="0">
                <a:solidFill>
                  <a:srgbClr val="D9D9D9"/>
                </a:solidFill>
              </a:rPr>
              <a:t>&lt;packages&gt;</a:t>
            </a:r>
          </a:p>
          <a:p>
            <a:r>
              <a:rPr lang="zh-CN" altLang="en-US" sz="1600" dirty="0">
                <a:solidFill>
                  <a:srgbClr val="D9D9D9"/>
                </a:solidFill>
              </a:rPr>
              <a:t>　　　　　　</a:t>
            </a:r>
            <a:r>
              <a:rPr lang="en-US" altLang="zh-CN" sz="1600" dirty="0">
                <a:solidFill>
                  <a:srgbClr val="D9D9D9"/>
                </a:solidFill>
              </a:rPr>
              <a:t>&lt;package name="</a:t>
            </a:r>
            <a:r>
              <a:rPr lang="en-US" altLang="zh-CN" sz="1600" dirty="0" err="1">
                <a:solidFill>
                  <a:srgbClr val="D9D9D9"/>
                </a:solidFill>
              </a:rPr>
              <a:t>test.parameters.Parameter</a:t>
            </a:r>
            <a:r>
              <a:rPr lang="en-US" altLang="zh-CN" sz="1600" dirty="0">
                <a:solidFill>
                  <a:srgbClr val="D9D9D9"/>
                </a:solidFill>
              </a:rPr>
              <a:t>*" /&gt;</a:t>
            </a:r>
          </a:p>
          <a:p>
            <a:r>
              <a:rPr lang="zh-CN" altLang="en-US" sz="1600" dirty="0">
                <a:solidFill>
                  <a:srgbClr val="D9D9D9"/>
                </a:solidFill>
              </a:rPr>
              <a:t>　　　　</a:t>
            </a:r>
            <a:r>
              <a:rPr lang="en-US" altLang="zh-CN" sz="1600" dirty="0">
                <a:solidFill>
                  <a:srgbClr val="D9D9D9"/>
                </a:solidFill>
              </a:rPr>
              <a:t>&lt;/packages&gt;</a:t>
            </a:r>
          </a:p>
          <a:p>
            <a:r>
              <a:rPr lang="zh-CN" altLang="en-US" sz="1600" dirty="0">
                <a:solidFill>
                  <a:srgbClr val="D9D9D9"/>
                </a:solidFill>
              </a:rPr>
              <a:t>　　</a:t>
            </a:r>
            <a:r>
              <a:rPr lang="en-US" altLang="zh-CN" sz="1600" dirty="0">
                <a:solidFill>
                  <a:srgbClr val="D9D9D9"/>
                </a:solidFill>
              </a:rPr>
              <a:t>&lt;/test&gt;   </a:t>
            </a:r>
          </a:p>
          <a:p>
            <a:r>
              <a:rPr lang="fr-FR" altLang="zh-CN" sz="1600" dirty="0">
                <a:solidFill>
                  <a:srgbClr val="D9D9D9"/>
                </a:solidFill>
              </a:rPr>
              <a:t>&lt;/suite&gt;    </a:t>
            </a:r>
          </a:p>
          <a:p>
            <a:r>
              <a:rPr lang="zh-CN" altLang="en-US" sz="1600" dirty="0">
                <a:solidFill>
                  <a:srgbClr val="D9D9D9"/>
                </a:solidFill>
              </a:rPr>
              <a:t>一个</a:t>
            </a:r>
            <a:r>
              <a:rPr lang="en-US" altLang="zh-CN" sz="1600" dirty="0">
                <a:solidFill>
                  <a:srgbClr val="D9D9D9"/>
                </a:solidFill>
              </a:rPr>
              <a:t>suite(</a:t>
            </a:r>
            <a:r>
              <a:rPr lang="zh-CN" altLang="en-US" sz="1600" dirty="0">
                <a:solidFill>
                  <a:srgbClr val="D9D9D9"/>
                </a:solidFill>
              </a:rPr>
              <a:t>套件</a:t>
            </a:r>
            <a:r>
              <a:rPr lang="en-US" altLang="zh-CN" sz="1600" dirty="0">
                <a:solidFill>
                  <a:srgbClr val="D9D9D9"/>
                </a:solidFill>
              </a:rPr>
              <a:t>) </a:t>
            </a:r>
            <a:r>
              <a:rPr lang="zh-CN" altLang="en-US" sz="1600" dirty="0">
                <a:solidFill>
                  <a:srgbClr val="D9D9D9"/>
                </a:solidFill>
              </a:rPr>
              <a:t>由一个或多个测试组成。 </a:t>
            </a:r>
          </a:p>
          <a:p>
            <a:r>
              <a:rPr lang="zh-CN" altLang="en-US" sz="1600" dirty="0">
                <a:solidFill>
                  <a:srgbClr val="D9D9D9"/>
                </a:solidFill>
              </a:rPr>
              <a:t>一个</a:t>
            </a:r>
            <a:r>
              <a:rPr lang="en-US" altLang="zh-CN" sz="1600" dirty="0">
                <a:solidFill>
                  <a:srgbClr val="D9D9D9"/>
                </a:solidFill>
              </a:rPr>
              <a:t>test(</a:t>
            </a:r>
            <a:r>
              <a:rPr lang="zh-CN" altLang="en-US" sz="1600" dirty="0">
                <a:solidFill>
                  <a:srgbClr val="D9D9D9"/>
                </a:solidFill>
              </a:rPr>
              <a:t>测试</a:t>
            </a:r>
            <a:r>
              <a:rPr lang="en-US" altLang="zh-CN" sz="1600" dirty="0">
                <a:solidFill>
                  <a:srgbClr val="D9D9D9"/>
                </a:solidFill>
              </a:rPr>
              <a:t>) </a:t>
            </a:r>
            <a:r>
              <a:rPr lang="zh-CN" altLang="en-US" sz="1600" dirty="0">
                <a:solidFill>
                  <a:srgbClr val="D9D9D9"/>
                </a:solidFill>
              </a:rPr>
              <a:t>由一个或多个类组成 </a:t>
            </a:r>
          </a:p>
          <a:p>
            <a:r>
              <a:rPr lang="zh-CN" altLang="en-US" sz="1600" dirty="0">
                <a:solidFill>
                  <a:srgbClr val="D9D9D9"/>
                </a:solidFill>
              </a:rPr>
              <a:t>一个</a:t>
            </a:r>
            <a:r>
              <a:rPr lang="en-US" altLang="zh-CN" sz="1600" dirty="0">
                <a:solidFill>
                  <a:srgbClr val="D9D9D9"/>
                </a:solidFill>
              </a:rPr>
              <a:t>class(</a:t>
            </a:r>
            <a:r>
              <a:rPr lang="zh-CN" altLang="en-US" sz="1600" dirty="0">
                <a:solidFill>
                  <a:srgbClr val="D9D9D9"/>
                </a:solidFill>
              </a:rPr>
              <a:t>类</a:t>
            </a:r>
            <a:r>
              <a:rPr lang="en-US" altLang="zh-CN" sz="1600" dirty="0">
                <a:solidFill>
                  <a:srgbClr val="D9D9D9"/>
                </a:solidFill>
              </a:rPr>
              <a:t>) </a:t>
            </a:r>
            <a:r>
              <a:rPr lang="zh-CN" altLang="en-US" sz="1600" dirty="0">
                <a:solidFill>
                  <a:srgbClr val="D9D9D9"/>
                </a:solidFill>
              </a:rPr>
              <a:t>由一个或多个方法组成。</a:t>
            </a:r>
          </a:p>
        </p:txBody>
      </p:sp>
    </p:spTree>
    <p:extLst>
      <p:ext uri="{BB962C8B-B14F-4D97-AF65-F5344CB8AC3E}">
        <p14:creationId xmlns:p14="http://schemas.microsoft.com/office/powerpoint/2010/main" val="626515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par>
                          <p:cTn id="13" fill="hold">
                            <p:stCondLst>
                              <p:cond delay="800"/>
                            </p:stCondLst>
                            <p:childTnLst>
                              <p:par>
                                <p:cTn id="14" presetID="2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err="1"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TestNG</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常用修饰符</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8" name="直线连接符 7"/>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2" name="矩形 1"/>
          <p:cNvSpPr/>
          <p:nvPr/>
        </p:nvSpPr>
        <p:spPr>
          <a:xfrm>
            <a:off x="367214" y="1491360"/>
            <a:ext cx="7589080" cy="5069082"/>
          </a:xfrm>
          <a:prstGeom prst="rect">
            <a:avLst/>
          </a:prstGeom>
        </p:spPr>
        <p:txBody>
          <a:bodyPr wrap="square">
            <a:spAutoFit/>
          </a:bodyPr>
          <a:lstStyle/>
          <a:p>
            <a:pPr>
              <a:lnSpc>
                <a:spcPct val="120000"/>
              </a:lnSpc>
            </a:pPr>
            <a:r>
              <a:rPr lang="en-US" altLang="zh-CN" dirty="0">
                <a:solidFill>
                  <a:srgbClr val="D9D9D9"/>
                </a:solidFill>
                <a:latin typeface="Hiragino Sans GB W3"/>
                <a:ea typeface="Hiragino Sans GB W3"/>
                <a:cs typeface="Hiragino Sans GB W3"/>
              </a:rPr>
              <a:t>@</a:t>
            </a:r>
            <a:r>
              <a:rPr lang="en-US" altLang="zh-CN" dirty="0" err="1">
                <a:solidFill>
                  <a:srgbClr val="D9D9D9"/>
                </a:solidFill>
                <a:latin typeface="Hiragino Sans GB W3"/>
                <a:ea typeface="Hiragino Sans GB W3"/>
                <a:cs typeface="Hiragino Sans GB W3"/>
              </a:rPr>
              <a:t>DataProvider</a:t>
            </a:r>
            <a:endParaRPr lang="en-US" altLang="zh-CN" dirty="0">
              <a:solidFill>
                <a:srgbClr val="D9D9D9"/>
              </a:solidFill>
              <a:latin typeface="Hiragino Sans GB W3"/>
              <a:ea typeface="Hiragino Sans GB W3"/>
              <a:cs typeface="Hiragino Sans GB W3"/>
            </a:endParaRPr>
          </a:p>
          <a:p>
            <a:pPr>
              <a:lnSpc>
                <a:spcPct val="120000"/>
              </a:lnSpc>
            </a:pPr>
            <a:r>
              <a:rPr lang="en-US" altLang="zh-CN" dirty="0">
                <a:solidFill>
                  <a:srgbClr val="D9D9D9"/>
                </a:solidFill>
                <a:latin typeface="Hiragino Sans GB W3"/>
                <a:ea typeface="Hiragino Sans GB W3"/>
                <a:cs typeface="Hiragino Sans GB W3"/>
              </a:rPr>
              <a:t>@</a:t>
            </a:r>
            <a:r>
              <a:rPr lang="en-US" altLang="zh-CN" dirty="0" err="1">
                <a:solidFill>
                  <a:srgbClr val="D9D9D9"/>
                </a:solidFill>
                <a:latin typeface="Hiragino Sans GB W3"/>
                <a:ea typeface="Hiragino Sans GB W3"/>
                <a:cs typeface="Hiragino Sans GB W3"/>
              </a:rPr>
              <a:t>ExpectedExceptions</a:t>
            </a:r>
            <a:endParaRPr lang="en-US" altLang="zh-CN" dirty="0">
              <a:solidFill>
                <a:srgbClr val="D9D9D9"/>
              </a:solidFill>
              <a:latin typeface="Hiragino Sans GB W3"/>
              <a:ea typeface="Hiragino Sans GB W3"/>
              <a:cs typeface="Hiragino Sans GB W3"/>
            </a:endParaRPr>
          </a:p>
          <a:p>
            <a:pPr>
              <a:lnSpc>
                <a:spcPct val="120000"/>
              </a:lnSpc>
            </a:pPr>
            <a:r>
              <a:rPr lang="en-US" altLang="zh-CN" dirty="0">
                <a:solidFill>
                  <a:srgbClr val="D9D9D9"/>
                </a:solidFill>
                <a:latin typeface="Hiragino Sans GB W3"/>
                <a:ea typeface="Hiragino Sans GB W3"/>
                <a:cs typeface="Hiragino Sans GB W3"/>
              </a:rPr>
              <a:t>@Factory</a:t>
            </a:r>
          </a:p>
          <a:p>
            <a:pPr>
              <a:lnSpc>
                <a:spcPct val="120000"/>
              </a:lnSpc>
            </a:pPr>
            <a:r>
              <a:rPr lang="en-US" altLang="zh-CN" dirty="0">
                <a:solidFill>
                  <a:srgbClr val="D9D9D9"/>
                </a:solidFill>
                <a:latin typeface="Hiragino Sans GB W3"/>
                <a:ea typeface="Hiragino Sans GB W3"/>
                <a:cs typeface="Hiragino Sans GB W3"/>
              </a:rPr>
              <a:t>@Test</a:t>
            </a:r>
          </a:p>
          <a:p>
            <a:pPr>
              <a:lnSpc>
                <a:spcPct val="120000"/>
              </a:lnSpc>
            </a:pPr>
            <a:r>
              <a:rPr lang="en-US" altLang="zh-CN" dirty="0">
                <a:solidFill>
                  <a:srgbClr val="D9D9D9"/>
                </a:solidFill>
                <a:latin typeface="Hiragino Sans GB W3"/>
                <a:ea typeface="Hiragino Sans GB W3"/>
                <a:cs typeface="Hiragino Sans GB W3"/>
              </a:rPr>
              <a:t>@Parameters</a:t>
            </a:r>
            <a:endParaRPr lang="zh-CN" altLang="en-US" dirty="0">
              <a:solidFill>
                <a:srgbClr val="D9D9D9"/>
              </a:solidFill>
              <a:latin typeface="Hiragino Sans GB W3"/>
              <a:ea typeface="Hiragino Sans GB W3"/>
              <a:cs typeface="Hiragino Sans GB W3"/>
            </a:endParaRPr>
          </a:p>
          <a:p>
            <a:pPr>
              <a:lnSpc>
                <a:spcPct val="120000"/>
              </a:lnSpc>
            </a:pPr>
            <a:r>
              <a:rPr lang="en-US" altLang="zh-CN" dirty="0" smtClean="0">
                <a:solidFill>
                  <a:srgbClr val="D9D9D9"/>
                </a:solidFill>
                <a:latin typeface="Hiragino Sans GB W3"/>
                <a:ea typeface="Hiragino Sans GB W3"/>
                <a:cs typeface="Hiragino Sans GB W3"/>
              </a:rPr>
              <a:t>@</a:t>
            </a:r>
            <a:r>
              <a:rPr lang="en-US" altLang="zh-CN" dirty="0" err="1">
                <a:solidFill>
                  <a:srgbClr val="D9D9D9"/>
                </a:solidFill>
                <a:latin typeface="Hiragino Sans GB W3"/>
                <a:ea typeface="Hiragino Sans GB W3"/>
                <a:cs typeface="Hiragino Sans GB W3"/>
              </a:rPr>
              <a:t>BeforeSuite</a:t>
            </a:r>
            <a:r>
              <a:rPr lang="en-US" altLang="zh-CN" dirty="0">
                <a:solidFill>
                  <a:srgbClr val="D9D9D9"/>
                </a:solidFill>
                <a:latin typeface="Hiragino Sans GB W3"/>
                <a:ea typeface="Hiragino Sans GB W3"/>
                <a:cs typeface="Hiragino Sans GB W3"/>
              </a:rPr>
              <a:t>/@</a:t>
            </a:r>
            <a:r>
              <a:rPr lang="en-US" altLang="zh-CN" dirty="0" err="1">
                <a:solidFill>
                  <a:srgbClr val="D9D9D9"/>
                </a:solidFill>
                <a:latin typeface="Hiragino Sans GB W3"/>
                <a:ea typeface="Hiragino Sans GB W3"/>
                <a:cs typeface="Hiragino Sans GB W3"/>
              </a:rPr>
              <a:t>AfterSuite</a:t>
            </a:r>
            <a:r>
              <a:rPr lang="en-US" altLang="zh-CN" dirty="0">
                <a:solidFill>
                  <a:srgbClr val="D9D9D9"/>
                </a:solidFill>
                <a:latin typeface="Hiragino Sans GB W3"/>
                <a:ea typeface="Hiragino Sans GB W3"/>
                <a:cs typeface="Hiragino Sans GB W3"/>
              </a:rPr>
              <a:t> </a:t>
            </a:r>
            <a:endParaRPr lang="en-US" altLang="zh-CN" dirty="0" smtClean="0">
              <a:solidFill>
                <a:srgbClr val="D9D9D9"/>
              </a:solidFill>
              <a:latin typeface="Hiragino Sans GB W3"/>
              <a:ea typeface="Hiragino Sans GB W3"/>
              <a:cs typeface="Hiragino Sans GB W3"/>
            </a:endParaRPr>
          </a:p>
          <a:p>
            <a:pPr>
              <a:lnSpc>
                <a:spcPct val="120000"/>
              </a:lnSpc>
            </a:pPr>
            <a:r>
              <a:rPr lang="en-US" altLang="zh-CN" dirty="0">
                <a:solidFill>
                  <a:srgbClr val="D9D9D9"/>
                </a:solidFill>
                <a:latin typeface="Hiragino Sans GB W3"/>
                <a:ea typeface="Hiragino Sans GB W3"/>
                <a:cs typeface="Hiragino Sans GB W3"/>
              </a:rPr>
              <a:t>	</a:t>
            </a:r>
            <a:r>
              <a:rPr lang="zh-CN" altLang="en-US" dirty="0" smtClean="0">
                <a:solidFill>
                  <a:srgbClr val="D9D9D9"/>
                </a:solidFill>
                <a:latin typeface="Hiragino Sans GB W3"/>
                <a:ea typeface="Hiragino Sans GB W3"/>
                <a:cs typeface="Hiragino Sans GB W3"/>
              </a:rPr>
              <a:t>在某个测试套件开始之</a:t>
            </a:r>
            <a:r>
              <a:rPr lang="zh-CN" altLang="en-US" dirty="0">
                <a:solidFill>
                  <a:srgbClr val="D9D9D9"/>
                </a:solidFill>
                <a:latin typeface="Hiragino Sans GB W3"/>
                <a:ea typeface="Hiragino Sans GB W3"/>
                <a:cs typeface="Hiragino Sans GB W3"/>
              </a:rPr>
              <a:t>前</a:t>
            </a:r>
            <a:r>
              <a:rPr lang="en-US" altLang="zh-CN" dirty="0">
                <a:solidFill>
                  <a:srgbClr val="D9D9D9"/>
                </a:solidFill>
                <a:latin typeface="Hiragino Sans GB W3"/>
                <a:ea typeface="Hiragino Sans GB W3"/>
                <a:cs typeface="Hiragino Sans GB W3"/>
              </a:rPr>
              <a:t>/</a:t>
            </a:r>
            <a:r>
              <a:rPr lang="zh-CN" altLang="en-US" dirty="0">
                <a:solidFill>
                  <a:srgbClr val="D9D9D9"/>
                </a:solidFill>
                <a:latin typeface="Hiragino Sans GB W3"/>
                <a:ea typeface="Hiragino Sans GB W3"/>
                <a:cs typeface="Hiragino Sans GB W3"/>
              </a:rPr>
              <a:t>在某个套件所有测试方法执行之后 </a:t>
            </a:r>
          </a:p>
          <a:p>
            <a:pPr>
              <a:lnSpc>
                <a:spcPct val="120000"/>
              </a:lnSpc>
            </a:pPr>
            <a:r>
              <a:rPr lang="en-US" altLang="zh-CN" dirty="0">
                <a:solidFill>
                  <a:srgbClr val="D9D9D9"/>
                </a:solidFill>
                <a:latin typeface="Hiragino Sans GB W3"/>
                <a:ea typeface="Hiragino Sans GB W3"/>
                <a:cs typeface="Hiragino Sans GB W3"/>
              </a:rPr>
              <a:t>@</a:t>
            </a:r>
            <a:r>
              <a:rPr lang="en-US" altLang="zh-CN" dirty="0" err="1">
                <a:solidFill>
                  <a:srgbClr val="D9D9D9"/>
                </a:solidFill>
                <a:latin typeface="Hiragino Sans GB W3"/>
                <a:ea typeface="Hiragino Sans GB W3"/>
                <a:cs typeface="Hiragino Sans GB W3"/>
              </a:rPr>
              <a:t>BeforeTest</a:t>
            </a:r>
            <a:r>
              <a:rPr lang="en-US" altLang="zh-CN" dirty="0">
                <a:solidFill>
                  <a:srgbClr val="D9D9D9"/>
                </a:solidFill>
                <a:latin typeface="Hiragino Sans GB W3"/>
                <a:ea typeface="Hiragino Sans GB W3"/>
                <a:cs typeface="Hiragino Sans GB W3"/>
              </a:rPr>
              <a:t>/@</a:t>
            </a:r>
            <a:r>
              <a:rPr lang="en-US" altLang="zh-CN" dirty="0" err="1">
                <a:solidFill>
                  <a:srgbClr val="D9D9D9"/>
                </a:solidFill>
                <a:latin typeface="Hiragino Sans GB W3"/>
                <a:ea typeface="Hiragino Sans GB W3"/>
                <a:cs typeface="Hiragino Sans GB W3"/>
              </a:rPr>
              <a:t>AfterTest</a:t>
            </a:r>
            <a:r>
              <a:rPr lang="en-US" altLang="zh-CN" dirty="0">
                <a:solidFill>
                  <a:srgbClr val="D9D9D9"/>
                </a:solidFill>
                <a:latin typeface="Hiragino Sans GB W3"/>
                <a:ea typeface="Hiragino Sans GB W3"/>
                <a:cs typeface="Hiragino Sans GB W3"/>
              </a:rPr>
              <a:t> </a:t>
            </a:r>
            <a:endParaRPr lang="en-US" altLang="zh-CN" dirty="0" smtClean="0">
              <a:solidFill>
                <a:srgbClr val="D9D9D9"/>
              </a:solidFill>
              <a:latin typeface="Hiragino Sans GB W3"/>
              <a:ea typeface="Hiragino Sans GB W3"/>
              <a:cs typeface="Hiragino Sans GB W3"/>
            </a:endParaRPr>
          </a:p>
          <a:p>
            <a:pPr>
              <a:lnSpc>
                <a:spcPct val="120000"/>
              </a:lnSpc>
            </a:pPr>
            <a:r>
              <a:rPr lang="en-US" altLang="zh-CN" dirty="0">
                <a:solidFill>
                  <a:srgbClr val="D9D9D9"/>
                </a:solidFill>
                <a:latin typeface="Hiragino Sans GB W3"/>
                <a:ea typeface="Hiragino Sans GB W3"/>
                <a:cs typeface="Hiragino Sans GB W3"/>
              </a:rPr>
              <a:t>	</a:t>
            </a:r>
            <a:r>
              <a:rPr lang="zh-CN" altLang="en-US" dirty="0" smtClean="0">
                <a:solidFill>
                  <a:srgbClr val="D9D9D9"/>
                </a:solidFill>
                <a:latin typeface="Hiragino Sans GB W3"/>
                <a:ea typeface="Hiragino Sans GB W3"/>
                <a:cs typeface="Hiragino Sans GB W3"/>
              </a:rPr>
              <a:t>在某个测试开始之</a:t>
            </a:r>
            <a:r>
              <a:rPr lang="zh-CN" altLang="en-US" dirty="0">
                <a:solidFill>
                  <a:srgbClr val="D9D9D9"/>
                </a:solidFill>
                <a:latin typeface="Hiragino Sans GB W3"/>
                <a:ea typeface="Hiragino Sans GB W3"/>
                <a:cs typeface="Hiragino Sans GB W3"/>
              </a:rPr>
              <a:t>前</a:t>
            </a:r>
            <a:r>
              <a:rPr lang="en-US" altLang="zh-CN" dirty="0">
                <a:solidFill>
                  <a:srgbClr val="D9D9D9"/>
                </a:solidFill>
                <a:latin typeface="Hiragino Sans GB W3"/>
                <a:ea typeface="Hiragino Sans GB W3"/>
                <a:cs typeface="Hiragino Sans GB W3"/>
              </a:rPr>
              <a:t>/</a:t>
            </a:r>
            <a:r>
              <a:rPr lang="zh-CN" altLang="en-US" dirty="0">
                <a:solidFill>
                  <a:srgbClr val="D9D9D9"/>
                </a:solidFill>
                <a:latin typeface="Hiragino Sans GB W3"/>
                <a:ea typeface="Hiragino Sans GB W3"/>
                <a:cs typeface="Hiragino Sans GB W3"/>
              </a:rPr>
              <a:t>在某个测试所有测试方法执行之后 </a:t>
            </a:r>
          </a:p>
          <a:p>
            <a:pPr>
              <a:lnSpc>
                <a:spcPct val="120000"/>
              </a:lnSpc>
            </a:pPr>
            <a:r>
              <a:rPr lang="en-US" altLang="zh-CN" dirty="0">
                <a:solidFill>
                  <a:srgbClr val="D9D9D9"/>
                </a:solidFill>
                <a:latin typeface="Hiragino Sans GB W3"/>
                <a:ea typeface="Hiragino Sans GB W3"/>
                <a:cs typeface="Hiragino Sans GB W3"/>
              </a:rPr>
              <a:t>@</a:t>
            </a:r>
            <a:r>
              <a:rPr lang="en-US" altLang="zh-CN" dirty="0" err="1">
                <a:solidFill>
                  <a:srgbClr val="D9D9D9"/>
                </a:solidFill>
                <a:latin typeface="Hiragino Sans GB W3"/>
                <a:ea typeface="Hiragino Sans GB W3"/>
                <a:cs typeface="Hiragino Sans GB W3"/>
              </a:rPr>
              <a:t>BeforeClass</a:t>
            </a:r>
            <a:r>
              <a:rPr lang="en-US" altLang="zh-CN" dirty="0">
                <a:solidFill>
                  <a:srgbClr val="D9D9D9"/>
                </a:solidFill>
                <a:latin typeface="Hiragino Sans GB W3"/>
                <a:ea typeface="Hiragino Sans GB W3"/>
                <a:cs typeface="Hiragino Sans GB W3"/>
              </a:rPr>
              <a:t>/@</a:t>
            </a:r>
            <a:r>
              <a:rPr lang="en-US" altLang="zh-CN" dirty="0" err="1" smtClean="0">
                <a:solidFill>
                  <a:srgbClr val="D9D9D9"/>
                </a:solidFill>
                <a:latin typeface="Hiragino Sans GB W3"/>
                <a:ea typeface="Hiragino Sans GB W3"/>
                <a:cs typeface="Hiragino Sans GB W3"/>
              </a:rPr>
              <a:t>AfterClass</a:t>
            </a:r>
            <a:endParaRPr lang="en-US" altLang="zh-CN" dirty="0" smtClean="0">
              <a:solidFill>
                <a:srgbClr val="D9D9D9"/>
              </a:solidFill>
              <a:latin typeface="Hiragino Sans GB W3"/>
              <a:ea typeface="Hiragino Sans GB W3"/>
              <a:cs typeface="Hiragino Sans GB W3"/>
            </a:endParaRPr>
          </a:p>
          <a:p>
            <a:pPr>
              <a:lnSpc>
                <a:spcPct val="120000"/>
              </a:lnSpc>
            </a:pPr>
            <a:r>
              <a:rPr lang="en-US" altLang="zh-CN" dirty="0">
                <a:solidFill>
                  <a:srgbClr val="D9D9D9"/>
                </a:solidFill>
                <a:latin typeface="Hiragino Sans GB W3"/>
                <a:ea typeface="Hiragino Sans GB W3"/>
                <a:cs typeface="Hiragino Sans GB W3"/>
              </a:rPr>
              <a:t>	</a:t>
            </a:r>
            <a:r>
              <a:rPr lang="en-US" altLang="zh-CN" dirty="0" smtClean="0">
                <a:solidFill>
                  <a:srgbClr val="D9D9D9"/>
                </a:solidFill>
                <a:latin typeface="Hiragino Sans GB W3"/>
                <a:ea typeface="Hiragino Sans GB W3"/>
                <a:cs typeface="Hiragino Sans GB W3"/>
              </a:rPr>
              <a:t> </a:t>
            </a:r>
            <a:r>
              <a:rPr lang="zh-CN" altLang="en-US" dirty="0">
                <a:solidFill>
                  <a:srgbClr val="D9D9D9"/>
                </a:solidFill>
                <a:latin typeface="Hiragino Sans GB W3"/>
                <a:ea typeface="Hiragino Sans GB W3"/>
                <a:cs typeface="Hiragino Sans GB W3"/>
              </a:rPr>
              <a:t>在某个测试类开始之前</a:t>
            </a:r>
            <a:r>
              <a:rPr lang="en-US" altLang="zh-CN" dirty="0">
                <a:solidFill>
                  <a:srgbClr val="D9D9D9"/>
                </a:solidFill>
                <a:latin typeface="Hiragino Sans GB W3"/>
                <a:ea typeface="Hiragino Sans GB W3"/>
                <a:cs typeface="Hiragino Sans GB W3"/>
              </a:rPr>
              <a:t>/</a:t>
            </a:r>
            <a:r>
              <a:rPr lang="zh-CN" altLang="en-US" dirty="0">
                <a:solidFill>
                  <a:srgbClr val="D9D9D9"/>
                </a:solidFill>
                <a:latin typeface="Hiragino Sans GB W3"/>
                <a:ea typeface="Hiragino Sans GB W3"/>
                <a:cs typeface="Hiragino Sans GB W3"/>
              </a:rPr>
              <a:t>在某个类的所有测试方法执行之后 </a:t>
            </a:r>
          </a:p>
          <a:p>
            <a:pPr>
              <a:lnSpc>
                <a:spcPct val="120000"/>
              </a:lnSpc>
            </a:pPr>
            <a:r>
              <a:rPr lang="en-US" altLang="zh-TW" dirty="0">
                <a:solidFill>
                  <a:srgbClr val="D9D9D9"/>
                </a:solidFill>
                <a:latin typeface="Hiragino Sans GB W3"/>
                <a:ea typeface="Hiragino Sans GB W3"/>
                <a:cs typeface="Hiragino Sans GB W3"/>
              </a:rPr>
              <a:t>@</a:t>
            </a:r>
            <a:r>
              <a:rPr lang="en-US" altLang="zh-TW" dirty="0" err="1">
                <a:solidFill>
                  <a:srgbClr val="D9D9D9"/>
                </a:solidFill>
                <a:latin typeface="Hiragino Sans GB W3"/>
                <a:ea typeface="Hiragino Sans GB W3"/>
                <a:cs typeface="Hiragino Sans GB W3"/>
              </a:rPr>
              <a:t>BeforeMethod</a:t>
            </a:r>
            <a:r>
              <a:rPr lang="en-US" altLang="zh-TW" dirty="0">
                <a:solidFill>
                  <a:srgbClr val="D9D9D9"/>
                </a:solidFill>
                <a:latin typeface="Hiragino Sans GB W3"/>
                <a:ea typeface="Hiragino Sans GB W3"/>
                <a:cs typeface="Hiragino Sans GB W3"/>
              </a:rPr>
              <a:t>/@</a:t>
            </a:r>
            <a:r>
              <a:rPr lang="en-US" altLang="zh-TW" dirty="0" err="1">
                <a:solidFill>
                  <a:srgbClr val="D9D9D9"/>
                </a:solidFill>
                <a:latin typeface="Hiragino Sans GB W3"/>
                <a:ea typeface="Hiragino Sans GB W3"/>
                <a:cs typeface="Hiragino Sans GB W3"/>
              </a:rPr>
              <a:t>AfterMethod</a:t>
            </a:r>
            <a:r>
              <a:rPr lang="en-US" altLang="zh-TW" dirty="0">
                <a:solidFill>
                  <a:srgbClr val="D9D9D9"/>
                </a:solidFill>
                <a:latin typeface="Hiragino Sans GB W3"/>
                <a:ea typeface="Hiragino Sans GB W3"/>
                <a:cs typeface="Hiragino Sans GB W3"/>
              </a:rPr>
              <a:t> </a:t>
            </a:r>
            <a:endParaRPr lang="en-US" altLang="zh-TW" dirty="0" smtClean="0">
              <a:solidFill>
                <a:srgbClr val="D9D9D9"/>
              </a:solidFill>
              <a:latin typeface="Hiragino Sans GB W3"/>
              <a:ea typeface="Hiragino Sans GB W3"/>
              <a:cs typeface="Hiragino Sans GB W3"/>
            </a:endParaRPr>
          </a:p>
          <a:p>
            <a:pPr>
              <a:lnSpc>
                <a:spcPct val="120000"/>
              </a:lnSpc>
            </a:pPr>
            <a:r>
              <a:rPr lang="en-US" altLang="zh-TW" dirty="0">
                <a:solidFill>
                  <a:srgbClr val="D9D9D9"/>
                </a:solidFill>
                <a:latin typeface="Hiragino Sans GB W3"/>
                <a:ea typeface="Hiragino Sans GB W3"/>
                <a:cs typeface="Hiragino Sans GB W3"/>
              </a:rPr>
              <a:t>	</a:t>
            </a:r>
            <a:r>
              <a:rPr lang="zh-TW" altLang="en-US" dirty="0" smtClean="0">
                <a:solidFill>
                  <a:srgbClr val="D9D9D9"/>
                </a:solidFill>
                <a:latin typeface="Hiragino Sans GB W3"/>
                <a:ea typeface="Hiragino Sans GB W3"/>
                <a:cs typeface="Hiragino Sans GB W3"/>
              </a:rPr>
              <a:t>在某个测试方法之</a:t>
            </a:r>
            <a:r>
              <a:rPr lang="zh-TW" altLang="en-US" dirty="0">
                <a:solidFill>
                  <a:srgbClr val="D9D9D9"/>
                </a:solidFill>
                <a:latin typeface="Hiragino Sans GB W3"/>
                <a:ea typeface="Hiragino Sans GB W3"/>
                <a:cs typeface="Hiragino Sans GB W3"/>
              </a:rPr>
              <a:t>前</a:t>
            </a:r>
            <a:r>
              <a:rPr lang="en-US" altLang="zh-TW" dirty="0">
                <a:solidFill>
                  <a:srgbClr val="D9D9D9"/>
                </a:solidFill>
                <a:latin typeface="Hiragino Sans GB W3"/>
                <a:ea typeface="Hiragino Sans GB W3"/>
                <a:cs typeface="Hiragino Sans GB W3"/>
              </a:rPr>
              <a:t>/</a:t>
            </a:r>
            <a:r>
              <a:rPr lang="zh-TW" altLang="en-US" dirty="0">
                <a:solidFill>
                  <a:srgbClr val="D9D9D9"/>
                </a:solidFill>
                <a:latin typeface="Hiragino Sans GB W3"/>
                <a:ea typeface="Hiragino Sans GB W3"/>
                <a:cs typeface="Hiragino Sans GB W3"/>
              </a:rPr>
              <a:t>在某个测试方法执行之后 </a:t>
            </a:r>
          </a:p>
          <a:p>
            <a:pPr>
              <a:lnSpc>
                <a:spcPct val="120000"/>
              </a:lnSpc>
            </a:pPr>
            <a:r>
              <a:rPr lang="en-US" altLang="zh-TW" dirty="0">
                <a:solidFill>
                  <a:srgbClr val="D9D9D9"/>
                </a:solidFill>
                <a:latin typeface="Hiragino Sans GB W3"/>
                <a:ea typeface="Hiragino Sans GB W3"/>
                <a:cs typeface="Hiragino Sans GB W3"/>
              </a:rPr>
              <a:t>@</a:t>
            </a:r>
            <a:r>
              <a:rPr lang="en-US" altLang="zh-TW" dirty="0" err="1">
                <a:solidFill>
                  <a:srgbClr val="D9D9D9"/>
                </a:solidFill>
                <a:latin typeface="Hiragino Sans GB W3"/>
                <a:ea typeface="Hiragino Sans GB W3"/>
                <a:cs typeface="Hiragino Sans GB W3"/>
              </a:rPr>
              <a:t>BeforeGroup</a:t>
            </a:r>
            <a:r>
              <a:rPr lang="en-US" altLang="zh-TW" dirty="0">
                <a:solidFill>
                  <a:srgbClr val="D9D9D9"/>
                </a:solidFill>
                <a:latin typeface="Hiragino Sans GB W3"/>
                <a:ea typeface="Hiragino Sans GB W3"/>
                <a:cs typeface="Hiragino Sans GB W3"/>
              </a:rPr>
              <a:t>/@</a:t>
            </a:r>
            <a:r>
              <a:rPr lang="en-US" altLang="zh-TW" dirty="0" err="1">
                <a:solidFill>
                  <a:srgbClr val="D9D9D9"/>
                </a:solidFill>
                <a:latin typeface="Hiragino Sans GB W3"/>
                <a:ea typeface="Hiragino Sans GB W3"/>
                <a:cs typeface="Hiragino Sans GB W3"/>
              </a:rPr>
              <a:t>AfterGroup</a:t>
            </a:r>
            <a:r>
              <a:rPr lang="en-US" altLang="zh-TW" dirty="0">
                <a:solidFill>
                  <a:srgbClr val="D9D9D9"/>
                </a:solidFill>
                <a:latin typeface="Hiragino Sans GB W3"/>
                <a:ea typeface="Hiragino Sans GB W3"/>
                <a:cs typeface="Hiragino Sans GB W3"/>
              </a:rPr>
              <a:t> </a:t>
            </a:r>
            <a:endParaRPr lang="en-US" altLang="zh-TW" dirty="0" smtClean="0">
              <a:solidFill>
                <a:srgbClr val="D9D9D9"/>
              </a:solidFill>
              <a:latin typeface="Hiragino Sans GB W3"/>
              <a:ea typeface="Hiragino Sans GB W3"/>
              <a:cs typeface="Hiragino Sans GB W3"/>
            </a:endParaRPr>
          </a:p>
          <a:p>
            <a:pPr>
              <a:lnSpc>
                <a:spcPct val="120000"/>
              </a:lnSpc>
            </a:pPr>
            <a:r>
              <a:rPr lang="en-US" altLang="zh-TW" dirty="0">
                <a:solidFill>
                  <a:srgbClr val="D9D9D9"/>
                </a:solidFill>
                <a:latin typeface="Hiragino Sans GB W3"/>
                <a:ea typeface="Hiragino Sans GB W3"/>
                <a:cs typeface="Hiragino Sans GB W3"/>
              </a:rPr>
              <a:t>	</a:t>
            </a:r>
            <a:r>
              <a:rPr lang="zh-TW" altLang="en-US" dirty="0" smtClean="0">
                <a:solidFill>
                  <a:srgbClr val="D9D9D9"/>
                </a:solidFill>
                <a:latin typeface="Hiragino Sans GB W3"/>
                <a:ea typeface="Hiragino Sans GB W3"/>
                <a:cs typeface="Hiragino Sans GB W3"/>
              </a:rPr>
              <a:t>在某个组</a:t>
            </a:r>
            <a:r>
              <a:rPr lang="zh-TW" altLang="en-US" dirty="0">
                <a:solidFill>
                  <a:srgbClr val="D9D9D9"/>
                </a:solidFill>
                <a:latin typeface="Hiragino Sans GB W3"/>
                <a:ea typeface="Hiragino Sans GB W3"/>
                <a:cs typeface="Hiragino Sans GB W3"/>
              </a:rPr>
              <a:t>的所有测试方法之前</a:t>
            </a:r>
            <a:r>
              <a:rPr lang="en-US" altLang="zh-TW" dirty="0">
                <a:solidFill>
                  <a:srgbClr val="D9D9D9"/>
                </a:solidFill>
                <a:latin typeface="Hiragino Sans GB W3"/>
                <a:ea typeface="Hiragino Sans GB W3"/>
                <a:cs typeface="Hiragino Sans GB W3"/>
              </a:rPr>
              <a:t>/</a:t>
            </a:r>
            <a:r>
              <a:rPr lang="zh-TW" altLang="en-US" dirty="0">
                <a:solidFill>
                  <a:srgbClr val="D9D9D9"/>
                </a:solidFill>
                <a:latin typeface="Hiragino Sans GB W3"/>
                <a:ea typeface="Hiragino Sans GB W3"/>
                <a:cs typeface="Hiragino Sans GB W3"/>
              </a:rPr>
              <a:t>在某个组的所有测试方法执行之后</a:t>
            </a:r>
            <a:endParaRPr lang="zh-CN" altLang="en-US" dirty="0">
              <a:solidFill>
                <a:srgbClr val="D9D9D9"/>
              </a:solidFill>
              <a:latin typeface="Hiragino Sans GB W3"/>
              <a:ea typeface="Hiragino Sans GB W3"/>
              <a:cs typeface="Hiragino Sans GB W3"/>
            </a:endParaRPr>
          </a:p>
        </p:txBody>
      </p:sp>
    </p:spTree>
    <p:extLst>
      <p:ext uri="{BB962C8B-B14F-4D97-AF65-F5344CB8AC3E}">
        <p14:creationId xmlns:p14="http://schemas.microsoft.com/office/powerpoint/2010/main" val="2251734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par>
                          <p:cTn id="13" fill="hold">
                            <p:stCondLst>
                              <p:cond delay="800"/>
                            </p:stCondLst>
                            <p:childTnLst>
                              <p:par>
                                <p:cTn id="14" presetID="2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err="1"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TestNG</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在</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IDE</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中的展示</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8" name="直线连接符 7"/>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pic>
        <p:nvPicPr>
          <p:cNvPr id="6" name="图片 5"/>
          <p:cNvPicPr>
            <a:picLocks noChangeAspect="1"/>
          </p:cNvPicPr>
          <p:nvPr/>
        </p:nvPicPr>
        <p:blipFill rotWithShape="1">
          <a:blip r:embed="rId2"/>
          <a:srcRect b="27200"/>
          <a:stretch/>
        </p:blipFill>
        <p:spPr>
          <a:xfrm>
            <a:off x="456767" y="1516361"/>
            <a:ext cx="8230467" cy="2218427"/>
          </a:xfrm>
          <a:prstGeom prst="rect">
            <a:avLst/>
          </a:prstGeom>
        </p:spPr>
      </p:pic>
      <p:pic>
        <p:nvPicPr>
          <p:cNvPr id="9" name="图片 8"/>
          <p:cNvPicPr>
            <a:picLocks noChangeAspect="1"/>
          </p:cNvPicPr>
          <p:nvPr/>
        </p:nvPicPr>
        <p:blipFill>
          <a:blip r:embed="rId3"/>
          <a:stretch>
            <a:fillRect/>
          </a:stretch>
        </p:blipFill>
        <p:spPr>
          <a:xfrm>
            <a:off x="456767" y="3871084"/>
            <a:ext cx="8230467" cy="2838728"/>
          </a:xfrm>
          <a:prstGeom prst="rect">
            <a:avLst/>
          </a:prstGeom>
        </p:spPr>
      </p:pic>
    </p:spTree>
    <p:extLst>
      <p:ext uri="{BB962C8B-B14F-4D97-AF65-F5344CB8AC3E}">
        <p14:creationId xmlns:p14="http://schemas.microsoft.com/office/powerpoint/2010/main" val="1110024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par>
                          <p:cTn id="13" fill="hold">
                            <p:stCondLst>
                              <p:cond delay="800"/>
                            </p:stCondLst>
                            <p:childTnLst>
                              <p:par>
                                <p:cTn id="14" presetID="55"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300" fill="hold"/>
                                        <p:tgtEl>
                                          <p:spTgt spid="6"/>
                                        </p:tgtEl>
                                        <p:attrNameLst>
                                          <p:attrName>ppt_w</p:attrName>
                                        </p:attrNameLst>
                                      </p:cBhvr>
                                      <p:tavLst>
                                        <p:tav tm="0">
                                          <p:val>
                                            <p:strVal val="#ppt_w*0.70"/>
                                          </p:val>
                                        </p:tav>
                                        <p:tav tm="100000">
                                          <p:val>
                                            <p:strVal val="#ppt_w"/>
                                          </p:val>
                                        </p:tav>
                                      </p:tavLst>
                                    </p:anim>
                                    <p:anim calcmode="lin" valueType="num">
                                      <p:cBhvr>
                                        <p:cTn id="17" dur="300" fill="hold"/>
                                        <p:tgtEl>
                                          <p:spTgt spid="6"/>
                                        </p:tgtEl>
                                        <p:attrNameLst>
                                          <p:attrName>ppt_h</p:attrName>
                                        </p:attrNameLst>
                                      </p:cBhvr>
                                      <p:tavLst>
                                        <p:tav tm="0">
                                          <p:val>
                                            <p:strVal val="#ppt_h"/>
                                          </p:val>
                                        </p:tav>
                                        <p:tav tm="100000">
                                          <p:val>
                                            <p:strVal val="#ppt_h"/>
                                          </p:val>
                                        </p:tav>
                                      </p:tavLst>
                                    </p:anim>
                                    <p:animEffect transition="in" filter="fade">
                                      <p:cBhvr>
                                        <p:cTn id="18" dur="300"/>
                                        <p:tgtEl>
                                          <p:spTgt spid="6"/>
                                        </p:tgtEl>
                                      </p:cBhvr>
                                    </p:animEffect>
                                  </p:childTnLst>
                                </p:cTn>
                              </p:par>
                            </p:childTnLst>
                          </p:cTn>
                        </p:par>
                        <p:par>
                          <p:cTn id="19" fill="hold">
                            <p:stCondLst>
                              <p:cond delay="1100"/>
                            </p:stCondLst>
                            <p:childTnLst>
                              <p:par>
                                <p:cTn id="20" presetID="55"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300" fill="hold"/>
                                        <p:tgtEl>
                                          <p:spTgt spid="9"/>
                                        </p:tgtEl>
                                        <p:attrNameLst>
                                          <p:attrName>ppt_w</p:attrName>
                                        </p:attrNameLst>
                                      </p:cBhvr>
                                      <p:tavLst>
                                        <p:tav tm="0">
                                          <p:val>
                                            <p:strVal val="#ppt_w*0.70"/>
                                          </p:val>
                                        </p:tav>
                                        <p:tav tm="100000">
                                          <p:val>
                                            <p:strVal val="#ppt_w"/>
                                          </p:val>
                                        </p:tav>
                                      </p:tavLst>
                                    </p:anim>
                                    <p:anim calcmode="lin" valueType="num">
                                      <p:cBhvr>
                                        <p:cTn id="23" dur="300" fill="hold"/>
                                        <p:tgtEl>
                                          <p:spTgt spid="9"/>
                                        </p:tgtEl>
                                        <p:attrNameLst>
                                          <p:attrName>ppt_h</p:attrName>
                                        </p:attrNameLst>
                                      </p:cBhvr>
                                      <p:tavLst>
                                        <p:tav tm="0">
                                          <p:val>
                                            <p:strVal val="#ppt_h"/>
                                          </p:val>
                                        </p:tav>
                                        <p:tav tm="100000">
                                          <p:val>
                                            <p:strVal val="#ppt_h"/>
                                          </p:val>
                                        </p:tav>
                                      </p:tavLst>
                                    </p:anim>
                                    <p:animEffect transition="in" filter="fade">
                                      <p:cBhvr>
                                        <p:cTn id="24"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Demo</a:t>
            </a:r>
            <a:r>
              <a:rPr lang="zh-CN" altLang="en-US" sz="6000" spc="300" dirty="0" smtClean="0">
                <a:effectLst>
                  <a:reflection stA="50000" endPos="50000" dist="101600" dir="5400000" sy="-100000" algn="bl" rotWithShape="0"/>
                </a:effectLst>
              </a:rPr>
              <a:t> </a:t>
            </a:r>
            <a:r>
              <a:rPr lang="zh-CN" altLang="zh-CN" sz="6000" spc="300" dirty="0">
                <a:effectLst>
                  <a:reflection stA="50000" endPos="50000" dist="101600" dir="5400000" sy="-100000" algn="bl" rotWithShape="0"/>
                </a:effectLst>
              </a:rPr>
              <a:t>0</a:t>
            </a:r>
            <a:endParaRPr lang="en-US" altLang="zh-CN" sz="6000" spc="300" dirty="0" smtClean="0">
              <a:effectLst>
                <a:reflection stA="50000" endPos="50000" dist="101600" dir="5400000" sy="-100000" algn="bl" rotWithShape="0"/>
              </a:effectLst>
            </a:endParaRPr>
          </a:p>
        </p:txBody>
      </p:sp>
    </p:spTree>
    <p:extLst>
      <p:ext uri="{BB962C8B-B14F-4D97-AF65-F5344CB8AC3E}">
        <p14:creationId xmlns:p14="http://schemas.microsoft.com/office/powerpoint/2010/main" val="39107256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6862" y="2054508"/>
            <a:ext cx="7478247" cy="502702"/>
          </a:xfrm>
          <a:prstGeom prst="rect">
            <a:avLst/>
          </a:prstGeom>
          <a:noFill/>
        </p:spPr>
        <p:txBody>
          <a:bodyPr wrap="square" rtlCol="0">
            <a:spAutoFit/>
          </a:bodyPr>
          <a:lstStyle/>
          <a:p>
            <a:pPr>
              <a:lnSpc>
                <a:spcPct val="140000"/>
              </a:lnSpc>
            </a:pPr>
            <a:r>
              <a:rPr kumimoji="1" lang="zh-CN" altLang="en-US" sz="2000" dirty="0" smtClean="0">
                <a:solidFill>
                  <a:srgbClr val="D9D9D9"/>
                </a:solidFill>
                <a:latin typeface="Hiragino Sans GB W3"/>
                <a:ea typeface="Hiragino Sans GB W3"/>
                <a:cs typeface="Hiragino Sans GB W3"/>
              </a:rPr>
              <a:t>打开浏览器脚本演示</a:t>
            </a:r>
            <a:endParaRPr kumimoji="1" lang="zh-CN" altLang="en-US" sz="2000" dirty="0">
              <a:solidFill>
                <a:srgbClr val="D9D9D9"/>
              </a:solidFill>
              <a:latin typeface="Hiragino Sans GB W3"/>
              <a:ea typeface="Hiragino Sans GB W3"/>
              <a:cs typeface="Hiragino Sans GB W3"/>
            </a:endParaRPr>
          </a:p>
        </p:txBody>
      </p:sp>
      <p:sp>
        <p:nvSpPr>
          <p:cNvPr id="10"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Demo</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0</a:t>
            </a:r>
          </a:p>
        </p:txBody>
      </p:sp>
      <p:cxnSp>
        <p:nvCxnSpPr>
          <p:cNvPr id="11" name="直线连接符 10"/>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8570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70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00" fill="hold"/>
                                        <p:tgtEl>
                                          <p:spTgt spid="11"/>
                                        </p:tgtEl>
                                        <p:attrNameLst>
                                          <p:attrName>ppt_x</p:attrName>
                                        </p:attrNameLst>
                                      </p:cBhvr>
                                      <p:tavLst>
                                        <p:tav tm="0">
                                          <p:val>
                                            <p:strVal val="0-#ppt_w/2"/>
                                          </p:val>
                                        </p:tav>
                                        <p:tav tm="100000">
                                          <p:val>
                                            <p:strVal val="#ppt_x"/>
                                          </p:val>
                                        </p:tav>
                                      </p:tavLst>
                                    </p:anim>
                                    <p:anim calcmode="lin" valueType="num">
                                      <p:cBhvr additive="base">
                                        <p:cTn id="8" dur="3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6" presetClass="entr" presetSubtype="4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Horizontal)">
                                      <p:cBhvr>
                                        <p:cTn id="12" dur="300"/>
                                        <p:tgtEl>
                                          <p:spTgt spid="10"/>
                                        </p:tgtEl>
                                      </p:cBhvr>
                                    </p:animEffect>
                                  </p:childTnLst>
                                </p:cTn>
                              </p:par>
                            </p:childTnLst>
                          </p:cTn>
                        </p:par>
                        <p:par>
                          <p:cTn id="13" fill="hold">
                            <p:stCondLst>
                              <p:cond delay="13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Demo</a:t>
            </a:r>
            <a:r>
              <a:rPr lang="zh-CN" altLang="en-US" sz="6000" spc="300" dirty="0" smtClean="0">
                <a:effectLst>
                  <a:reflection stA="50000" endPos="50000" dist="101600" dir="5400000" sy="-100000" algn="bl" rotWithShape="0"/>
                </a:effectLst>
              </a:rPr>
              <a:t> </a:t>
            </a:r>
            <a:r>
              <a:rPr lang="en-US" altLang="zh-CN" sz="6000" spc="300" dirty="0" smtClean="0">
                <a:effectLst>
                  <a:reflection stA="50000" endPos="50000" dist="101600" dir="5400000" sy="-100000" algn="bl" rotWithShape="0"/>
                </a:effectLst>
              </a:rPr>
              <a:t>1</a:t>
            </a:r>
          </a:p>
        </p:txBody>
      </p:sp>
    </p:spTree>
    <p:extLst>
      <p:ext uri="{BB962C8B-B14F-4D97-AF65-F5344CB8AC3E}">
        <p14:creationId xmlns:p14="http://schemas.microsoft.com/office/powerpoint/2010/main" val="23270662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6862" y="1442548"/>
            <a:ext cx="7478247" cy="4380687"/>
          </a:xfrm>
          <a:prstGeom prst="rect">
            <a:avLst/>
          </a:prstGeom>
          <a:noFill/>
        </p:spPr>
        <p:txBody>
          <a:bodyPr wrap="square" rtlCol="0">
            <a:spAutoFit/>
          </a:bodyPr>
          <a:lstStyle/>
          <a:p>
            <a:pPr>
              <a:lnSpc>
                <a:spcPct val="140000"/>
              </a:lnSpc>
            </a:pPr>
            <a:r>
              <a:rPr kumimoji="1" lang="zh-CN" altLang="en-US" sz="2000" dirty="0" smtClean="0">
                <a:solidFill>
                  <a:srgbClr val="D9D9D9"/>
                </a:solidFill>
                <a:latin typeface="Hiragino Sans GB W3"/>
                <a:ea typeface="Hiragino Sans GB W3"/>
                <a:cs typeface="Hiragino Sans GB W3"/>
              </a:rPr>
              <a:t>线性测试用例脚本：</a:t>
            </a:r>
            <a:endParaRPr kumimoji="1" lang="en-US" altLang="zh-CN" sz="2000" dirty="0" smtClean="0">
              <a:solidFill>
                <a:srgbClr val="D9D9D9"/>
              </a:solidFill>
              <a:latin typeface="Hiragino Sans GB W3"/>
              <a:ea typeface="Hiragino Sans GB W3"/>
              <a:cs typeface="Hiragino Sans GB W3"/>
            </a:endParaRPr>
          </a:p>
          <a:p>
            <a:pPr>
              <a:lnSpc>
                <a:spcPct val="140000"/>
              </a:lnSpc>
            </a:pP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lang="zh-CN" altLang="en-US" sz="2000" dirty="0">
                <a:solidFill>
                  <a:srgbClr val="D9D9D9"/>
                </a:solidFill>
                <a:latin typeface="Hiragino Sans GB W3"/>
                <a:ea typeface="Hiragino Sans GB W3"/>
                <a:cs typeface="Hiragino Sans GB W3"/>
              </a:rPr>
              <a:t>线性脚本允许使用各种语言来编写非结构化</a:t>
            </a:r>
            <a:r>
              <a:rPr lang="zh-CN" altLang="en-US" sz="2000" dirty="0" smtClean="0">
                <a:solidFill>
                  <a:srgbClr val="D9D9D9"/>
                </a:solidFill>
                <a:latin typeface="Hiragino Sans GB W3"/>
                <a:ea typeface="Hiragino Sans GB W3"/>
                <a:cs typeface="Hiragino Sans GB W3"/>
              </a:rPr>
              <a:t>脚本</a:t>
            </a:r>
            <a:endParaRPr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lang="zh-CN" altLang="en-US" sz="2000" dirty="0" smtClean="0">
                <a:solidFill>
                  <a:srgbClr val="D9D9D9"/>
                </a:solidFill>
                <a:latin typeface="Hiragino Sans GB W3"/>
                <a:ea typeface="Hiragino Sans GB W3"/>
                <a:cs typeface="Hiragino Sans GB W3"/>
              </a:rPr>
              <a:t>脚本直接与被测系统交互</a:t>
            </a:r>
            <a:endParaRPr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lang="zh-CN" altLang="en-US" sz="2000" dirty="0" smtClean="0">
                <a:solidFill>
                  <a:srgbClr val="D9D9D9"/>
                </a:solidFill>
                <a:latin typeface="Hiragino Sans GB W3"/>
                <a:ea typeface="Hiragino Sans GB W3"/>
                <a:cs typeface="Hiragino Sans GB W3"/>
              </a:rPr>
              <a:t>快速</a:t>
            </a:r>
            <a:r>
              <a:rPr lang="zh-CN" altLang="en-US" sz="2000" dirty="0">
                <a:solidFill>
                  <a:srgbClr val="D9D9D9"/>
                </a:solidFill>
                <a:latin typeface="Hiragino Sans GB W3"/>
                <a:ea typeface="Hiragino Sans GB W3"/>
                <a:cs typeface="Hiragino Sans GB W3"/>
              </a:rPr>
              <a:t>上手，灵</a:t>
            </a:r>
            <a:r>
              <a:rPr lang="zh-CN" altLang="en-US" sz="2000" dirty="0" smtClean="0">
                <a:solidFill>
                  <a:srgbClr val="D9D9D9"/>
                </a:solidFill>
                <a:latin typeface="Hiragino Sans GB W3"/>
                <a:ea typeface="Hiragino Sans GB W3"/>
                <a:cs typeface="Hiragino Sans GB W3"/>
              </a:rPr>
              <a:t>活性强</a:t>
            </a:r>
            <a:endParaRPr lang="en-US" altLang="zh-CN" sz="2000" dirty="0" smtClean="0">
              <a:solidFill>
                <a:srgbClr val="D9D9D9"/>
              </a:solidFill>
              <a:latin typeface="Hiragino Sans GB W3"/>
              <a:ea typeface="Hiragino Sans GB W3"/>
              <a:cs typeface="Hiragino Sans GB W3"/>
            </a:endParaRPr>
          </a:p>
          <a:p>
            <a:pPr>
              <a:lnSpc>
                <a:spcPct val="140000"/>
              </a:lnSpc>
            </a:pPr>
            <a:endParaRPr lang="en-US" altLang="zh-CN" sz="2000" dirty="0">
              <a:solidFill>
                <a:srgbClr val="D9D9D9"/>
              </a:solidFill>
              <a:latin typeface="Hiragino Sans GB W3"/>
              <a:ea typeface="Hiragino Sans GB W3"/>
              <a:cs typeface="Hiragino Sans GB W3"/>
            </a:endParaRPr>
          </a:p>
          <a:p>
            <a:pPr marL="342900" indent="-342900">
              <a:lnSpc>
                <a:spcPct val="140000"/>
              </a:lnSpc>
              <a:buFont typeface="Wingdings" charset="2"/>
              <a:buChar char="p"/>
            </a:pPr>
            <a:r>
              <a:rPr lang="zh-CN" altLang="en-US" sz="2000" dirty="0" smtClean="0">
                <a:solidFill>
                  <a:srgbClr val="D9D9D9"/>
                </a:solidFill>
                <a:latin typeface="Hiragino Sans GB W3"/>
                <a:ea typeface="Hiragino Sans GB W3"/>
                <a:cs typeface="Hiragino Sans GB W3"/>
              </a:rPr>
              <a:t>但是编</a:t>
            </a:r>
            <a:r>
              <a:rPr lang="zh-CN" altLang="en-US" sz="2000" dirty="0">
                <a:solidFill>
                  <a:srgbClr val="D9D9D9"/>
                </a:solidFill>
                <a:latin typeface="Hiragino Sans GB W3"/>
                <a:ea typeface="Hiragino Sans GB W3"/>
                <a:cs typeface="Hiragino Sans GB W3"/>
              </a:rPr>
              <a:t>写</a:t>
            </a:r>
            <a:r>
              <a:rPr lang="zh-CN" altLang="en-US" sz="2000" dirty="0" smtClean="0">
                <a:solidFill>
                  <a:srgbClr val="D9D9D9"/>
                </a:solidFill>
                <a:latin typeface="Hiragino Sans GB W3"/>
                <a:ea typeface="Hiragino Sans GB W3"/>
                <a:cs typeface="Hiragino Sans GB W3"/>
              </a:rPr>
              <a:t>脚本需要编程技能</a:t>
            </a:r>
            <a:endParaRPr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p"/>
            </a:pPr>
            <a:r>
              <a:rPr lang="zh-CN" altLang="en-US" sz="2000" dirty="0" smtClean="0">
                <a:solidFill>
                  <a:srgbClr val="D9D9D9"/>
                </a:solidFill>
                <a:latin typeface="Hiragino Sans GB W3"/>
                <a:ea typeface="Hiragino Sans GB W3"/>
                <a:cs typeface="Hiragino Sans GB W3"/>
              </a:rPr>
              <a:t>系统中一个改动会影响</a:t>
            </a:r>
            <a:r>
              <a:rPr lang="zh-CN" altLang="en-US" sz="2000" dirty="0">
                <a:solidFill>
                  <a:srgbClr val="D9D9D9"/>
                </a:solidFill>
                <a:latin typeface="Hiragino Sans GB W3"/>
                <a:ea typeface="Hiragino Sans GB W3"/>
                <a:cs typeface="Hiragino Sans GB W3"/>
              </a:rPr>
              <a:t>所有</a:t>
            </a:r>
            <a:r>
              <a:rPr lang="zh-CN" altLang="en-US" sz="2000" dirty="0" smtClean="0">
                <a:solidFill>
                  <a:srgbClr val="D9D9D9"/>
                </a:solidFill>
                <a:latin typeface="Hiragino Sans GB W3"/>
                <a:ea typeface="Hiragino Sans GB W3"/>
                <a:cs typeface="Hiragino Sans GB W3"/>
              </a:rPr>
              <a:t>脚本</a:t>
            </a:r>
            <a:endParaRPr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p"/>
            </a:pPr>
            <a:r>
              <a:rPr lang="zh-CN" altLang="en-US" sz="2000" dirty="0" smtClean="0">
                <a:solidFill>
                  <a:srgbClr val="D9D9D9"/>
                </a:solidFill>
                <a:latin typeface="Hiragino Sans GB W3"/>
                <a:ea typeface="Hiragino Sans GB W3"/>
                <a:cs typeface="Hiragino Sans GB W3"/>
              </a:rPr>
              <a:t>没有经过模块化</a:t>
            </a:r>
            <a:r>
              <a:rPr lang="zh-CN" altLang="en-US" sz="2000" dirty="0">
                <a:solidFill>
                  <a:srgbClr val="D9D9D9"/>
                </a:solidFill>
                <a:latin typeface="Hiragino Sans GB W3"/>
                <a:ea typeface="Hiragino Sans GB W3"/>
                <a:cs typeface="Hiragino Sans GB W3"/>
              </a:rPr>
              <a:t>或重用的大量</a:t>
            </a:r>
            <a:r>
              <a:rPr lang="zh-CN" altLang="en-US" sz="2000" dirty="0" smtClean="0">
                <a:solidFill>
                  <a:srgbClr val="D9D9D9"/>
                </a:solidFill>
                <a:latin typeface="Hiragino Sans GB W3"/>
                <a:ea typeface="Hiragino Sans GB W3"/>
                <a:cs typeface="Hiragino Sans GB W3"/>
              </a:rPr>
              <a:t>脚本难以维护</a:t>
            </a:r>
            <a:endParaRPr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p"/>
            </a:pPr>
            <a:r>
              <a:rPr lang="zh-CN" altLang="en-US" sz="2000" dirty="0" smtClean="0">
                <a:solidFill>
                  <a:srgbClr val="D9D9D9"/>
                </a:solidFill>
                <a:latin typeface="Hiragino Sans GB W3"/>
                <a:ea typeface="Hiragino Sans GB W3"/>
                <a:cs typeface="Hiragino Sans GB W3"/>
              </a:rPr>
              <a:t>适合简单任务</a:t>
            </a:r>
            <a:r>
              <a:rPr lang="zh-CN" altLang="en-US" sz="2000" dirty="0">
                <a:solidFill>
                  <a:srgbClr val="D9D9D9"/>
                </a:solidFill>
                <a:latin typeface="Hiragino Sans GB W3"/>
                <a:ea typeface="Hiragino Sans GB W3"/>
                <a:cs typeface="Hiragino Sans GB W3"/>
              </a:rPr>
              <a:t>，不适合大型自动化。</a:t>
            </a:r>
            <a:endParaRPr kumimoji="1" lang="zh-CN" altLang="en-US" sz="2000" dirty="0">
              <a:solidFill>
                <a:srgbClr val="D9D9D9"/>
              </a:solidFill>
              <a:latin typeface="Hiragino Sans GB W3"/>
              <a:ea typeface="Hiragino Sans GB W3"/>
              <a:cs typeface="Hiragino Sans GB W3"/>
            </a:endParaRPr>
          </a:p>
        </p:txBody>
      </p:sp>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Demo</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1</a:t>
            </a: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64114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60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9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300"/>
                                        <p:tgtEl>
                                          <p:spTgt spid="6"/>
                                        </p:tgtEl>
                                      </p:cBhvr>
                                    </p:animEffect>
                                  </p:childTnLst>
                                </p:cTn>
                              </p:par>
                            </p:childTnLst>
                          </p:cTn>
                        </p:par>
                        <p:par>
                          <p:cTn id="13" fill="hold">
                            <p:stCondLst>
                              <p:cond delay="22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Demo</a:t>
            </a:r>
            <a:r>
              <a:rPr lang="zh-CN" altLang="en-US" sz="6000" spc="300" dirty="0" smtClean="0">
                <a:effectLst>
                  <a:reflection stA="50000" endPos="50000" dist="101600" dir="5400000" sy="-100000" algn="bl" rotWithShape="0"/>
                </a:effectLst>
              </a:rPr>
              <a:t> </a:t>
            </a:r>
            <a:r>
              <a:rPr lang="en-US" altLang="zh-CN" sz="6000" spc="300" dirty="0">
                <a:effectLst>
                  <a:reflection stA="50000" endPos="50000" dist="101600" dir="5400000" sy="-100000" algn="bl" rotWithShape="0"/>
                </a:effectLst>
              </a:rPr>
              <a:t>2</a:t>
            </a:r>
            <a:endParaRPr lang="en-US" altLang="zh-CN" sz="6000" spc="300" dirty="0" smtClean="0">
              <a:effectLst>
                <a:reflection stA="50000" endPos="50000" dist="101600" dir="5400000" sy="-100000" algn="bl" rotWithShape="0"/>
              </a:effectLst>
            </a:endParaRPr>
          </a:p>
        </p:txBody>
      </p:sp>
    </p:spTree>
    <p:extLst>
      <p:ext uri="{BB962C8B-B14F-4D97-AF65-F5344CB8AC3E}">
        <p14:creationId xmlns:p14="http://schemas.microsoft.com/office/powerpoint/2010/main" val="386195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6862" y="2161588"/>
            <a:ext cx="7478247" cy="2657138"/>
          </a:xfrm>
          <a:prstGeom prst="rect">
            <a:avLst/>
          </a:prstGeom>
          <a:noFill/>
        </p:spPr>
        <p:txBody>
          <a:bodyPr wrap="square" rtlCol="0">
            <a:spAutoFit/>
          </a:bodyPr>
          <a:lstStyle/>
          <a:p>
            <a:pPr>
              <a:lnSpc>
                <a:spcPct val="140000"/>
              </a:lnSpc>
            </a:pPr>
            <a:r>
              <a:rPr kumimoji="1" lang="zh-CN" altLang="en-US" sz="2000" dirty="0" smtClean="0">
                <a:solidFill>
                  <a:srgbClr val="D9D9D9"/>
                </a:solidFill>
                <a:latin typeface="Hiragino Sans GB W3"/>
                <a:ea typeface="Hiragino Sans GB W3"/>
                <a:cs typeface="Hiragino Sans GB W3"/>
              </a:rPr>
              <a:t>对</a:t>
            </a:r>
            <a:r>
              <a:rPr kumimoji="1" lang="en-US" altLang="zh-CN" sz="2000" dirty="0" smtClean="0">
                <a:solidFill>
                  <a:srgbClr val="D9D9D9"/>
                </a:solidFill>
                <a:latin typeface="Hiragino Sans GB W3"/>
                <a:ea typeface="Hiragino Sans GB W3"/>
                <a:cs typeface="Hiragino Sans GB W3"/>
              </a:rPr>
              <a:t>Demo</a:t>
            </a:r>
            <a:r>
              <a:rPr kumimoji="1" lang="zh-CN" altLang="en-US" sz="2000" dirty="0" smtClean="0">
                <a:solidFill>
                  <a:srgbClr val="D9D9D9"/>
                </a:solidFill>
                <a:latin typeface="Hiragino Sans GB W3"/>
                <a:ea typeface="Hiragino Sans GB W3"/>
                <a:cs typeface="Hiragino Sans GB W3"/>
              </a:rPr>
              <a:t> </a:t>
            </a:r>
            <a:r>
              <a:rPr kumimoji="1" lang="en-US" altLang="zh-CN" sz="2000" dirty="0" smtClean="0">
                <a:solidFill>
                  <a:srgbClr val="D9D9D9"/>
                </a:solidFill>
                <a:latin typeface="Hiragino Sans GB W3"/>
                <a:ea typeface="Hiragino Sans GB W3"/>
                <a:cs typeface="Hiragino Sans GB W3"/>
              </a:rPr>
              <a:t>1</a:t>
            </a:r>
            <a:r>
              <a:rPr kumimoji="1" lang="zh-CN" altLang="en-US" sz="2000" dirty="0" smtClean="0">
                <a:solidFill>
                  <a:srgbClr val="D9D9D9"/>
                </a:solidFill>
                <a:latin typeface="Hiragino Sans GB W3"/>
                <a:ea typeface="Hiragino Sans GB W3"/>
                <a:cs typeface="Hiragino Sans GB W3"/>
              </a:rPr>
              <a:t> 线性脚本的基础上做一定的简单封装：</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如对 </a:t>
            </a:r>
            <a:r>
              <a:rPr kumimoji="1" lang="en-US" altLang="zh-CN" sz="2000" dirty="0" err="1" smtClean="0">
                <a:solidFill>
                  <a:srgbClr val="D9D9D9"/>
                </a:solidFill>
                <a:latin typeface="Hiragino Sans GB W3"/>
                <a:ea typeface="Hiragino Sans GB W3"/>
                <a:cs typeface="Hiragino Sans GB W3"/>
              </a:rPr>
              <a:t>findElement</a:t>
            </a:r>
            <a:r>
              <a:rPr kumimoji="1" lang="zh-CN" altLang="en-US" sz="2000" dirty="0" smtClean="0">
                <a:solidFill>
                  <a:srgbClr val="D9D9D9"/>
                </a:solidFill>
                <a:latin typeface="Hiragino Sans GB W3"/>
                <a:ea typeface="Hiragino Sans GB W3"/>
                <a:cs typeface="Hiragino Sans GB W3"/>
              </a:rPr>
              <a:t> 做封装，能使查找元素的代码变短，且当查找元素失败时，能做统一的记录，增加</a:t>
            </a:r>
            <a:r>
              <a:rPr kumimoji="1" lang="en-US" altLang="zh-CN" sz="2000" dirty="0" smtClean="0">
                <a:solidFill>
                  <a:srgbClr val="D9D9D9"/>
                </a:solidFill>
                <a:latin typeface="Hiragino Sans GB W3"/>
                <a:ea typeface="Hiragino Sans GB W3"/>
                <a:cs typeface="Hiragino Sans GB W3"/>
              </a:rPr>
              <a:t>log</a:t>
            </a:r>
            <a:r>
              <a:rPr kumimoji="1" lang="zh-CN" altLang="en-US" sz="2000" dirty="0" smtClean="0">
                <a:solidFill>
                  <a:srgbClr val="D9D9D9"/>
                </a:solidFill>
                <a:latin typeface="Hiragino Sans GB W3"/>
                <a:ea typeface="Hiragino Sans GB W3"/>
                <a:cs typeface="Hiragino Sans GB W3"/>
              </a:rPr>
              <a:t>的可读性。</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对一些简单的如元素“输入”动作，元素“选择”动作进行封装，简化代码重复，达到元素操作可复用的目的。</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增加一些如截图的功能。</a:t>
            </a:r>
            <a:endParaRPr kumimoji="1" lang="en-US" altLang="zh-CN" sz="2000" dirty="0" smtClean="0">
              <a:solidFill>
                <a:srgbClr val="D9D9D9"/>
              </a:solidFill>
              <a:latin typeface="Hiragino Sans GB W3"/>
              <a:ea typeface="Hiragino Sans GB W3"/>
              <a:cs typeface="Hiragino Sans GB W3"/>
            </a:endParaRPr>
          </a:p>
        </p:txBody>
      </p:sp>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Demo</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2</a:t>
            </a: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92668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Demo</a:t>
            </a:r>
            <a:r>
              <a:rPr lang="zh-CN" altLang="en-US" sz="6000" spc="300" dirty="0" smtClean="0">
                <a:effectLst>
                  <a:reflection stA="50000" endPos="50000" dist="101600" dir="5400000" sy="-100000" algn="bl" rotWithShape="0"/>
                </a:effectLst>
              </a:rPr>
              <a:t> </a:t>
            </a:r>
            <a:r>
              <a:rPr lang="en-US" altLang="zh-CN" sz="6000" spc="300" dirty="0" smtClean="0">
                <a:effectLst>
                  <a:reflection stA="50000" endPos="50000" dist="101600" dir="5400000" sy="-100000" algn="bl" rotWithShape="0"/>
                </a:effectLst>
              </a:rPr>
              <a:t>3</a:t>
            </a:r>
          </a:p>
        </p:txBody>
      </p:sp>
    </p:spTree>
    <p:extLst>
      <p:ext uri="{BB962C8B-B14F-4D97-AF65-F5344CB8AC3E}">
        <p14:creationId xmlns:p14="http://schemas.microsoft.com/office/powerpoint/2010/main" val="265531469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321251"/>
            <a:ext cx="9143999" cy="830748"/>
          </a:xfrm>
          <a:prstGeom prst="rect">
            <a:avLst/>
          </a:prstGeom>
          <a:noFill/>
          <a:effectLst>
            <a:reflection blurRad="6350" stA="50000" endA="300" endPos="55000" dir="5400000" sy="-100000" algn="bl" rotWithShape="0"/>
          </a:effectLst>
        </p:spPr>
        <p:txBody>
          <a:bodyPr wrap="square" lIns="91193" tIns="45597" rIns="91193" bIns="45597" rtlCol="0">
            <a:spAutoFit/>
          </a:bodyPr>
          <a:lstStyle/>
          <a:p>
            <a:pPr algn="ct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自动化测试分层</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backgroundRemoval t="1647" b="100000" l="0" r="100000">
                        <a14:foregroundMark x1="16452" y1="39292" x2="16452" y2="39292"/>
                        <a14:backgroundMark x1="25059" y1="44152" x2="25059" y2="44152"/>
                      </a14:backgroundRemoval>
                    </a14:imgEffect>
                  </a14:imgLayer>
                </a14:imgProps>
              </a:ext>
            </a:extLst>
          </a:blip>
          <a:stretch>
            <a:fillRect/>
          </a:stretch>
        </p:blipFill>
        <p:spPr>
          <a:xfrm>
            <a:off x="2307562" y="1923351"/>
            <a:ext cx="3344075" cy="2376878"/>
          </a:xfrm>
          <a:prstGeom prst="rect">
            <a:avLst/>
          </a:prstGeom>
        </p:spPr>
      </p:pic>
      <p:pic>
        <p:nvPicPr>
          <p:cNvPr id="3" name="图片 2"/>
          <p:cNvPicPr>
            <a:picLocks noChangeAspect="1"/>
          </p:cNvPicPr>
          <p:nvPr/>
        </p:nvPicPr>
        <p:blipFill>
          <a:blip r:embed="rId5"/>
          <a:stretch>
            <a:fillRect/>
          </a:stretch>
        </p:blipFill>
        <p:spPr>
          <a:xfrm>
            <a:off x="1113126" y="1642917"/>
            <a:ext cx="6866076" cy="4880220"/>
          </a:xfrm>
          <a:prstGeom prst="rect">
            <a:avLst/>
          </a:prstGeom>
          <a:ln>
            <a:noFill/>
          </a:ln>
          <a:effectLst>
            <a:outerShdw blurRad="292100" dist="139700" dir="2700000" algn="tl" rotWithShape="0">
              <a:srgbClr val="333333">
                <a:alpha val="65000"/>
              </a:srgbClr>
            </a:outerShdw>
          </a:effectLst>
        </p:spPr>
      </p:pic>
      <p:cxnSp>
        <p:nvCxnSpPr>
          <p:cNvPr id="4" name="直线连接符 3"/>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cxnSp>
        <p:nvCxnSpPr>
          <p:cNvPr id="7" name="直线箭头连接符 6"/>
          <p:cNvCxnSpPr/>
          <p:nvPr/>
        </p:nvCxnSpPr>
        <p:spPr>
          <a:xfrm>
            <a:off x="1113125" y="1156371"/>
            <a:ext cx="0" cy="5946628"/>
          </a:xfrm>
          <a:prstGeom prst="straightConnector1">
            <a:avLst/>
          </a:prstGeom>
          <a:ln w="12700" cmpd="sng">
            <a:solidFill>
              <a:srgbClr val="D9D9D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227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0-#ppt_w/2"/>
                                          </p:val>
                                        </p:tav>
                                        <p:tav tm="100000">
                                          <p:val>
                                            <p:strVal val="#ppt_x"/>
                                          </p:val>
                                        </p:tav>
                                      </p:tavLst>
                                    </p:anim>
                                    <p:anim calcmode="lin" valueType="num">
                                      <p:cBhvr additive="base">
                                        <p:cTn id="8" dur="3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Horizontal)">
                                      <p:cBhvr>
                                        <p:cTn id="12" dur="500"/>
                                        <p:tgtEl>
                                          <p:spTgt spid="5"/>
                                        </p:tgtEl>
                                      </p:cBhvr>
                                    </p:animEffect>
                                  </p:childTnLst>
                                </p:cTn>
                              </p:par>
                            </p:childTnLst>
                          </p:cTn>
                        </p:par>
                        <p:par>
                          <p:cTn id="13" fill="hold">
                            <p:stCondLst>
                              <p:cond delay="8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300"/>
                                        <p:tgtEl>
                                          <p:spTgt spid="7"/>
                                        </p:tgtEl>
                                      </p:cBhvr>
                                    </p:animEffect>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6862" y="2467568"/>
            <a:ext cx="7478247" cy="1795363"/>
          </a:xfrm>
          <a:prstGeom prst="rect">
            <a:avLst/>
          </a:prstGeom>
          <a:noFill/>
        </p:spPr>
        <p:txBody>
          <a:bodyPr wrap="square" rtlCol="0">
            <a:spAutoFit/>
          </a:bodyPr>
          <a:lstStyle/>
          <a:p>
            <a:pPr>
              <a:lnSpc>
                <a:spcPct val="140000"/>
              </a:lnSpc>
            </a:pPr>
            <a:r>
              <a:rPr kumimoji="1" lang="zh-CN" altLang="en-US" sz="2000" dirty="0" smtClean="0">
                <a:solidFill>
                  <a:srgbClr val="D9D9D9"/>
                </a:solidFill>
                <a:latin typeface="Hiragino Sans GB W3"/>
                <a:ea typeface="Hiragino Sans GB W3"/>
                <a:cs typeface="Hiragino Sans GB W3"/>
              </a:rPr>
              <a:t>对 </a:t>
            </a:r>
            <a:r>
              <a:rPr kumimoji="1" lang="en-US" altLang="zh-CN" sz="2000" dirty="0" smtClean="0">
                <a:solidFill>
                  <a:srgbClr val="D9D9D9"/>
                </a:solidFill>
                <a:latin typeface="Hiragino Sans GB W3"/>
                <a:ea typeface="Hiragino Sans GB W3"/>
                <a:cs typeface="Hiragino Sans GB W3"/>
              </a:rPr>
              <a:t>Demo</a:t>
            </a:r>
            <a:r>
              <a:rPr kumimoji="1" lang="zh-CN" altLang="en-US" sz="2000" dirty="0" smtClean="0">
                <a:solidFill>
                  <a:srgbClr val="D9D9D9"/>
                </a:solidFill>
                <a:latin typeface="Hiragino Sans GB W3"/>
                <a:ea typeface="Hiragino Sans GB W3"/>
                <a:cs typeface="Hiragino Sans GB W3"/>
              </a:rPr>
              <a:t> </a:t>
            </a:r>
            <a:r>
              <a:rPr kumimoji="1" lang="zh-CN" altLang="zh-CN" sz="2000" dirty="0">
                <a:solidFill>
                  <a:srgbClr val="D9D9D9"/>
                </a:solidFill>
                <a:latin typeface="Hiragino Sans GB W3"/>
                <a:ea typeface="Hiragino Sans GB W3"/>
                <a:cs typeface="Hiragino Sans GB W3"/>
              </a:rPr>
              <a:t>2</a:t>
            </a:r>
            <a:r>
              <a:rPr kumimoji="1" lang="zh-CN" altLang="en-US" sz="2000" dirty="0" smtClean="0">
                <a:solidFill>
                  <a:srgbClr val="D9D9D9"/>
                </a:solidFill>
                <a:latin typeface="Hiragino Sans GB W3"/>
                <a:ea typeface="Hiragino Sans GB W3"/>
                <a:cs typeface="Hiragino Sans GB W3"/>
              </a:rPr>
              <a:t> 简单封装的脚本的基础上做模块化封装封装：</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en-US" altLang="zh-CN" sz="2000" dirty="0" smtClean="0">
                <a:solidFill>
                  <a:srgbClr val="D9D9D9"/>
                </a:solidFill>
                <a:latin typeface="Hiragino Sans GB W3"/>
                <a:ea typeface="Hiragino Sans GB W3"/>
                <a:cs typeface="Hiragino Sans GB W3"/>
              </a:rPr>
              <a:t>Object-Page</a:t>
            </a:r>
            <a:r>
              <a:rPr kumimoji="1" lang="zh-CN" altLang="en-US" sz="2000" dirty="0" smtClean="0">
                <a:solidFill>
                  <a:srgbClr val="D9D9D9"/>
                </a:solidFill>
                <a:latin typeface="Hiragino Sans GB W3"/>
                <a:ea typeface="Hiragino Sans GB W3"/>
                <a:cs typeface="Hiragino Sans GB W3"/>
              </a:rPr>
              <a:t>封装。</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增加对页面的封装，达到页面可复用的效果。</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增加对动作的封装，达到测试用作可复用的效果。</a:t>
            </a:r>
            <a:endParaRPr kumimoji="1" lang="en-US" altLang="zh-CN" sz="2000" dirty="0" smtClean="0">
              <a:solidFill>
                <a:srgbClr val="D9D9D9"/>
              </a:solidFill>
              <a:latin typeface="Hiragino Sans GB W3"/>
              <a:ea typeface="Hiragino Sans GB W3"/>
              <a:cs typeface="Hiragino Sans GB W3"/>
            </a:endParaRPr>
          </a:p>
        </p:txBody>
      </p:sp>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Demo</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3</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91926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Demo</a:t>
            </a:r>
            <a:r>
              <a:rPr lang="zh-CN" altLang="en-US" sz="6000" spc="300" dirty="0" smtClean="0">
                <a:effectLst>
                  <a:reflection stA="50000" endPos="50000" dist="101600" dir="5400000" sy="-100000" algn="bl" rotWithShape="0"/>
                </a:effectLst>
              </a:rPr>
              <a:t> </a:t>
            </a:r>
            <a:r>
              <a:rPr lang="en-US" altLang="zh-CN" sz="6000" spc="300" dirty="0">
                <a:effectLst>
                  <a:reflection stA="50000" endPos="50000" dist="101600" dir="5400000" sy="-100000" algn="bl" rotWithShape="0"/>
                </a:effectLst>
              </a:rPr>
              <a:t>4</a:t>
            </a:r>
            <a:endParaRPr lang="en-US" altLang="zh-CN" sz="6000" spc="300" dirty="0" smtClean="0">
              <a:effectLst>
                <a:reflection stA="50000" endPos="50000" dist="101600" dir="5400000" sy="-100000" algn="bl" rotWithShape="0"/>
              </a:effectLst>
            </a:endParaRPr>
          </a:p>
        </p:txBody>
      </p:sp>
    </p:spTree>
    <p:extLst>
      <p:ext uri="{BB962C8B-B14F-4D97-AF65-F5344CB8AC3E}">
        <p14:creationId xmlns:p14="http://schemas.microsoft.com/office/powerpoint/2010/main" val="18608090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6862" y="2467568"/>
            <a:ext cx="7478247" cy="2226250"/>
          </a:xfrm>
          <a:prstGeom prst="rect">
            <a:avLst/>
          </a:prstGeom>
          <a:noFill/>
        </p:spPr>
        <p:txBody>
          <a:bodyPr wrap="square" rtlCol="0">
            <a:spAutoFit/>
          </a:bodyPr>
          <a:lstStyle/>
          <a:p>
            <a:pPr>
              <a:lnSpc>
                <a:spcPct val="140000"/>
              </a:lnSpc>
            </a:pPr>
            <a:r>
              <a:rPr kumimoji="1" lang="zh-CN" altLang="en-US" sz="2000" dirty="0" smtClean="0">
                <a:solidFill>
                  <a:srgbClr val="D9D9D9"/>
                </a:solidFill>
                <a:latin typeface="Hiragino Sans GB W3"/>
                <a:ea typeface="Hiragino Sans GB W3"/>
                <a:cs typeface="Hiragino Sans GB W3"/>
              </a:rPr>
              <a:t>对 </a:t>
            </a:r>
            <a:r>
              <a:rPr kumimoji="1" lang="en-US" altLang="zh-CN" sz="2000" dirty="0" smtClean="0">
                <a:solidFill>
                  <a:srgbClr val="D9D9D9"/>
                </a:solidFill>
                <a:latin typeface="Hiragino Sans GB W3"/>
                <a:ea typeface="Hiragino Sans GB W3"/>
                <a:cs typeface="Hiragino Sans GB W3"/>
              </a:rPr>
              <a:t>Demo</a:t>
            </a:r>
            <a:r>
              <a:rPr kumimoji="1" lang="zh-CN" altLang="en-US" sz="2000" dirty="0" smtClean="0">
                <a:solidFill>
                  <a:srgbClr val="D9D9D9"/>
                </a:solidFill>
                <a:latin typeface="Hiragino Sans GB W3"/>
                <a:ea typeface="Hiragino Sans GB W3"/>
                <a:cs typeface="Hiragino Sans GB W3"/>
              </a:rPr>
              <a:t> </a:t>
            </a:r>
            <a:r>
              <a:rPr kumimoji="1" lang="zh-CN" altLang="zh-CN" sz="2000" dirty="0" smtClean="0">
                <a:solidFill>
                  <a:srgbClr val="D9D9D9"/>
                </a:solidFill>
                <a:latin typeface="Hiragino Sans GB W3"/>
                <a:ea typeface="Hiragino Sans GB W3"/>
                <a:cs typeface="Hiragino Sans GB W3"/>
              </a:rPr>
              <a:t>3</a:t>
            </a:r>
            <a:r>
              <a:rPr kumimoji="1" lang="zh-CN" altLang="en-US" sz="2000" dirty="0" smtClean="0">
                <a:solidFill>
                  <a:srgbClr val="D9D9D9"/>
                </a:solidFill>
                <a:latin typeface="Hiragino Sans GB W3"/>
                <a:ea typeface="Hiragino Sans GB W3"/>
                <a:cs typeface="Hiragino Sans GB W3"/>
              </a:rPr>
              <a:t> 模块化封装后，进行测试数据分离：</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测试数据与脚本分离。</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实现数据驱动。</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实现测试可复用。</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以</a:t>
            </a:r>
            <a:r>
              <a:rPr kumimoji="1" lang="en-US" altLang="zh-CN" sz="2000" dirty="0" smtClean="0">
                <a:solidFill>
                  <a:srgbClr val="D9D9D9"/>
                </a:solidFill>
                <a:latin typeface="Hiragino Sans GB W3"/>
                <a:ea typeface="Hiragino Sans GB W3"/>
                <a:cs typeface="Hiragino Sans GB W3"/>
              </a:rPr>
              <a:t>Object[][]</a:t>
            </a:r>
            <a:r>
              <a:rPr kumimoji="1" lang="zh-CN" altLang="en-US" sz="2000" dirty="0" smtClean="0">
                <a:solidFill>
                  <a:srgbClr val="D9D9D9"/>
                </a:solidFill>
                <a:latin typeface="Hiragino Sans GB W3"/>
                <a:ea typeface="Hiragino Sans GB W3"/>
                <a:cs typeface="Hiragino Sans GB W3"/>
              </a:rPr>
              <a:t>方式写入参数。</a:t>
            </a:r>
            <a:endParaRPr kumimoji="1" lang="en-US" altLang="zh-CN" sz="2000" dirty="0" smtClean="0">
              <a:solidFill>
                <a:srgbClr val="D9D9D9"/>
              </a:solidFill>
              <a:latin typeface="Hiragino Sans GB W3"/>
              <a:ea typeface="Hiragino Sans GB W3"/>
              <a:cs typeface="Hiragino Sans GB W3"/>
            </a:endParaRPr>
          </a:p>
        </p:txBody>
      </p:sp>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Demo</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zh-CN"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4</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7313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Demo</a:t>
            </a:r>
            <a:r>
              <a:rPr lang="zh-CN" altLang="en-US" sz="6000" spc="300" dirty="0" smtClean="0">
                <a:effectLst>
                  <a:reflection stA="50000" endPos="50000" dist="101600" dir="5400000" sy="-100000" algn="bl" rotWithShape="0"/>
                </a:effectLst>
              </a:rPr>
              <a:t> </a:t>
            </a:r>
            <a:r>
              <a:rPr lang="en-US" altLang="zh-CN" sz="6000" spc="300" dirty="0" smtClean="0">
                <a:effectLst>
                  <a:reflection stA="50000" endPos="50000" dist="101600" dir="5400000" sy="-100000" algn="bl" rotWithShape="0"/>
                </a:effectLst>
              </a:rPr>
              <a:t>5</a:t>
            </a:r>
          </a:p>
        </p:txBody>
      </p:sp>
    </p:spTree>
    <p:extLst>
      <p:ext uri="{BB962C8B-B14F-4D97-AF65-F5344CB8AC3E}">
        <p14:creationId xmlns:p14="http://schemas.microsoft.com/office/powerpoint/2010/main" val="19051984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err="1"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ReportNG</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9" name="TextBox 6"/>
          <p:cNvSpPr txBox="1"/>
          <p:nvPr/>
        </p:nvSpPr>
        <p:spPr>
          <a:xfrm>
            <a:off x="1585114" y="1441213"/>
            <a:ext cx="5973772" cy="4468916"/>
          </a:xfrm>
          <a:prstGeom prst="rect">
            <a:avLst/>
          </a:prstGeom>
          <a:noFill/>
          <a:ln w="12700" cmpd="sng">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40000"/>
              </a:lnSpc>
            </a:pPr>
            <a:r>
              <a:rPr lang="en-US" altLang="zh-CN" dirty="0" smtClean="0">
                <a:solidFill>
                  <a:schemeClr val="bg1">
                    <a:lumMod val="85000"/>
                  </a:schemeClr>
                </a:solidFill>
                <a:latin typeface="Hiragino Sans GB W3"/>
                <a:ea typeface="Hiragino Sans GB W3"/>
                <a:cs typeface="Hiragino Sans GB W3"/>
              </a:rPr>
              <a:t>pom.xml</a:t>
            </a:r>
            <a:r>
              <a:rPr lang="zh-CN" altLang="en-US" dirty="0" smtClean="0">
                <a:solidFill>
                  <a:schemeClr val="bg1">
                    <a:lumMod val="85000"/>
                  </a:schemeClr>
                </a:solidFill>
                <a:latin typeface="Hiragino Sans GB W3"/>
                <a:ea typeface="Hiragino Sans GB W3"/>
                <a:cs typeface="Hiragino Sans GB W3"/>
              </a:rPr>
              <a:t>文件中</a:t>
            </a:r>
            <a:r>
              <a:rPr lang="en-US" altLang="zh-CN" dirty="0" smtClean="0">
                <a:solidFill>
                  <a:schemeClr val="bg1">
                    <a:lumMod val="85000"/>
                  </a:schemeClr>
                </a:solidFill>
                <a:latin typeface="Hiragino Sans GB W3"/>
                <a:ea typeface="Hiragino Sans GB W3"/>
                <a:cs typeface="Hiragino Sans GB W3"/>
              </a:rPr>
              <a:t> </a:t>
            </a:r>
            <a:r>
              <a:rPr lang="zh-CN" altLang="en-US" dirty="0" smtClean="0">
                <a:solidFill>
                  <a:schemeClr val="bg1">
                    <a:lumMod val="85000"/>
                  </a:schemeClr>
                </a:solidFill>
                <a:latin typeface="Hiragino Sans GB W3"/>
                <a:ea typeface="Hiragino Sans GB W3"/>
                <a:cs typeface="Hiragino Sans GB W3"/>
              </a:rPr>
              <a:t>配置依赖：</a:t>
            </a:r>
            <a:endParaRPr lang="en-US" altLang="zh-CN" dirty="0" smtClean="0">
              <a:solidFill>
                <a:schemeClr val="bg1">
                  <a:lumMod val="85000"/>
                </a:schemeClr>
              </a:solidFill>
              <a:latin typeface="Hiragino Sans GB W3"/>
              <a:ea typeface="Hiragino Sans GB W3"/>
              <a:cs typeface="Hiragino Sans GB W3"/>
            </a:endParaRPr>
          </a:p>
          <a:p>
            <a:pPr>
              <a:lnSpc>
                <a:spcPct val="140000"/>
              </a:lnSpc>
            </a:pPr>
            <a:endParaRPr lang="en-US" altLang="zh-CN" dirty="0">
              <a:solidFill>
                <a:schemeClr val="bg1">
                  <a:lumMod val="85000"/>
                </a:schemeClr>
              </a:solidFill>
              <a:latin typeface="Hiragino Sans GB W3"/>
              <a:ea typeface="Hiragino Sans GB W3"/>
              <a:cs typeface="Hiragino Sans GB W3"/>
            </a:endParaRPr>
          </a:p>
          <a:p>
            <a:r>
              <a:rPr lang="en-US" altLang="zh-CN" dirty="0">
                <a:solidFill>
                  <a:schemeClr val="bg1">
                    <a:lumMod val="85000"/>
                  </a:schemeClr>
                </a:solidFill>
                <a:latin typeface="Hiragino Sans GB W3"/>
                <a:ea typeface="Hiragino Sans GB W3"/>
                <a:cs typeface="Hiragino Sans GB W3"/>
              </a:rPr>
              <a:t>		&lt;dependency&gt;</a:t>
            </a:r>
          </a:p>
          <a:p>
            <a:r>
              <a:rPr lang="en-US" altLang="zh-CN" dirty="0">
                <a:solidFill>
                  <a:schemeClr val="bg1">
                    <a:lumMod val="85000"/>
                  </a:schemeClr>
                </a:solidFill>
                <a:latin typeface="Hiragino Sans GB W3"/>
                <a:ea typeface="Hiragino Sans GB W3"/>
                <a:cs typeface="Hiragino Sans GB W3"/>
              </a:rPr>
              <a:t>			&lt;</a:t>
            </a:r>
            <a:r>
              <a:rPr lang="en-US" altLang="zh-CN" dirty="0" err="1">
                <a:solidFill>
                  <a:schemeClr val="bg1">
                    <a:lumMod val="85000"/>
                  </a:schemeClr>
                </a:solidFill>
                <a:latin typeface="Hiragino Sans GB W3"/>
                <a:ea typeface="Hiragino Sans GB W3"/>
                <a:cs typeface="Hiragino Sans GB W3"/>
              </a:rPr>
              <a:t>groupId</a:t>
            </a:r>
            <a:r>
              <a:rPr lang="en-US" altLang="zh-CN" dirty="0">
                <a:solidFill>
                  <a:schemeClr val="bg1">
                    <a:lumMod val="85000"/>
                  </a:schemeClr>
                </a:solidFill>
                <a:latin typeface="Hiragino Sans GB W3"/>
                <a:ea typeface="Hiragino Sans GB W3"/>
                <a:cs typeface="Hiragino Sans GB W3"/>
              </a:rPr>
              <a:t>&gt;</a:t>
            </a:r>
            <a:r>
              <a:rPr lang="en-US" altLang="zh-CN" dirty="0" err="1">
                <a:solidFill>
                  <a:schemeClr val="bg1">
                    <a:lumMod val="85000"/>
                  </a:schemeClr>
                </a:solidFill>
                <a:latin typeface="Hiragino Sans GB W3"/>
                <a:ea typeface="Hiragino Sans GB W3"/>
                <a:cs typeface="Hiragino Sans GB W3"/>
              </a:rPr>
              <a:t>org.uncommons</a:t>
            </a:r>
            <a:r>
              <a:rPr lang="en-US" altLang="zh-CN" dirty="0">
                <a:solidFill>
                  <a:schemeClr val="bg1">
                    <a:lumMod val="85000"/>
                  </a:schemeClr>
                </a:solidFill>
                <a:latin typeface="Hiragino Sans GB W3"/>
                <a:ea typeface="Hiragino Sans GB W3"/>
                <a:cs typeface="Hiragino Sans GB W3"/>
              </a:rPr>
              <a:t>&lt;/</a:t>
            </a:r>
            <a:r>
              <a:rPr lang="en-US" altLang="zh-CN" dirty="0" err="1">
                <a:solidFill>
                  <a:schemeClr val="bg1">
                    <a:lumMod val="85000"/>
                  </a:schemeClr>
                </a:solidFill>
                <a:latin typeface="Hiragino Sans GB W3"/>
                <a:ea typeface="Hiragino Sans GB W3"/>
                <a:cs typeface="Hiragino Sans GB W3"/>
              </a:rPr>
              <a:t>groupId</a:t>
            </a:r>
            <a:r>
              <a:rPr lang="en-US" altLang="zh-CN" dirty="0">
                <a:solidFill>
                  <a:schemeClr val="bg1">
                    <a:lumMod val="85000"/>
                  </a:schemeClr>
                </a:solidFill>
                <a:latin typeface="Hiragino Sans GB W3"/>
                <a:ea typeface="Hiragino Sans GB W3"/>
                <a:cs typeface="Hiragino Sans GB W3"/>
              </a:rPr>
              <a:t>&gt;</a:t>
            </a:r>
          </a:p>
          <a:p>
            <a:r>
              <a:rPr lang="en-US" altLang="zh-CN" dirty="0">
                <a:solidFill>
                  <a:schemeClr val="bg1">
                    <a:lumMod val="85000"/>
                  </a:schemeClr>
                </a:solidFill>
                <a:latin typeface="Hiragino Sans GB W3"/>
                <a:ea typeface="Hiragino Sans GB W3"/>
                <a:cs typeface="Hiragino Sans GB W3"/>
              </a:rPr>
              <a:t>			&lt;</a:t>
            </a:r>
            <a:r>
              <a:rPr lang="en-US" altLang="zh-CN" dirty="0" err="1">
                <a:solidFill>
                  <a:schemeClr val="bg1">
                    <a:lumMod val="85000"/>
                  </a:schemeClr>
                </a:solidFill>
                <a:latin typeface="Hiragino Sans GB W3"/>
                <a:ea typeface="Hiragino Sans GB W3"/>
                <a:cs typeface="Hiragino Sans GB W3"/>
              </a:rPr>
              <a:t>artifactId</a:t>
            </a:r>
            <a:r>
              <a:rPr lang="en-US" altLang="zh-CN" dirty="0">
                <a:solidFill>
                  <a:schemeClr val="bg1">
                    <a:lumMod val="85000"/>
                  </a:schemeClr>
                </a:solidFill>
                <a:latin typeface="Hiragino Sans GB W3"/>
                <a:ea typeface="Hiragino Sans GB W3"/>
                <a:cs typeface="Hiragino Sans GB W3"/>
              </a:rPr>
              <a:t>&gt;</a:t>
            </a:r>
            <a:r>
              <a:rPr lang="en-US" altLang="zh-CN" u="sng" dirty="0" err="1">
                <a:solidFill>
                  <a:schemeClr val="bg1">
                    <a:lumMod val="85000"/>
                  </a:schemeClr>
                </a:solidFill>
                <a:latin typeface="Hiragino Sans GB W3"/>
                <a:ea typeface="Hiragino Sans GB W3"/>
                <a:cs typeface="Hiragino Sans GB W3"/>
              </a:rPr>
              <a:t>reportng</a:t>
            </a:r>
            <a:r>
              <a:rPr lang="en-US" altLang="zh-CN" u="sng" dirty="0">
                <a:solidFill>
                  <a:schemeClr val="bg1">
                    <a:lumMod val="85000"/>
                  </a:schemeClr>
                </a:solidFill>
                <a:latin typeface="Hiragino Sans GB W3"/>
                <a:ea typeface="Hiragino Sans GB W3"/>
                <a:cs typeface="Hiragino Sans GB W3"/>
              </a:rPr>
              <a:t>&lt;/</a:t>
            </a:r>
            <a:r>
              <a:rPr lang="en-US" altLang="zh-CN" u="sng" dirty="0" err="1">
                <a:solidFill>
                  <a:schemeClr val="bg1">
                    <a:lumMod val="85000"/>
                  </a:schemeClr>
                </a:solidFill>
                <a:latin typeface="Hiragino Sans GB W3"/>
                <a:ea typeface="Hiragino Sans GB W3"/>
                <a:cs typeface="Hiragino Sans GB W3"/>
              </a:rPr>
              <a:t>artifactId</a:t>
            </a:r>
            <a:r>
              <a:rPr lang="en-US" altLang="zh-CN" u="sng" dirty="0">
                <a:solidFill>
                  <a:schemeClr val="bg1">
                    <a:lumMod val="85000"/>
                  </a:schemeClr>
                </a:solidFill>
                <a:latin typeface="Hiragino Sans GB W3"/>
                <a:ea typeface="Hiragino Sans GB W3"/>
                <a:cs typeface="Hiragino Sans GB W3"/>
              </a:rPr>
              <a:t>&gt;</a:t>
            </a:r>
          </a:p>
          <a:p>
            <a:r>
              <a:rPr lang="en-US" altLang="zh-CN" dirty="0">
                <a:solidFill>
                  <a:schemeClr val="bg1">
                    <a:lumMod val="85000"/>
                  </a:schemeClr>
                </a:solidFill>
                <a:latin typeface="Hiragino Sans GB W3"/>
                <a:ea typeface="Hiragino Sans GB W3"/>
                <a:cs typeface="Hiragino Sans GB W3"/>
              </a:rPr>
              <a:t>			&lt;version&gt;1.1.4&lt;/version&gt;</a:t>
            </a:r>
          </a:p>
          <a:p>
            <a:r>
              <a:rPr lang="en-US" altLang="zh-CN" dirty="0">
                <a:solidFill>
                  <a:schemeClr val="bg1">
                    <a:lumMod val="85000"/>
                  </a:schemeClr>
                </a:solidFill>
                <a:latin typeface="Hiragino Sans GB W3"/>
                <a:ea typeface="Hiragino Sans GB W3"/>
                <a:cs typeface="Hiragino Sans GB W3"/>
              </a:rPr>
              <a:t>			&lt;scope&gt;test&lt;/scope&gt;</a:t>
            </a:r>
          </a:p>
          <a:p>
            <a:r>
              <a:rPr lang="en-US" altLang="zh-CN" dirty="0">
                <a:solidFill>
                  <a:schemeClr val="bg1">
                    <a:lumMod val="85000"/>
                  </a:schemeClr>
                </a:solidFill>
                <a:latin typeface="Hiragino Sans GB W3"/>
                <a:ea typeface="Hiragino Sans GB W3"/>
                <a:cs typeface="Hiragino Sans GB W3"/>
              </a:rPr>
              <a:t>			&lt;exclusions&gt;</a:t>
            </a:r>
          </a:p>
          <a:p>
            <a:r>
              <a:rPr lang="en-US" altLang="zh-CN" dirty="0">
                <a:solidFill>
                  <a:schemeClr val="bg1">
                    <a:lumMod val="85000"/>
                  </a:schemeClr>
                </a:solidFill>
                <a:latin typeface="Hiragino Sans GB W3"/>
                <a:ea typeface="Hiragino Sans GB W3"/>
                <a:cs typeface="Hiragino Sans GB W3"/>
              </a:rPr>
              <a:t>				&lt;exclusion&gt;</a:t>
            </a:r>
          </a:p>
          <a:p>
            <a:r>
              <a:rPr lang="en-US" altLang="zh-CN" dirty="0">
                <a:solidFill>
                  <a:schemeClr val="bg1">
                    <a:lumMod val="85000"/>
                  </a:schemeClr>
                </a:solidFill>
                <a:latin typeface="Hiragino Sans GB W3"/>
                <a:ea typeface="Hiragino Sans GB W3"/>
                <a:cs typeface="Hiragino Sans GB W3"/>
              </a:rPr>
              <a:t>					&lt;</a:t>
            </a:r>
            <a:r>
              <a:rPr lang="en-US" altLang="zh-CN" dirty="0" err="1">
                <a:solidFill>
                  <a:schemeClr val="bg1">
                    <a:lumMod val="85000"/>
                  </a:schemeClr>
                </a:solidFill>
                <a:latin typeface="Hiragino Sans GB W3"/>
                <a:ea typeface="Hiragino Sans GB W3"/>
                <a:cs typeface="Hiragino Sans GB W3"/>
              </a:rPr>
              <a:t>groupId</a:t>
            </a:r>
            <a:r>
              <a:rPr lang="en-US" altLang="zh-CN" dirty="0">
                <a:solidFill>
                  <a:schemeClr val="bg1">
                    <a:lumMod val="85000"/>
                  </a:schemeClr>
                </a:solidFill>
                <a:latin typeface="Hiragino Sans GB W3"/>
                <a:ea typeface="Hiragino Sans GB W3"/>
                <a:cs typeface="Hiragino Sans GB W3"/>
              </a:rPr>
              <a:t>&gt;</a:t>
            </a:r>
            <a:r>
              <a:rPr lang="en-US" altLang="zh-CN" dirty="0" err="1">
                <a:solidFill>
                  <a:schemeClr val="bg1">
                    <a:lumMod val="85000"/>
                  </a:schemeClr>
                </a:solidFill>
                <a:latin typeface="Hiragino Sans GB W3"/>
                <a:ea typeface="Hiragino Sans GB W3"/>
                <a:cs typeface="Hiragino Sans GB W3"/>
              </a:rPr>
              <a:t>org.testng</a:t>
            </a:r>
            <a:r>
              <a:rPr lang="en-US" altLang="zh-CN" dirty="0">
                <a:solidFill>
                  <a:schemeClr val="bg1">
                    <a:lumMod val="85000"/>
                  </a:schemeClr>
                </a:solidFill>
                <a:latin typeface="Hiragino Sans GB W3"/>
                <a:ea typeface="Hiragino Sans GB W3"/>
                <a:cs typeface="Hiragino Sans GB W3"/>
              </a:rPr>
              <a:t>&lt;/</a:t>
            </a:r>
            <a:r>
              <a:rPr lang="en-US" altLang="zh-CN" dirty="0" err="1">
                <a:solidFill>
                  <a:schemeClr val="bg1">
                    <a:lumMod val="85000"/>
                  </a:schemeClr>
                </a:solidFill>
                <a:latin typeface="Hiragino Sans GB W3"/>
                <a:ea typeface="Hiragino Sans GB W3"/>
                <a:cs typeface="Hiragino Sans GB W3"/>
              </a:rPr>
              <a:t>groupId</a:t>
            </a:r>
            <a:r>
              <a:rPr lang="en-US" altLang="zh-CN" dirty="0">
                <a:solidFill>
                  <a:schemeClr val="bg1">
                    <a:lumMod val="85000"/>
                  </a:schemeClr>
                </a:solidFill>
                <a:latin typeface="Hiragino Sans GB W3"/>
                <a:ea typeface="Hiragino Sans GB W3"/>
                <a:cs typeface="Hiragino Sans GB W3"/>
              </a:rPr>
              <a:t>&gt;</a:t>
            </a:r>
          </a:p>
          <a:p>
            <a:r>
              <a:rPr lang="en-US" altLang="zh-CN" dirty="0">
                <a:solidFill>
                  <a:schemeClr val="bg1">
                    <a:lumMod val="85000"/>
                  </a:schemeClr>
                </a:solidFill>
                <a:latin typeface="Hiragino Sans GB W3"/>
                <a:ea typeface="Hiragino Sans GB W3"/>
                <a:cs typeface="Hiragino Sans GB W3"/>
              </a:rPr>
              <a:t>					&lt;</a:t>
            </a:r>
            <a:r>
              <a:rPr lang="en-US" altLang="zh-CN" dirty="0" err="1">
                <a:solidFill>
                  <a:schemeClr val="bg1">
                    <a:lumMod val="85000"/>
                  </a:schemeClr>
                </a:solidFill>
                <a:latin typeface="Hiragino Sans GB W3"/>
                <a:ea typeface="Hiragino Sans GB W3"/>
                <a:cs typeface="Hiragino Sans GB W3"/>
              </a:rPr>
              <a:t>artifactId</a:t>
            </a:r>
            <a:r>
              <a:rPr lang="en-US" altLang="zh-CN" dirty="0">
                <a:solidFill>
                  <a:schemeClr val="bg1">
                    <a:lumMod val="85000"/>
                  </a:schemeClr>
                </a:solidFill>
                <a:latin typeface="Hiragino Sans GB W3"/>
                <a:ea typeface="Hiragino Sans GB W3"/>
                <a:cs typeface="Hiragino Sans GB W3"/>
              </a:rPr>
              <a:t>&gt;</a:t>
            </a:r>
            <a:r>
              <a:rPr lang="en-US" altLang="zh-CN" u="sng" dirty="0" err="1">
                <a:solidFill>
                  <a:schemeClr val="bg1">
                    <a:lumMod val="85000"/>
                  </a:schemeClr>
                </a:solidFill>
                <a:latin typeface="Hiragino Sans GB W3"/>
                <a:ea typeface="Hiragino Sans GB W3"/>
                <a:cs typeface="Hiragino Sans GB W3"/>
              </a:rPr>
              <a:t>testng</a:t>
            </a:r>
            <a:r>
              <a:rPr lang="en-US" altLang="zh-CN" u="sng" dirty="0">
                <a:solidFill>
                  <a:schemeClr val="bg1">
                    <a:lumMod val="85000"/>
                  </a:schemeClr>
                </a:solidFill>
                <a:latin typeface="Hiragino Sans GB W3"/>
                <a:ea typeface="Hiragino Sans GB W3"/>
                <a:cs typeface="Hiragino Sans GB W3"/>
              </a:rPr>
              <a:t>&lt;/</a:t>
            </a:r>
            <a:r>
              <a:rPr lang="en-US" altLang="zh-CN" u="sng" dirty="0" err="1">
                <a:solidFill>
                  <a:schemeClr val="bg1">
                    <a:lumMod val="85000"/>
                  </a:schemeClr>
                </a:solidFill>
                <a:latin typeface="Hiragino Sans GB W3"/>
                <a:ea typeface="Hiragino Sans GB W3"/>
                <a:cs typeface="Hiragino Sans GB W3"/>
              </a:rPr>
              <a:t>artifactId</a:t>
            </a:r>
            <a:r>
              <a:rPr lang="en-US" altLang="zh-CN" u="sng" dirty="0">
                <a:solidFill>
                  <a:schemeClr val="bg1">
                    <a:lumMod val="85000"/>
                  </a:schemeClr>
                </a:solidFill>
                <a:latin typeface="Hiragino Sans GB W3"/>
                <a:ea typeface="Hiragino Sans GB W3"/>
                <a:cs typeface="Hiragino Sans GB W3"/>
              </a:rPr>
              <a:t>&gt;</a:t>
            </a:r>
          </a:p>
          <a:p>
            <a:r>
              <a:rPr lang="en-US" altLang="zh-CN" dirty="0">
                <a:solidFill>
                  <a:schemeClr val="bg1">
                    <a:lumMod val="85000"/>
                  </a:schemeClr>
                </a:solidFill>
                <a:latin typeface="Hiragino Sans GB W3"/>
                <a:ea typeface="Hiragino Sans GB W3"/>
                <a:cs typeface="Hiragino Sans GB W3"/>
              </a:rPr>
              <a:t>				&lt;/exclusion&gt;</a:t>
            </a:r>
          </a:p>
          <a:p>
            <a:r>
              <a:rPr lang="en-US" altLang="zh-CN" dirty="0">
                <a:solidFill>
                  <a:schemeClr val="bg1">
                    <a:lumMod val="85000"/>
                  </a:schemeClr>
                </a:solidFill>
                <a:latin typeface="Hiragino Sans GB W3"/>
                <a:ea typeface="Hiragino Sans GB W3"/>
                <a:cs typeface="Hiragino Sans GB W3"/>
              </a:rPr>
              <a:t>			&lt;/exclusions&gt;</a:t>
            </a:r>
          </a:p>
          <a:p>
            <a:r>
              <a:rPr lang="en-US" altLang="zh-CN" dirty="0">
                <a:solidFill>
                  <a:schemeClr val="bg1">
                    <a:lumMod val="85000"/>
                  </a:schemeClr>
                </a:solidFill>
                <a:latin typeface="Hiragino Sans GB W3"/>
                <a:ea typeface="Hiragino Sans GB W3"/>
                <a:cs typeface="Hiragino Sans GB W3"/>
              </a:rPr>
              <a:t>		&lt;/dependency&gt;</a:t>
            </a:r>
            <a:endParaRPr lang="zh-CN" altLang="en-US" dirty="0">
              <a:solidFill>
                <a:schemeClr val="bg1">
                  <a:lumMod val="85000"/>
                </a:schemeClr>
              </a:solidFill>
              <a:latin typeface="Hiragino Sans GB W3"/>
              <a:ea typeface="Hiragino Sans GB W3"/>
              <a:cs typeface="Hiragino Sans GB W3"/>
            </a:endParaRPr>
          </a:p>
        </p:txBody>
      </p:sp>
    </p:spTree>
    <p:extLst>
      <p:ext uri="{BB962C8B-B14F-4D97-AF65-F5344CB8AC3E}">
        <p14:creationId xmlns:p14="http://schemas.microsoft.com/office/powerpoint/2010/main" val="2252821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err="1"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ReportNG</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9" name="TextBox 6"/>
          <p:cNvSpPr txBox="1"/>
          <p:nvPr/>
        </p:nvSpPr>
        <p:spPr>
          <a:xfrm>
            <a:off x="183607" y="2527442"/>
            <a:ext cx="8843726" cy="1975926"/>
          </a:xfrm>
          <a:prstGeom prst="rect">
            <a:avLst/>
          </a:prstGeom>
          <a:noFill/>
          <a:ln w="12700" cmpd="sng">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40000"/>
              </a:lnSpc>
            </a:pPr>
            <a:r>
              <a:rPr lang="en-US" altLang="zh-CN" dirty="0" smtClean="0">
                <a:solidFill>
                  <a:srgbClr val="D9D9D9"/>
                </a:solidFill>
                <a:latin typeface="Hiragino Sans GB W3"/>
                <a:ea typeface="Hiragino Sans GB W3"/>
                <a:cs typeface="Hiragino Sans GB W3"/>
              </a:rPr>
              <a:t>xml</a:t>
            </a:r>
            <a:r>
              <a:rPr lang="zh-CN" altLang="en-US" dirty="0" smtClean="0">
                <a:solidFill>
                  <a:srgbClr val="D9D9D9"/>
                </a:solidFill>
                <a:latin typeface="Hiragino Sans GB W3"/>
                <a:ea typeface="Hiragino Sans GB W3"/>
                <a:cs typeface="Hiragino Sans GB W3"/>
              </a:rPr>
              <a:t>中增加侦听：</a:t>
            </a:r>
            <a:endParaRPr lang="en-US" altLang="zh-CN" dirty="0" smtClean="0">
              <a:solidFill>
                <a:srgbClr val="D9D9D9"/>
              </a:solidFill>
              <a:latin typeface="Hiragino Sans GB W3"/>
              <a:ea typeface="Hiragino Sans GB W3"/>
              <a:cs typeface="Hiragino Sans GB W3"/>
            </a:endParaRPr>
          </a:p>
          <a:p>
            <a:pPr>
              <a:lnSpc>
                <a:spcPct val="140000"/>
              </a:lnSpc>
            </a:pPr>
            <a:endParaRPr lang="en-US" altLang="zh-CN" dirty="0">
              <a:solidFill>
                <a:srgbClr val="D9D9D9"/>
              </a:solidFill>
              <a:latin typeface="Hiragino Sans GB W3"/>
              <a:ea typeface="Hiragino Sans GB W3"/>
              <a:cs typeface="Hiragino Sans GB W3"/>
            </a:endParaRPr>
          </a:p>
          <a:p>
            <a:r>
              <a:rPr lang="en-US" altLang="zh-CN" dirty="0" smtClean="0">
                <a:solidFill>
                  <a:srgbClr val="D9D9D9"/>
                </a:solidFill>
                <a:latin typeface="Hiragino Sans GB W3"/>
                <a:ea typeface="Hiragino Sans GB W3"/>
                <a:cs typeface="Hiragino Sans GB W3"/>
              </a:rPr>
              <a:t>&lt;</a:t>
            </a:r>
            <a:r>
              <a:rPr lang="en-US" altLang="zh-CN" dirty="0">
                <a:solidFill>
                  <a:srgbClr val="D9D9D9"/>
                </a:solidFill>
                <a:latin typeface="Hiragino Sans GB W3"/>
                <a:ea typeface="Hiragino Sans GB W3"/>
                <a:cs typeface="Hiragino Sans GB W3"/>
              </a:rPr>
              <a:t>listeners&gt;</a:t>
            </a:r>
          </a:p>
          <a:p>
            <a:r>
              <a:rPr lang="en-US" altLang="zh-CN" dirty="0">
                <a:solidFill>
                  <a:srgbClr val="D9D9D9"/>
                </a:solidFill>
                <a:latin typeface="Hiragino Sans GB W3"/>
                <a:ea typeface="Hiragino Sans GB W3"/>
                <a:cs typeface="Hiragino Sans GB W3"/>
              </a:rPr>
              <a:t>		&lt;listener class-name=</a:t>
            </a:r>
            <a:r>
              <a:rPr lang="en-US" altLang="zh-CN" i="1" dirty="0">
                <a:solidFill>
                  <a:srgbClr val="D9D9D9"/>
                </a:solidFill>
                <a:latin typeface="Hiragino Sans GB W3"/>
                <a:ea typeface="Hiragino Sans GB W3"/>
                <a:cs typeface="Hiragino Sans GB W3"/>
              </a:rPr>
              <a:t>"</a:t>
            </a:r>
            <a:r>
              <a:rPr lang="en-US" altLang="zh-CN" i="1" dirty="0" err="1">
                <a:solidFill>
                  <a:srgbClr val="D9D9D9"/>
                </a:solidFill>
                <a:latin typeface="Hiragino Sans GB W3"/>
                <a:ea typeface="Hiragino Sans GB W3"/>
                <a:cs typeface="Hiragino Sans GB W3"/>
              </a:rPr>
              <a:t>org.uncommons.reportng.HTMLReporter</a:t>
            </a:r>
            <a:r>
              <a:rPr lang="en-US" altLang="zh-CN" i="1" dirty="0">
                <a:solidFill>
                  <a:srgbClr val="D9D9D9"/>
                </a:solidFill>
                <a:latin typeface="Hiragino Sans GB W3"/>
                <a:ea typeface="Hiragino Sans GB W3"/>
                <a:cs typeface="Hiragino Sans GB W3"/>
              </a:rPr>
              <a:t>" /&gt;</a:t>
            </a:r>
          </a:p>
          <a:p>
            <a:r>
              <a:rPr lang="en-US" altLang="zh-CN" dirty="0">
                <a:solidFill>
                  <a:srgbClr val="D9D9D9"/>
                </a:solidFill>
                <a:latin typeface="Hiragino Sans GB W3"/>
                <a:ea typeface="Hiragino Sans GB W3"/>
                <a:cs typeface="Hiragino Sans GB W3"/>
              </a:rPr>
              <a:t>		&lt;listener class-name=</a:t>
            </a:r>
            <a:r>
              <a:rPr lang="en-US" altLang="zh-CN" i="1" dirty="0">
                <a:solidFill>
                  <a:srgbClr val="D9D9D9"/>
                </a:solidFill>
                <a:latin typeface="Hiragino Sans GB W3"/>
                <a:ea typeface="Hiragino Sans GB W3"/>
                <a:cs typeface="Hiragino Sans GB W3"/>
              </a:rPr>
              <a:t>"</a:t>
            </a:r>
            <a:r>
              <a:rPr lang="en-US" altLang="zh-CN" i="1" dirty="0" err="1">
                <a:solidFill>
                  <a:srgbClr val="D9D9D9"/>
                </a:solidFill>
                <a:latin typeface="Hiragino Sans GB W3"/>
                <a:ea typeface="Hiragino Sans GB W3"/>
                <a:cs typeface="Hiragino Sans GB W3"/>
              </a:rPr>
              <a:t>org.uncommons.reportng.JUnitXMLReporter</a:t>
            </a:r>
            <a:r>
              <a:rPr lang="en-US" altLang="zh-CN" i="1" dirty="0">
                <a:solidFill>
                  <a:srgbClr val="D9D9D9"/>
                </a:solidFill>
                <a:latin typeface="Hiragino Sans GB W3"/>
                <a:ea typeface="Hiragino Sans GB W3"/>
                <a:cs typeface="Hiragino Sans GB W3"/>
              </a:rPr>
              <a:t>" /&gt;</a:t>
            </a:r>
          </a:p>
          <a:p>
            <a:r>
              <a:rPr lang="en-US" altLang="zh-CN" dirty="0" smtClean="0">
                <a:solidFill>
                  <a:srgbClr val="D9D9D9"/>
                </a:solidFill>
                <a:latin typeface="Hiragino Sans GB W3"/>
                <a:ea typeface="Hiragino Sans GB W3"/>
                <a:cs typeface="Hiragino Sans GB W3"/>
              </a:rPr>
              <a:t>&lt;</a:t>
            </a:r>
            <a:r>
              <a:rPr lang="en-US" altLang="zh-CN" dirty="0">
                <a:solidFill>
                  <a:srgbClr val="D9D9D9"/>
                </a:solidFill>
                <a:latin typeface="Hiragino Sans GB W3"/>
                <a:ea typeface="Hiragino Sans GB W3"/>
                <a:cs typeface="Hiragino Sans GB W3"/>
              </a:rPr>
              <a:t>/listeners&gt;</a:t>
            </a:r>
            <a:endParaRPr lang="zh-CN" altLang="en-US" dirty="0">
              <a:solidFill>
                <a:srgbClr val="D9D9D9"/>
              </a:solidFill>
              <a:latin typeface="Hiragino Sans GB W3"/>
              <a:ea typeface="Hiragino Sans GB W3"/>
              <a:cs typeface="Hiragino Sans GB W3"/>
            </a:endParaRPr>
          </a:p>
        </p:txBody>
      </p:sp>
    </p:spTree>
    <p:extLst>
      <p:ext uri="{BB962C8B-B14F-4D97-AF65-F5344CB8AC3E}">
        <p14:creationId xmlns:p14="http://schemas.microsoft.com/office/powerpoint/2010/main" val="3217693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6862" y="2069794"/>
            <a:ext cx="7478247" cy="3088025"/>
          </a:xfrm>
          <a:prstGeom prst="rect">
            <a:avLst/>
          </a:prstGeom>
          <a:noFill/>
        </p:spPr>
        <p:txBody>
          <a:bodyPr wrap="square" rtlCol="0">
            <a:spAutoFit/>
          </a:bodyPr>
          <a:lstStyle/>
          <a:p>
            <a:pPr>
              <a:lnSpc>
                <a:spcPct val="140000"/>
              </a:lnSpc>
            </a:pPr>
            <a:r>
              <a:rPr kumimoji="1" lang="zh-CN" altLang="en-US" sz="2000" dirty="0" smtClean="0">
                <a:solidFill>
                  <a:srgbClr val="D9D9D9"/>
                </a:solidFill>
                <a:latin typeface="Hiragino Sans GB W3"/>
                <a:ea typeface="Hiragino Sans GB W3"/>
                <a:cs typeface="Hiragino Sans GB W3"/>
              </a:rPr>
              <a:t>对 </a:t>
            </a:r>
            <a:r>
              <a:rPr kumimoji="1" lang="en-US" altLang="zh-CN" sz="2000" dirty="0" smtClean="0">
                <a:solidFill>
                  <a:srgbClr val="D9D9D9"/>
                </a:solidFill>
                <a:latin typeface="Hiragino Sans GB W3"/>
                <a:ea typeface="Hiragino Sans GB W3"/>
                <a:cs typeface="Hiragino Sans GB W3"/>
              </a:rPr>
              <a:t>Demo</a:t>
            </a:r>
            <a:r>
              <a:rPr kumimoji="1" lang="zh-CN" altLang="en-US" sz="2000" dirty="0" smtClean="0">
                <a:solidFill>
                  <a:srgbClr val="D9D9D9"/>
                </a:solidFill>
                <a:latin typeface="Hiragino Sans GB W3"/>
                <a:ea typeface="Hiragino Sans GB W3"/>
                <a:cs typeface="Hiragino Sans GB W3"/>
              </a:rPr>
              <a:t> </a:t>
            </a:r>
            <a:r>
              <a:rPr kumimoji="1" lang="zh-CN" altLang="zh-CN" sz="2000" dirty="0" smtClean="0">
                <a:solidFill>
                  <a:srgbClr val="D9D9D9"/>
                </a:solidFill>
                <a:latin typeface="Hiragino Sans GB W3"/>
                <a:ea typeface="Hiragino Sans GB W3"/>
                <a:cs typeface="Hiragino Sans GB W3"/>
              </a:rPr>
              <a:t>3</a:t>
            </a:r>
            <a:r>
              <a:rPr kumimoji="1" lang="zh-CN" altLang="en-US" sz="2000" dirty="0" smtClean="0">
                <a:solidFill>
                  <a:srgbClr val="D9D9D9"/>
                </a:solidFill>
                <a:latin typeface="Hiragino Sans GB W3"/>
                <a:ea typeface="Hiragino Sans GB W3"/>
                <a:cs typeface="Hiragino Sans GB W3"/>
              </a:rPr>
              <a:t> 模块化封装后，进行测试数据分离：</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测试数据与脚本分离。</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实现数据驱动。</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实现测试可复用。</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以外部</a:t>
            </a:r>
            <a:r>
              <a:rPr kumimoji="1" lang="en-US" altLang="zh-CN" sz="2000" dirty="0" smtClean="0">
                <a:solidFill>
                  <a:srgbClr val="D9D9D9"/>
                </a:solidFill>
                <a:latin typeface="Hiragino Sans GB W3"/>
                <a:ea typeface="Hiragino Sans GB W3"/>
                <a:cs typeface="Hiragino Sans GB W3"/>
              </a:rPr>
              <a:t>Excel</a:t>
            </a:r>
            <a:r>
              <a:rPr kumimoji="1" lang="zh-CN" altLang="en-US" sz="2000" dirty="0" smtClean="0">
                <a:solidFill>
                  <a:srgbClr val="D9D9D9"/>
                </a:solidFill>
                <a:latin typeface="Hiragino Sans GB W3"/>
                <a:ea typeface="Hiragino Sans GB W3"/>
                <a:cs typeface="Hiragino Sans GB W3"/>
              </a:rPr>
              <a:t>方式写入参数。</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以</a:t>
            </a:r>
            <a:r>
              <a:rPr kumimoji="1" lang="en-US" altLang="zh-CN" sz="2000" dirty="0" smtClean="0">
                <a:solidFill>
                  <a:srgbClr val="D9D9D9"/>
                </a:solidFill>
                <a:latin typeface="Hiragino Sans GB W3"/>
                <a:ea typeface="Hiragino Sans GB W3"/>
                <a:cs typeface="Hiragino Sans GB W3"/>
              </a:rPr>
              <a:t>xml</a:t>
            </a:r>
            <a:r>
              <a:rPr kumimoji="1" lang="zh-CN" altLang="en-US" sz="2000" dirty="0" smtClean="0">
                <a:solidFill>
                  <a:srgbClr val="D9D9D9"/>
                </a:solidFill>
                <a:latin typeface="Hiragino Sans GB W3"/>
                <a:ea typeface="Hiragino Sans GB W3"/>
                <a:cs typeface="Hiragino Sans GB W3"/>
              </a:rPr>
              <a:t>方式执行测试。</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增加</a:t>
            </a:r>
            <a:r>
              <a:rPr kumimoji="1" lang="en-US" altLang="zh-CN" sz="2000" dirty="0" err="1" smtClean="0">
                <a:solidFill>
                  <a:srgbClr val="D9D9D9"/>
                </a:solidFill>
                <a:latin typeface="Hiragino Sans GB W3"/>
                <a:ea typeface="Hiragino Sans GB W3"/>
                <a:cs typeface="Hiragino Sans GB W3"/>
              </a:rPr>
              <a:t>ReportNG</a:t>
            </a:r>
            <a:r>
              <a:rPr kumimoji="1" lang="zh-CN" altLang="en-US" sz="2000" dirty="0" smtClean="0">
                <a:solidFill>
                  <a:srgbClr val="D9D9D9"/>
                </a:solidFill>
                <a:latin typeface="Hiragino Sans GB W3"/>
                <a:ea typeface="Hiragino Sans GB W3"/>
                <a:cs typeface="Hiragino Sans GB W3"/>
              </a:rPr>
              <a:t>的侦听，优化测试报告。</a:t>
            </a:r>
            <a:endParaRPr kumimoji="1" lang="en-US" altLang="zh-CN" sz="2000" dirty="0" smtClean="0">
              <a:solidFill>
                <a:srgbClr val="D9D9D9"/>
              </a:solidFill>
              <a:latin typeface="Hiragino Sans GB W3"/>
              <a:ea typeface="Hiragino Sans GB W3"/>
              <a:cs typeface="Hiragino Sans GB W3"/>
            </a:endParaRPr>
          </a:p>
        </p:txBody>
      </p:sp>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Demo</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5</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0164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Demo</a:t>
            </a:r>
            <a:r>
              <a:rPr lang="zh-CN" altLang="en-US" sz="6000" spc="300" dirty="0" smtClean="0">
                <a:effectLst>
                  <a:reflection stA="50000" endPos="50000" dist="101600" dir="5400000" sy="-100000" algn="bl" rotWithShape="0"/>
                </a:effectLst>
              </a:rPr>
              <a:t> </a:t>
            </a:r>
            <a:r>
              <a:rPr lang="en-US" altLang="zh-CN" sz="6000" spc="300" dirty="0">
                <a:effectLst>
                  <a:reflection stA="50000" endPos="50000" dist="101600" dir="5400000" sy="-100000" algn="bl" rotWithShape="0"/>
                </a:effectLst>
              </a:rPr>
              <a:t>6</a:t>
            </a:r>
            <a:endParaRPr lang="en-US" altLang="zh-CN" sz="6000" spc="300" dirty="0" smtClean="0">
              <a:effectLst>
                <a:reflection stA="50000" endPos="50000" dist="101600" dir="5400000" sy="-100000" algn="bl" rotWithShape="0"/>
              </a:effectLst>
            </a:endParaRPr>
          </a:p>
        </p:txBody>
      </p:sp>
    </p:spTree>
    <p:extLst>
      <p:ext uri="{BB962C8B-B14F-4D97-AF65-F5344CB8AC3E}">
        <p14:creationId xmlns:p14="http://schemas.microsoft.com/office/powerpoint/2010/main" val="16646691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6862" y="2406372"/>
            <a:ext cx="7478247" cy="2226250"/>
          </a:xfrm>
          <a:prstGeom prst="rect">
            <a:avLst/>
          </a:prstGeom>
          <a:noFill/>
        </p:spPr>
        <p:txBody>
          <a:bodyPr wrap="square" rtlCol="0">
            <a:spAutoFit/>
          </a:bodyPr>
          <a:lstStyle/>
          <a:p>
            <a:pPr>
              <a:lnSpc>
                <a:spcPct val="140000"/>
              </a:lnSpc>
            </a:pPr>
            <a:r>
              <a:rPr kumimoji="1" lang="zh-CN" altLang="en-US" sz="2000" dirty="0" smtClean="0">
                <a:solidFill>
                  <a:srgbClr val="D9D9D9"/>
                </a:solidFill>
                <a:latin typeface="Hiragino Sans GB W3"/>
                <a:ea typeface="Hiragino Sans GB W3"/>
                <a:cs typeface="Hiragino Sans GB W3"/>
              </a:rPr>
              <a:t>对 </a:t>
            </a:r>
            <a:r>
              <a:rPr kumimoji="1" lang="en-US" altLang="zh-CN" sz="2000" dirty="0" smtClean="0">
                <a:solidFill>
                  <a:srgbClr val="D9D9D9"/>
                </a:solidFill>
                <a:latin typeface="Hiragino Sans GB W3"/>
                <a:ea typeface="Hiragino Sans GB W3"/>
                <a:cs typeface="Hiragino Sans GB W3"/>
              </a:rPr>
              <a:t>Demo</a:t>
            </a:r>
            <a:r>
              <a:rPr kumimoji="1" lang="zh-CN" altLang="en-US" sz="2000" dirty="0" smtClean="0">
                <a:solidFill>
                  <a:srgbClr val="D9D9D9"/>
                </a:solidFill>
                <a:latin typeface="Hiragino Sans GB W3"/>
                <a:ea typeface="Hiragino Sans GB W3"/>
                <a:cs typeface="Hiragino Sans GB W3"/>
              </a:rPr>
              <a:t> </a:t>
            </a:r>
            <a:r>
              <a:rPr kumimoji="1" lang="zh-CN" altLang="zh-CN" sz="2000" dirty="0">
                <a:solidFill>
                  <a:srgbClr val="D9D9D9"/>
                </a:solidFill>
                <a:latin typeface="Hiragino Sans GB W3"/>
                <a:ea typeface="Hiragino Sans GB W3"/>
                <a:cs typeface="Hiragino Sans GB W3"/>
              </a:rPr>
              <a:t>5</a:t>
            </a:r>
            <a:r>
              <a:rPr kumimoji="1" lang="zh-CN" altLang="en-US" sz="2000" dirty="0" smtClean="0">
                <a:solidFill>
                  <a:srgbClr val="D9D9D9"/>
                </a:solidFill>
                <a:latin typeface="Hiragino Sans GB W3"/>
                <a:ea typeface="Hiragino Sans GB W3"/>
                <a:cs typeface="Hiragino Sans GB W3"/>
              </a:rPr>
              <a:t> 数据驱动封装后，进行轻量级业务封装编写：</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简化脚本。</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更高的复用。</a:t>
            </a: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更优质的展现。</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减少以后的维护成本。</a:t>
            </a:r>
            <a:endParaRPr kumimoji="1" lang="en-US" altLang="zh-CN" sz="2000" dirty="0" smtClean="0">
              <a:solidFill>
                <a:srgbClr val="D9D9D9"/>
              </a:solidFill>
              <a:latin typeface="Hiragino Sans GB W3"/>
              <a:ea typeface="Hiragino Sans GB W3"/>
              <a:cs typeface="Hiragino Sans GB W3"/>
            </a:endParaRPr>
          </a:p>
        </p:txBody>
      </p:sp>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Demo</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6</a:t>
            </a: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8047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Demo</a:t>
            </a:r>
            <a:r>
              <a:rPr lang="zh-CN" altLang="en-US" sz="6000" spc="300" dirty="0" smtClean="0">
                <a:effectLst>
                  <a:reflection stA="50000" endPos="50000" dist="101600" dir="5400000" sy="-100000" algn="bl" rotWithShape="0"/>
                </a:effectLst>
              </a:rPr>
              <a:t> </a:t>
            </a:r>
            <a:r>
              <a:rPr lang="en-US" altLang="zh-CN" sz="6000" spc="300" dirty="0" smtClean="0">
                <a:effectLst>
                  <a:reflection stA="50000" endPos="50000" dist="101600" dir="5400000" sy="-100000" algn="bl" rotWithShape="0"/>
                </a:effectLst>
              </a:rPr>
              <a:t>N</a:t>
            </a:r>
          </a:p>
        </p:txBody>
      </p:sp>
    </p:spTree>
    <p:extLst>
      <p:ext uri="{BB962C8B-B14F-4D97-AF65-F5344CB8AC3E}">
        <p14:creationId xmlns:p14="http://schemas.microsoft.com/office/powerpoint/2010/main" val="6181140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工具</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sp>
        <p:nvSpPr>
          <p:cNvPr id="9" name="文本框 8"/>
          <p:cNvSpPr txBox="1"/>
          <p:nvPr/>
        </p:nvSpPr>
        <p:spPr>
          <a:xfrm>
            <a:off x="1776798" y="3876043"/>
            <a:ext cx="6767564" cy="543739"/>
          </a:xfrm>
          <a:prstGeom prst="rect">
            <a:avLst/>
          </a:prstGeom>
          <a:noFill/>
        </p:spPr>
        <p:txBody>
          <a:bodyPr wrap="square" rtlCol="0">
            <a:spAutoFit/>
          </a:bodyPr>
          <a:lstStyle/>
          <a:p>
            <a:pPr>
              <a:lnSpc>
                <a:spcPct val="140000"/>
              </a:lnSpc>
            </a:pPr>
            <a:r>
              <a:rPr kumimoji="1" lang="zh-CN" altLang="en-US" sz="2200" dirty="0" smtClean="0">
                <a:solidFill>
                  <a:schemeClr val="bg1">
                    <a:lumMod val="85000"/>
                  </a:schemeClr>
                </a:solidFill>
                <a:latin typeface="Hiragino Sans GB W3"/>
                <a:ea typeface="Hiragino Sans GB W3"/>
                <a:cs typeface="Hiragino Sans GB W3"/>
              </a:rPr>
              <a:t>商业工具已成昨日黄花，开源工具现如日中天。</a:t>
            </a:r>
            <a:endParaRPr kumimoji="1" lang="en-US" altLang="zh-CN" sz="2200" dirty="0" smtClean="0">
              <a:solidFill>
                <a:schemeClr val="bg1">
                  <a:lumMod val="85000"/>
                </a:schemeClr>
              </a:solidFill>
              <a:latin typeface="Hiragino Sans GB W3"/>
              <a:ea typeface="Hiragino Sans GB W3"/>
              <a:cs typeface="Hiragino Sans GB W3"/>
            </a:endParaRPr>
          </a:p>
        </p:txBody>
      </p:sp>
      <p:cxnSp>
        <p:nvCxnSpPr>
          <p:cNvPr id="10" name="直线连接符 9"/>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19" name="矩形 18"/>
          <p:cNvSpPr/>
          <p:nvPr/>
        </p:nvSpPr>
        <p:spPr>
          <a:xfrm>
            <a:off x="1353415" y="4645304"/>
            <a:ext cx="7128156" cy="1364476"/>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40000"/>
              </a:lnSpc>
            </a:pPr>
            <a:r>
              <a:rPr kumimoji="1" lang="en-US" altLang="zh-CN" sz="2000" dirty="0" smtClean="0">
                <a:solidFill>
                  <a:schemeClr val="bg1">
                    <a:lumMod val="85000"/>
                  </a:schemeClr>
                </a:solidFill>
                <a:latin typeface="Hiragino Sans GB W3"/>
                <a:ea typeface="Hiragino Sans GB W3"/>
                <a:cs typeface="Hiragino Sans GB W3"/>
              </a:rPr>
              <a:t>Selenium2</a:t>
            </a:r>
            <a:r>
              <a:rPr kumimoji="1" lang="zh-CN" altLang="en-US" sz="2000" dirty="0" smtClean="0">
                <a:solidFill>
                  <a:schemeClr val="bg1">
                    <a:lumMod val="85000"/>
                  </a:schemeClr>
                </a:solidFill>
                <a:latin typeface="Hiragino Sans GB W3"/>
                <a:ea typeface="Hiragino Sans GB W3"/>
                <a:cs typeface="Hiragino Sans GB W3"/>
              </a:rPr>
              <a:t> </a:t>
            </a:r>
            <a:r>
              <a:rPr kumimoji="1" lang="zh-CN" altLang="en-US" sz="2000" dirty="0">
                <a:solidFill>
                  <a:schemeClr val="bg1">
                    <a:lumMod val="85000"/>
                  </a:schemeClr>
                </a:solidFill>
                <a:latin typeface="Hiragino Sans GB W3"/>
                <a:ea typeface="Hiragino Sans GB W3"/>
                <a:cs typeface="Hiragino Sans GB W3"/>
              </a:rPr>
              <a:t>的 </a:t>
            </a:r>
            <a:r>
              <a:rPr kumimoji="1" lang="en-US" altLang="zh-CN" sz="2000" dirty="0">
                <a:solidFill>
                  <a:schemeClr val="bg1">
                    <a:lumMod val="85000"/>
                  </a:schemeClr>
                </a:solidFill>
                <a:latin typeface="Hiragino Sans GB W3"/>
                <a:ea typeface="Hiragino Sans GB W3"/>
                <a:cs typeface="Hiragino Sans GB W3"/>
              </a:rPr>
              <a:t>WebDriver</a:t>
            </a:r>
            <a:r>
              <a:rPr kumimoji="1" lang="zh-CN" altLang="en-US" sz="2000" dirty="0">
                <a:solidFill>
                  <a:schemeClr val="bg1">
                    <a:lumMod val="85000"/>
                  </a:schemeClr>
                </a:solidFill>
                <a:latin typeface="Hiragino Sans GB W3"/>
                <a:ea typeface="Hiragino Sans GB W3"/>
                <a:cs typeface="Hiragino Sans GB W3"/>
              </a:rPr>
              <a:t> 测试接口协议也成为了</a:t>
            </a:r>
            <a:r>
              <a:rPr kumimoji="1" lang="en-US" altLang="zh-CN" sz="2000" dirty="0">
                <a:solidFill>
                  <a:schemeClr val="bg1">
                    <a:lumMod val="85000"/>
                  </a:schemeClr>
                </a:solidFill>
                <a:latin typeface="Hiragino Sans GB W3"/>
                <a:ea typeface="Hiragino Sans GB W3"/>
                <a:cs typeface="Hiragino Sans GB W3"/>
              </a:rPr>
              <a:t>W3C</a:t>
            </a:r>
            <a:r>
              <a:rPr kumimoji="1" lang="zh-CN" altLang="en-US" sz="2000" dirty="0">
                <a:solidFill>
                  <a:schemeClr val="bg1">
                    <a:lumMod val="85000"/>
                  </a:schemeClr>
                </a:solidFill>
                <a:latin typeface="Hiragino Sans GB W3"/>
                <a:ea typeface="Hiragino Sans GB W3"/>
                <a:cs typeface="Hiragino Sans GB W3"/>
              </a:rPr>
              <a:t>规范草案（</a:t>
            </a:r>
            <a:r>
              <a:rPr kumimoji="1" lang="en-US" altLang="zh-CN" sz="2000" dirty="0">
                <a:solidFill>
                  <a:schemeClr val="bg1">
                    <a:lumMod val="85000"/>
                  </a:schemeClr>
                </a:solidFill>
                <a:latin typeface="Hiragino Sans GB W3"/>
                <a:ea typeface="Hiragino Sans GB W3"/>
                <a:cs typeface="Hiragino Sans GB W3"/>
              </a:rPr>
              <a:t>http://www.w3.org/TR/</a:t>
            </a:r>
            <a:r>
              <a:rPr kumimoji="1" lang="en-US" altLang="zh-CN" sz="2000" dirty="0" err="1">
                <a:solidFill>
                  <a:schemeClr val="bg1">
                    <a:lumMod val="85000"/>
                  </a:schemeClr>
                </a:solidFill>
                <a:latin typeface="Hiragino Sans GB W3"/>
                <a:ea typeface="Hiragino Sans GB W3"/>
                <a:cs typeface="Hiragino Sans GB W3"/>
              </a:rPr>
              <a:t>webdriver</a:t>
            </a:r>
            <a:r>
              <a:rPr kumimoji="1" lang="en-US" altLang="zh-CN" sz="2000" dirty="0">
                <a:solidFill>
                  <a:schemeClr val="bg1">
                    <a:lumMod val="85000"/>
                  </a:schemeClr>
                </a:solidFill>
                <a:latin typeface="Hiragino Sans GB W3"/>
                <a:ea typeface="Hiragino Sans GB W3"/>
                <a:cs typeface="Hiragino Sans GB W3"/>
              </a:rPr>
              <a:t>/</a:t>
            </a:r>
            <a:r>
              <a:rPr kumimoji="1" lang="zh-CN" altLang="en-US" sz="2000" dirty="0">
                <a:solidFill>
                  <a:schemeClr val="bg1">
                    <a:lumMod val="85000"/>
                  </a:schemeClr>
                </a:solidFill>
                <a:latin typeface="Hiragino Sans GB W3"/>
                <a:ea typeface="Hiragino Sans GB W3"/>
                <a:cs typeface="Hiragino Sans GB W3"/>
              </a:rPr>
              <a:t>），被各大浏览器厂商认可。</a:t>
            </a:r>
            <a:endParaRPr kumimoji="1" lang="en-US" altLang="zh-CN" sz="2000" dirty="0">
              <a:solidFill>
                <a:schemeClr val="bg1">
                  <a:lumMod val="85000"/>
                </a:schemeClr>
              </a:solidFill>
              <a:latin typeface="Hiragino Sans GB W3"/>
              <a:ea typeface="Hiragino Sans GB W3"/>
              <a:cs typeface="Hiragino Sans GB W3"/>
            </a:endParaRPr>
          </a:p>
        </p:txBody>
      </p:sp>
      <p:cxnSp>
        <p:nvCxnSpPr>
          <p:cNvPr id="22" name="肘形连接符 21"/>
          <p:cNvCxnSpPr/>
          <p:nvPr/>
        </p:nvCxnSpPr>
        <p:spPr>
          <a:xfrm rot="5400000">
            <a:off x="6533175" y="2316542"/>
            <a:ext cx="3112939" cy="783853"/>
          </a:xfrm>
          <a:prstGeom prst="bentConnector3">
            <a:avLst>
              <a:gd name="adj1" fmla="val 99866"/>
            </a:avLst>
          </a:prstGeom>
          <a:ln w="12700" cmpd="sng">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27" name="图片 26" descr="11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440" y="1685046"/>
            <a:ext cx="7201006" cy="1675234"/>
          </a:xfrm>
          <a:prstGeom prst="rect">
            <a:avLst/>
          </a:prstGeom>
        </p:spPr>
      </p:pic>
      <p:cxnSp>
        <p:nvCxnSpPr>
          <p:cNvPr id="31" name="肘形连接符 30"/>
          <p:cNvCxnSpPr/>
          <p:nvPr/>
        </p:nvCxnSpPr>
        <p:spPr>
          <a:xfrm rot="16200000" flipH="1">
            <a:off x="-913402" y="2702471"/>
            <a:ext cx="3802858" cy="710658"/>
          </a:xfrm>
          <a:prstGeom prst="bentConnector3">
            <a:avLst>
              <a:gd name="adj1" fmla="val 99891"/>
            </a:avLst>
          </a:prstGeom>
          <a:ln w="12700" cmpd="sng">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730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 fill="hold"/>
                                        <p:tgtEl>
                                          <p:spTgt spid="10"/>
                                        </p:tgtEl>
                                        <p:attrNameLst>
                                          <p:attrName>ppt_x</p:attrName>
                                        </p:attrNameLst>
                                      </p:cBhvr>
                                      <p:tavLst>
                                        <p:tav tm="0">
                                          <p:val>
                                            <p:strVal val="0-#ppt_w/2"/>
                                          </p:val>
                                        </p:tav>
                                        <p:tav tm="100000">
                                          <p:val>
                                            <p:strVal val="#ppt_x"/>
                                          </p:val>
                                        </p:tav>
                                      </p:tavLst>
                                    </p:anim>
                                    <p:anim calcmode="lin" valueType="num">
                                      <p:cBhvr additive="base">
                                        <p:cTn id="8" dur="3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par>
                          <p:cTn id="13" fill="hold">
                            <p:stCondLst>
                              <p:cond delay="800"/>
                            </p:stCondLst>
                            <p:childTnLst>
                              <p:par>
                                <p:cTn id="14" presetID="12" presetClass="entr" presetSubtype="1"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p:tgtEl>
                                          <p:spTgt spid="27"/>
                                        </p:tgtEl>
                                        <p:attrNameLst>
                                          <p:attrName>ppt_y</p:attrName>
                                        </p:attrNameLst>
                                      </p:cBhvr>
                                      <p:tavLst>
                                        <p:tav tm="0">
                                          <p:val>
                                            <p:strVal val="#ppt_y-#ppt_h*1.125000"/>
                                          </p:val>
                                        </p:tav>
                                        <p:tav tm="100000">
                                          <p:val>
                                            <p:strVal val="#ppt_y"/>
                                          </p:val>
                                        </p:tav>
                                      </p:tavLst>
                                    </p:anim>
                                    <p:animEffect transition="in" filter="wipe(down)">
                                      <p:cBhvr>
                                        <p:cTn id="17" dur="500"/>
                                        <p:tgtEl>
                                          <p:spTgt spid="27"/>
                                        </p:tgtEl>
                                      </p:cBhvr>
                                    </p:animEffect>
                                  </p:childTnLst>
                                </p:cTn>
                              </p:par>
                            </p:childTnLst>
                          </p:cTn>
                        </p:par>
                        <p:par>
                          <p:cTn id="18" fill="hold">
                            <p:stCondLst>
                              <p:cond delay="1300"/>
                            </p:stCondLst>
                            <p:childTnLst>
                              <p:par>
                                <p:cTn id="19" presetID="22" presetClass="entr" presetSubtype="1"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par>
                          <p:cTn id="22" fill="hold">
                            <p:stCondLst>
                              <p:cond delay="1800"/>
                            </p:stCondLst>
                            <p:childTnLst>
                              <p:par>
                                <p:cTn id="23" presetID="2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300"/>
                            </p:stCondLst>
                            <p:childTnLst>
                              <p:par>
                                <p:cTn id="27" presetID="22" presetClass="entr" presetSubtype="1"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up)">
                                      <p:cBhvr>
                                        <p:cTn id="29" dur="500"/>
                                        <p:tgtEl>
                                          <p:spTgt spid="31"/>
                                        </p:tgtEl>
                                      </p:cBhvr>
                                    </p:animEffect>
                                  </p:childTnLst>
                                </p:cTn>
                              </p:par>
                            </p:childTnLst>
                          </p:cTn>
                        </p:par>
                        <p:par>
                          <p:cTn id="30" fill="hold">
                            <p:stCondLst>
                              <p:cond delay="28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6862" y="2758249"/>
            <a:ext cx="7478247" cy="1364476"/>
          </a:xfrm>
          <a:prstGeom prst="rect">
            <a:avLst/>
          </a:prstGeom>
          <a:noFill/>
        </p:spPr>
        <p:txBody>
          <a:bodyPr wrap="square" rtlCol="0">
            <a:spAutoFit/>
          </a:bodyPr>
          <a:lstStyle/>
          <a:p>
            <a:pPr>
              <a:lnSpc>
                <a:spcPct val="140000"/>
              </a:lnSpc>
            </a:pPr>
            <a:r>
              <a:rPr kumimoji="1" lang="zh-CN" altLang="en-US" sz="2000" dirty="0" smtClean="0">
                <a:solidFill>
                  <a:srgbClr val="D9D9D9"/>
                </a:solidFill>
                <a:latin typeface="Hiragino Sans GB W3"/>
                <a:ea typeface="Hiragino Sans GB W3"/>
                <a:cs typeface="Hiragino Sans GB W3"/>
              </a:rPr>
              <a:t>可根据（复杂业务流程）项目进行业务封装：</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结合业务封装，让自动化测试脚本更灵活。</a:t>
            </a:r>
            <a:endParaRPr kumimoji="1" lang="en-US" altLang="zh-CN" sz="2000" dirty="0" smtClean="0">
              <a:solidFill>
                <a:srgbClr val="D9D9D9"/>
              </a:solidFill>
              <a:latin typeface="Hiragino Sans GB W3"/>
              <a:ea typeface="Hiragino Sans GB W3"/>
              <a:cs typeface="Hiragino Sans GB W3"/>
            </a:endParaRPr>
          </a:p>
          <a:p>
            <a:pPr marL="342900" indent="-342900">
              <a:lnSpc>
                <a:spcPct val="140000"/>
              </a:lnSpc>
              <a:buFont typeface="Wingdings" charset="2"/>
              <a:buChar char="n"/>
            </a:pPr>
            <a:r>
              <a:rPr kumimoji="1" lang="zh-CN" altLang="en-US" sz="2000" dirty="0" smtClean="0">
                <a:solidFill>
                  <a:srgbClr val="D9D9D9"/>
                </a:solidFill>
                <a:latin typeface="Hiragino Sans GB W3"/>
                <a:ea typeface="Hiragino Sans GB W3"/>
                <a:cs typeface="Hiragino Sans GB W3"/>
              </a:rPr>
              <a:t>最终实现业务关键字驱动。</a:t>
            </a:r>
            <a:endParaRPr kumimoji="1" lang="en-US" altLang="zh-CN" sz="2000" dirty="0" smtClean="0">
              <a:solidFill>
                <a:srgbClr val="D9D9D9"/>
              </a:solidFill>
              <a:latin typeface="Hiragino Sans GB W3"/>
              <a:ea typeface="Hiragino Sans GB W3"/>
              <a:cs typeface="Hiragino Sans GB W3"/>
            </a:endParaRPr>
          </a:p>
        </p:txBody>
      </p:sp>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Demo</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N</a:t>
            </a: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2045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22" presetClass="entr" presetSubtype="8" fill="hold" grpId="0" nodeType="after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2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2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2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70113"/>
            <a:ext cx="9144000" cy="1143000"/>
          </a:xfrm>
        </p:spPr>
        <p:txBody>
          <a:bodyPr>
            <a:noAutofit/>
          </a:bodyPr>
          <a:lstStyle/>
          <a:p>
            <a:pPr>
              <a:lnSpc>
                <a:spcPct val="140000"/>
              </a:lnSpc>
            </a:pPr>
            <a:r>
              <a:rPr lang="zh-CN" altLang="en-US" sz="6000" b="1" spc="300"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分布式测试</a:t>
            </a:r>
          </a:p>
        </p:txBody>
      </p:sp>
    </p:spTree>
    <p:extLst>
      <p:ext uri="{BB962C8B-B14F-4D97-AF65-F5344CB8AC3E}">
        <p14:creationId xmlns:p14="http://schemas.microsoft.com/office/powerpoint/2010/main" val="2327806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分布式测试前期准备</a:t>
            </a:r>
          </a:p>
        </p:txBody>
      </p:sp>
      <p:sp>
        <p:nvSpPr>
          <p:cNvPr id="3" name="内容占位符 2"/>
          <p:cNvSpPr>
            <a:spLocks noGrp="1"/>
          </p:cNvSpPr>
          <p:nvPr>
            <p:ph idx="1"/>
          </p:nvPr>
        </p:nvSpPr>
        <p:spPr/>
        <p:txBody>
          <a:bodyPr/>
          <a:lstStyle/>
          <a:p>
            <a:r>
              <a:rPr lang="zh-CN" altLang="en-US" dirty="0" smtClean="0">
                <a:solidFill>
                  <a:schemeClr val="bg1"/>
                </a:solidFill>
              </a:rPr>
              <a:t>添加支持</a:t>
            </a:r>
            <a:endParaRPr lang="en-US" altLang="zh-CN" dirty="0" smtClean="0">
              <a:solidFill>
                <a:schemeClr val="bg1"/>
              </a:solidFill>
            </a:endParaRPr>
          </a:p>
          <a:p>
            <a:pPr marL="0" indent="0">
              <a:buNone/>
            </a:pPr>
            <a:r>
              <a:rPr lang="en-US" altLang="zh-CN" dirty="0" smtClean="0">
                <a:solidFill>
                  <a:schemeClr val="bg1"/>
                </a:solidFill>
              </a:rPr>
              <a:t>	selenium-server-standalone </a:t>
            </a:r>
            <a:r>
              <a:rPr lang="zh-CN" altLang="en-US" dirty="0" smtClean="0">
                <a:solidFill>
                  <a:schemeClr val="bg1"/>
                </a:solidFill>
              </a:rPr>
              <a:t>库下载</a:t>
            </a:r>
            <a:endParaRPr lang="en-US" altLang="zh-CN" dirty="0" smtClean="0">
              <a:solidFill>
                <a:schemeClr val="bg1"/>
              </a:solidFill>
            </a:endParaRPr>
          </a:p>
          <a:p>
            <a:pPr marL="0" indent="0">
              <a:buNone/>
            </a:pPr>
            <a:r>
              <a:rPr lang="en-US" altLang="zh-CN" dirty="0">
                <a:solidFill>
                  <a:schemeClr val="bg1"/>
                </a:solidFill>
              </a:rPr>
              <a:t>	</a:t>
            </a:r>
            <a:r>
              <a:rPr lang="zh-CN" altLang="en-US" dirty="0" smtClean="0">
                <a:solidFill>
                  <a:schemeClr val="bg1"/>
                </a:solidFill>
              </a:rPr>
              <a:t>地址：</a:t>
            </a:r>
            <a:endParaRPr lang="en-US" altLang="zh-CN" dirty="0" smtClean="0">
              <a:solidFill>
                <a:schemeClr val="bg1"/>
              </a:solidFill>
            </a:endParaRPr>
          </a:p>
          <a:p>
            <a:pPr marL="0" indent="0">
              <a:buNone/>
            </a:pPr>
            <a:r>
              <a:rPr lang="en-US" altLang="zh-CN" dirty="0">
                <a:solidFill>
                  <a:schemeClr val="bg1"/>
                </a:solidFill>
              </a:rPr>
              <a:t>		 </a:t>
            </a:r>
            <a:r>
              <a:rPr lang="en-US" altLang="zh-CN" sz="2400" dirty="0">
                <a:solidFill>
                  <a:srgbClr val="FF0000"/>
                </a:solidFill>
              </a:rPr>
              <a:t>http://code.google.com/p/selenium/downloads/list</a:t>
            </a:r>
            <a:endParaRPr lang="en-US" altLang="zh-CN" sz="2400" dirty="0" smtClean="0">
              <a:solidFill>
                <a:srgbClr val="FF0000"/>
              </a:solidFill>
            </a:endParaRPr>
          </a:p>
          <a:p>
            <a:pPr marL="0" indent="0">
              <a:buNone/>
            </a:pPr>
            <a:endParaRPr lang="en-US" altLang="zh-CN" dirty="0" smtClean="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172308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Selenium Grid</a:t>
            </a:r>
            <a:r>
              <a:rPr lang="zh-CN" altLang="en-US"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原理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824" y="1600200"/>
            <a:ext cx="6400351" cy="4525963"/>
          </a:xfrm>
        </p:spPr>
      </p:pic>
    </p:spTree>
    <p:extLst>
      <p:ext uri="{BB962C8B-B14F-4D97-AF65-F5344CB8AC3E}">
        <p14:creationId xmlns:p14="http://schemas.microsoft.com/office/powerpoint/2010/main" val="325354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Selenium </a:t>
            </a:r>
            <a:r>
              <a:rPr lang="en-US" altLang="zh-CN"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Grid</a:t>
            </a:r>
            <a:r>
              <a:rPr lang="zh-CN" altLang="en-US"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优点</a:t>
            </a:r>
            <a:endParaRPr lang="zh-CN" altLang="en-US" dirty="0"/>
          </a:p>
        </p:txBody>
      </p:sp>
      <p:sp>
        <p:nvSpPr>
          <p:cNvPr id="3" name="内容占位符 2"/>
          <p:cNvSpPr>
            <a:spLocks noGrp="1"/>
          </p:cNvSpPr>
          <p:nvPr>
            <p:ph idx="1"/>
          </p:nvPr>
        </p:nvSpPr>
        <p:spPr/>
        <p:txBody>
          <a:bodyPr/>
          <a:lstStyle/>
          <a:p>
            <a:r>
              <a:rPr lang="zh-CN" altLang="en-US" dirty="0">
                <a:solidFill>
                  <a:schemeClr val="bg1"/>
                </a:solidFill>
              </a:rPr>
              <a:t>加快测试用例运行速度</a:t>
            </a:r>
            <a:r>
              <a:rPr lang="zh-CN" altLang="en-US" dirty="0" smtClean="0">
                <a:solidFill>
                  <a:schemeClr val="bg1"/>
                </a:solidFill>
              </a:rPr>
              <a:t>；</a:t>
            </a:r>
            <a:endParaRPr lang="en-US" altLang="zh-CN" dirty="0" smtClean="0">
              <a:solidFill>
                <a:schemeClr val="bg1"/>
              </a:solidFill>
            </a:endParaRPr>
          </a:p>
          <a:p>
            <a:r>
              <a:rPr lang="zh-CN" altLang="en-US" dirty="0" smtClean="0">
                <a:solidFill>
                  <a:schemeClr val="bg1"/>
                </a:solidFill>
              </a:rPr>
              <a:t>多种环境中进行测试；</a:t>
            </a:r>
            <a:endParaRPr lang="en-US" altLang="zh-CN" dirty="0" smtClean="0">
              <a:solidFill>
                <a:schemeClr val="bg1"/>
              </a:solidFill>
            </a:endParaRPr>
          </a:p>
          <a:p>
            <a:r>
              <a:rPr lang="zh-CN" altLang="en-US" dirty="0" smtClean="0">
                <a:solidFill>
                  <a:schemeClr val="bg1"/>
                </a:solidFill>
              </a:rPr>
              <a:t>包含一个</a:t>
            </a:r>
            <a:r>
              <a:rPr lang="en-US" altLang="zh-CN" dirty="0">
                <a:solidFill>
                  <a:schemeClr val="bg1"/>
                </a:solidFill>
              </a:rPr>
              <a:t>H</a:t>
            </a:r>
            <a:r>
              <a:rPr lang="en-US" altLang="zh-CN" dirty="0" smtClean="0">
                <a:solidFill>
                  <a:schemeClr val="bg1"/>
                </a:solidFill>
              </a:rPr>
              <a:t>ub</a:t>
            </a:r>
            <a:r>
              <a:rPr lang="zh-CN" altLang="en-US" dirty="0" smtClean="0">
                <a:solidFill>
                  <a:schemeClr val="bg1"/>
                </a:solidFill>
              </a:rPr>
              <a:t>和至少一个</a:t>
            </a:r>
            <a:r>
              <a:rPr lang="en-US" altLang="zh-CN" dirty="0" smtClean="0">
                <a:solidFill>
                  <a:schemeClr val="bg1"/>
                </a:solidFill>
              </a:rPr>
              <a:t>Node</a:t>
            </a:r>
            <a:r>
              <a:rPr lang="zh-CN" altLang="en-US" dirty="0" smtClean="0">
                <a:solidFill>
                  <a:schemeClr val="bg1"/>
                </a:solidFill>
              </a:rPr>
              <a:t>；</a:t>
            </a:r>
            <a:endParaRPr lang="en-US" altLang="zh-CN" dirty="0">
              <a:solidFill>
                <a:schemeClr val="bg1"/>
              </a:solidFill>
            </a:endParaRPr>
          </a:p>
          <a:p>
            <a:endParaRPr lang="zh-CN" altLang="en-US" dirty="0"/>
          </a:p>
        </p:txBody>
      </p:sp>
    </p:spTree>
    <p:extLst>
      <p:ext uri="{BB962C8B-B14F-4D97-AF65-F5344CB8AC3E}">
        <p14:creationId xmlns:p14="http://schemas.microsoft.com/office/powerpoint/2010/main" val="2444157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分布式</a:t>
            </a:r>
            <a:r>
              <a:rPr lang="zh-CN" altLang="en-US"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测试</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实现步骤</a:t>
            </a: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rPr>
              <a:t>(1)</a:t>
            </a:r>
            <a:endParaRPr lang="zh-CN" altLang="en-US" sz="4800"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cs typeface="+mn-cs"/>
            </a:endParaRPr>
          </a:p>
        </p:txBody>
      </p:sp>
      <p:sp>
        <p:nvSpPr>
          <p:cNvPr id="3" name="内容占位符 2"/>
          <p:cNvSpPr>
            <a:spLocks noGrp="1"/>
          </p:cNvSpPr>
          <p:nvPr>
            <p:ph idx="1"/>
          </p:nvPr>
        </p:nvSpPr>
        <p:spPr/>
        <p:txBody>
          <a:bodyPr>
            <a:normAutofit fontScale="70000" lnSpcReduction="20000"/>
          </a:bodyPr>
          <a:lstStyle/>
          <a:p>
            <a:r>
              <a:rPr kumimoji="1" lang="zh-CN" altLang="en-US" dirty="0">
                <a:solidFill>
                  <a:srgbClr val="D9D9D9"/>
                </a:solidFill>
                <a:latin typeface="Hiragino Sans GB W3"/>
                <a:ea typeface="Hiragino Sans GB W3"/>
                <a:cs typeface="Hiragino Sans GB W3"/>
              </a:rPr>
              <a:t>首先要使用</a:t>
            </a:r>
            <a:r>
              <a:rPr kumimoji="1" lang="en-US" altLang="zh-CN" dirty="0">
                <a:solidFill>
                  <a:srgbClr val="D9D9D9"/>
                </a:solidFill>
                <a:latin typeface="Hiragino Sans GB W3"/>
                <a:ea typeface="Hiragino Sans GB W3"/>
                <a:cs typeface="Hiragino Sans GB W3"/>
              </a:rPr>
              <a:t>selenium</a:t>
            </a:r>
            <a:r>
              <a:rPr kumimoji="1" lang="zh-CN" altLang="en-US" dirty="0">
                <a:solidFill>
                  <a:srgbClr val="D9D9D9"/>
                </a:solidFill>
                <a:latin typeface="Hiragino Sans GB W3"/>
                <a:ea typeface="Hiragino Sans GB W3"/>
                <a:cs typeface="Hiragino Sans GB W3"/>
              </a:rPr>
              <a:t>需要</a:t>
            </a:r>
            <a:r>
              <a:rPr kumimoji="1" lang="en-US" altLang="zh-CN" dirty="0">
                <a:solidFill>
                  <a:srgbClr val="D9D9D9"/>
                </a:solidFill>
                <a:latin typeface="Hiragino Sans GB W3"/>
                <a:ea typeface="Hiragino Sans GB W3"/>
                <a:cs typeface="Hiragino Sans GB W3"/>
              </a:rPr>
              <a:t>2</a:t>
            </a:r>
            <a:r>
              <a:rPr kumimoji="1" lang="zh-CN" altLang="en-US" dirty="0">
                <a:solidFill>
                  <a:srgbClr val="D9D9D9"/>
                </a:solidFill>
                <a:latin typeface="Hiragino Sans GB W3"/>
                <a:ea typeface="Hiragino Sans GB W3"/>
                <a:cs typeface="Hiragino Sans GB W3"/>
              </a:rPr>
              <a:t>个条件：</a:t>
            </a:r>
          </a:p>
          <a:p>
            <a:pPr marL="914400" lvl="1" indent="-514350">
              <a:buFont typeface="+mj-lt"/>
              <a:buAutoNum type="arabicPeriod"/>
            </a:pPr>
            <a:r>
              <a:rPr lang="en-US" altLang="zh-CN" dirty="0" smtClean="0">
                <a:solidFill>
                  <a:schemeClr val="bg1"/>
                </a:solidFill>
              </a:rPr>
              <a:t>java</a:t>
            </a:r>
            <a:r>
              <a:rPr lang="zh-CN" altLang="en-US" dirty="0">
                <a:solidFill>
                  <a:schemeClr val="bg1"/>
                </a:solidFill>
              </a:rPr>
              <a:t>环境已安装并且配置正确</a:t>
            </a:r>
          </a:p>
          <a:p>
            <a:pPr marL="914400" lvl="1" indent="-514350">
              <a:buFont typeface="+mj-lt"/>
              <a:buAutoNum type="arabicPeriod"/>
            </a:pPr>
            <a:r>
              <a:rPr lang="zh-CN" altLang="en-US" dirty="0" smtClean="0">
                <a:solidFill>
                  <a:schemeClr val="bg1"/>
                </a:solidFill>
              </a:rPr>
              <a:t>需要</a:t>
            </a:r>
            <a:r>
              <a:rPr lang="zh-CN" altLang="en-US" dirty="0">
                <a:solidFill>
                  <a:schemeClr val="bg1"/>
                </a:solidFill>
              </a:rPr>
              <a:t>的基础文件已经安装正确</a:t>
            </a:r>
            <a:r>
              <a:rPr lang="en-US" altLang="zh-CN" dirty="0">
                <a:solidFill>
                  <a:schemeClr val="bg1"/>
                </a:solidFill>
              </a:rPr>
              <a:t>【selenium-server.jar</a:t>
            </a:r>
            <a:r>
              <a:rPr lang="zh-CN" altLang="en-US" dirty="0">
                <a:solidFill>
                  <a:schemeClr val="bg1"/>
                </a:solidFill>
              </a:rPr>
              <a:t>、</a:t>
            </a:r>
            <a:r>
              <a:rPr lang="en-US" altLang="zh-CN" dirty="0">
                <a:solidFill>
                  <a:schemeClr val="bg1"/>
                </a:solidFill>
              </a:rPr>
              <a:t>iedriver.exe</a:t>
            </a:r>
            <a:r>
              <a:rPr lang="zh-CN" altLang="en-US" dirty="0">
                <a:solidFill>
                  <a:schemeClr val="bg1"/>
                </a:solidFill>
              </a:rPr>
              <a:t>、</a:t>
            </a:r>
            <a:r>
              <a:rPr lang="en-US" altLang="zh-CN" dirty="0">
                <a:solidFill>
                  <a:schemeClr val="bg1"/>
                </a:solidFill>
              </a:rPr>
              <a:t>chromedriver.exe】</a:t>
            </a:r>
          </a:p>
          <a:p>
            <a:pPr marL="400050" lvl="1" indent="0">
              <a:buNone/>
            </a:pPr>
            <a:r>
              <a:rPr lang="zh-CN" altLang="en-US" dirty="0">
                <a:solidFill>
                  <a:srgbClr val="FF0000"/>
                </a:solidFill>
              </a:rPr>
              <a:t>注：</a:t>
            </a:r>
          </a:p>
          <a:p>
            <a:pPr marL="800100" lvl="2" indent="0">
              <a:buNone/>
            </a:pPr>
            <a:r>
              <a:rPr lang="en-US" altLang="zh-CN" dirty="0">
                <a:solidFill>
                  <a:srgbClr val="FF0000"/>
                </a:solidFill>
              </a:rPr>
              <a:t>iedriver.exe</a:t>
            </a:r>
            <a:r>
              <a:rPr lang="zh-CN" altLang="en-US" dirty="0">
                <a:solidFill>
                  <a:srgbClr val="FF0000"/>
                </a:solidFill>
              </a:rPr>
              <a:t>、</a:t>
            </a:r>
            <a:r>
              <a:rPr lang="en-US" altLang="zh-CN" dirty="0">
                <a:solidFill>
                  <a:srgbClr val="FF0000"/>
                </a:solidFill>
              </a:rPr>
              <a:t>chromedriver.exe</a:t>
            </a:r>
            <a:r>
              <a:rPr lang="zh-CN" altLang="en-US" dirty="0">
                <a:solidFill>
                  <a:srgbClr val="FF0000"/>
                </a:solidFill>
              </a:rPr>
              <a:t>需要放置在环境变量</a:t>
            </a:r>
            <a:r>
              <a:rPr lang="en-US" altLang="zh-CN" dirty="0">
                <a:solidFill>
                  <a:srgbClr val="FF0000"/>
                </a:solidFill>
              </a:rPr>
              <a:t>path</a:t>
            </a:r>
            <a:r>
              <a:rPr lang="zh-CN" altLang="en-US" dirty="0">
                <a:solidFill>
                  <a:srgbClr val="FF0000"/>
                </a:solidFill>
              </a:rPr>
              <a:t>中的任意一个目录下即可，否则每次请求时需要指定驱动的位置。</a:t>
            </a:r>
          </a:p>
          <a:p>
            <a:r>
              <a:rPr kumimoji="1" lang="zh-CN" altLang="en-US" dirty="0">
                <a:solidFill>
                  <a:srgbClr val="D9D9D9"/>
                </a:solidFill>
                <a:latin typeface="Hiragino Sans GB W3"/>
                <a:ea typeface="Hiragino Sans GB W3"/>
                <a:cs typeface="Hiragino Sans GB W3"/>
              </a:rPr>
              <a:t>其次注册节点和注册</a:t>
            </a:r>
            <a:r>
              <a:rPr kumimoji="1" lang="en-US" altLang="zh-CN" dirty="0">
                <a:solidFill>
                  <a:srgbClr val="D9D9D9"/>
                </a:solidFill>
                <a:latin typeface="Hiragino Sans GB W3"/>
                <a:ea typeface="Hiragino Sans GB W3"/>
                <a:cs typeface="Hiragino Sans GB W3"/>
              </a:rPr>
              <a:t>hub</a:t>
            </a:r>
            <a:r>
              <a:rPr kumimoji="1" lang="zh-CN" altLang="en-US" dirty="0">
                <a:solidFill>
                  <a:srgbClr val="D9D9D9"/>
                </a:solidFill>
                <a:latin typeface="Hiragino Sans GB W3"/>
                <a:ea typeface="Hiragino Sans GB W3"/>
                <a:cs typeface="Hiragino Sans GB W3"/>
              </a:rPr>
              <a:t>之间的网络要通畅：</a:t>
            </a:r>
          </a:p>
          <a:p>
            <a:pPr marL="914400" lvl="1" indent="-514350">
              <a:buFont typeface="+mj-lt"/>
              <a:buAutoNum type="arabicPeriod"/>
            </a:pPr>
            <a:r>
              <a:rPr lang="zh-CN" altLang="en-US" dirty="0" smtClean="0">
                <a:solidFill>
                  <a:schemeClr val="bg1"/>
                </a:solidFill>
              </a:rPr>
              <a:t>可以</a:t>
            </a:r>
            <a:r>
              <a:rPr lang="en-US" altLang="zh-CN" dirty="0" smtClean="0">
                <a:solidFill>
                  <a:schemeClr val="bg1"/>
                </a:solidFill>
              </a:rPr>
              <a:t>ping</a:t>
            </a:r>
            <a:r>
              <a:rPr lang="zh-CN" altLang="en-US" dirty="0">
                <a:solidFill>
                  <a:schemeClr val="bg1"/>
                </a:solidFill>
              </a:rPr>
              <a:t>的通</a:t>
            </a:r>
          </a:p>
          <a:p>
            <a:pPr marL="914400" lvl="1" indent="-514350">
              <a:buFont typeface="+mj-lt"/>
              <a:buAutoNum type="arabicPeriod"/>
            </a:pPr>
            <a:r>
              <a:rPr lang="zh-CN" altLang="en-US" dirty="0" smtClean="0">
                <a:solidFill>
                  <a:schemeClr val="bg1"/>
                </a:solidFill>
              </a:rPr>
              <a:t>可以</a:t>
            </a:r>
            <a:r>
              <a:rPr lang="en-US" altLang="zh-CN" dirty="0">
                <a:solidFill>
                  <a:schemeClr val="bg1"/>
                </a:solidFill>
              </a:rPr>
              <a:t>telnet</a:t>
            </a:r>
            <a:r>
              <a:rPr lang="zh-CN" altLang="en-US" dirty="0">
                <a:solidFill>
                  <a:schemeClr val="bg1"/>
                </a:solidFill>
              </a:rPr>
              <a:t>到</a:t>
            </a:r>
            <a:r>
              <a:rPr lang="en-US" altLang="zh-CN" dirty="0">
                <a:solidFill>
                  <a:schemeClr val="bg1"/>
                </a:solidFill>
              </a:rPr>
              <a:t>hub</a:t>
            </a:r>
            <a:r>
              <a:rPr lang="zh-CN" altLang="en-US" dirty="0">
                <a:solidFill>
                  <a:schemeClr val="bg1"/>
                </a:solidFill>
              </a:rPr>
              <a:t>服务启动的端口</a:t>
            </a:r>
            <a:r>
              <a:rPr lang="en-US" altLang="zh-CN" dirty="0">
                <a:solidFill>
                  <a:schemeClr val="bg1"/>
                </a:solidFill>
              </a:rPr>
              <a:t>【</a:t>
            </a:r>
            <a:r>
              <a:rPr lang="zh-CN" altLang="en-US" dirty="0">
                <a:solidFill>
                  <a:schemeClr val="bg1"/>
                </a:solidFill>
              </a:rPr>
              <a:t>如：</a:t>
            </a:r>
            <a:r>
              <a:rPr lang="en-US" altLang="zh-CN" dirty="0">
                <a:solidFill>
                  <a:schemeClr val="bg1"/>
                </a:solidFill>
              </a:rPr>
              <a:t>telnet </a:t>
            </a:r>
            <a:r>
              <a:rPr lang="en-US" altLang="zh-CN" dirty="0" smtClean="0">
                <a:solidFill>
                  <a:schemeClr val="bg1"/>
                </a:solidFill>
              </a:rPr>
              <a:t> </a:t>
            </a:r>
            <a:r>
              <a:rPr lang="en-US" altLang="zh-CN" dirty="0" err="1" smtClean="0">
                <a:solidFill>
                  <a:schemeClr val="bg1"/>
                </a:solidFill>
              </a:rPr>
              <a:t>hub.ip</a:t>
            </a:r>
            <a:r>
              <a:rPr lang="en-US" altLang="zh-CN" dirty="0" smtClean="0">
                <a:solidFill>
                  <a:schemeClr val="bg1"/>
                </a:solidFill>
              </a:rPr>
              <a:t>  4444</a:t>
            </a:r>
            <a:r>
              <a:rPr lang="en-US" altLang="zh-CN" dirty="0">
                <a:solidFill>
                  <a:schemeClr val="bg1"/>
                </a:solidFill>
              </a:rPr>
              <a:t>】</a:t>
            </a:r>
          </a:p>
          <a:p>
            <a:pPr marL="400050" lvl="1" indent="0">
              <a:buNone/>
            </a:pPr>
            <a:r>
              <a:rPr lang="zh-CN" altLang="en-US" dirty="0">
                <a:solidFill>
                  <a:srgbClr val="FF0000"/>
                </a:solidFill>
              </a:rPr>
              <a:t>注：</a:t>
            </a:r>
          </a:p>
          <a:p>
            <a:pPr marL="800100" lvl="2" indent="0">
              <a:buNone/>
            </a:pPr>
            <a:r>
              <a:rPr lang="zh-CN" altLang="en-US" dirty="0">
                <a:solidFill>
                  <a:srgbClr val="FF0000"/>
                </a:solidFill>
              </a:rPr>
              <a:t>必要时关闭防火墙</a:t>
            </a:r>
          </a:p>
          <a:p>
            <a:r>
              <a:rPr kumimoji="1" lang="zh-CN" altLang="en-US" dirty="0">
                <a:solidFill>
                  <a:srgbClr val="D9D9D9"/>
                </a:solidFill>
                <a:latin typeface="Hiragino Sans GB W3"/>
                <a:ea typeface="Hiragino Sans GB W3"/>
                <a:cs typeface="Hiragino Sans GB W3"/>
              </a:rPr>
              <a:t>再次使用正确的启动和注册命令：</a:t>
            </a:r>
          </a:p>
          <a:p>
            <a:pPr marL="400050" lvl="1" indent="0">
              <a:buNone/>
            </a:pPr>
            <a:r>
              <a:rPr lang="zh-CN" altLang="en-US" dirty="0">
                <a:solidFill>
                  <a:schemeClr val="bg1"/>
                </a:solidFill>
              </a:rPr>
              <a:t>启动</a:t>
            </a:r>
            <a:r>
              <a:rPr lang="en-US" altLang="zh-CN" dirty="0">
                <a:solidFill>
                  <a:schemeClr val="bg1"/>
                </a:solidFill>
              </a:rPr>
              <a:t>hub</a:t>
            </a:r>
            <a:r>
              <a:rPr lang="zh-CN" altLang="en-US" dirty="0">
                <a:solidFill>
                  <a:schemeClr val="bg1"/>
                </a:solidFill>
              </a:rPr>
              <a:t>的命令</a:t>
            </a:r>
          </a:p>
          <a:p>
            <a:pPr marL="400050" lvl="1" indent="0">
              <a:buNone/>
            </a:pPr>
            <a:r>
              <a:rPr lang="en-US" altLang="zh-CN" dirty="0">
                <a:solidFill>
                  <a:schemeClr val="bg1"/>
                </a:solidFill>
              </a:rPr>
              <a:t>java -jar selenium-server.jar -role hub -port 4444</a:t>
            </a:r>
            <a:endParaRPr lang="zh-CN" altLang="en-US" dirty="0">
              <a:solidFill>
                <a:schemeClr val="bg1"/>
              </a:solidFill>
            </a:endParaRPr>
          </a:p>
        </p:txBody>
      </p:sp>
    </p:spTree>
    <p:extLst>
      <p:ext uri="{BB962C8B-B14F-4D97-AF65-F5344CB8AC3E}">
        <p14:creationId xmlns:p14="http://schemas.microsoft.com/office/powerpoint/2010/main" val="19570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3" dur="500"/>
                                        <p:tgtEl>
                                          <p:spTgt spid="3">
                                            <p:txEl>
                                              <p:pRg st="8" end="8"/>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分布式测试实现步骤</a:t>
            </a:r>
            <a:r>
              <a:rPr lang="en-US" altLang="zh-CN"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(2)</a:t>
            </a:r>
            <a:endParaRPr lang="zh-CN" altLang="en-US" dirty="0"/>
          </a:p>
        </p:txBody>
      </p:sp>
      <p:sp>
        <p:nvSpPr>
          <p:cNvPr id="3" name="内容占位符 2"/>
          <p:cNvSpPr>
            <a:spLocks noGrp="1"/>
          </p:cNvSpPr>
          <p:nvPr>
            <p:ph idx="1"/>
          </p:nvPr>
        </p:nvSpPr>
        <p:spPr/>
        <p:txBody>
          <a:bodyPr/>
          <a:lstStyle/>
          <a:p>
            <a:r>
              <a:rPr kumimoji="1" lang="zh-CN" altLang="en-US" sz="2200" dirty="0">
                <a:solidFill>
                  <a:schemeClr val="bg1"/>
                </a:solidFill>
                <a:latin typeface="Hiragino Sans GB W3"/>
                <a:ea typeface="Hiragino Sans GB W3"/>
                <a:cs typeface="Hiragino Sans GB W3"/>
              </a:rPr>
              <a:t>再次使用正确的启动和注册命令</a:t>
            </a:r>
            <a:r>
              <a:rPr kumimoji="1" lang="zh-CN" altLang="en-US" sz="2200" dirty="0">
                <a:solidFill>
                  <a:srgbClr val="D9D9D9"/>
                </a:solidFill>
                <a:latin typeface="Hiragino Sans GB W3"/>
                <a:ea typeface="Hiragino Sans GB W3"/>
                <a:cs typeface="Hiragino Sans GB W3"/>
              </a:rPr>
              <a:t>：</a:t>
            </a:r>
          </a:p>
          <a:p>
            <a:pPr marL="400050" lvl="1" indent="0">
              <a:buNone/>
            </a:pPr>
            <a:r>
              <a:rPr lang="zh-CN" altLang="en-US" dirty="0">
                <a:solidFill>
                  <a:schemeClr val="bg1"/>
                </a:solidFill>
              </a:rPr>
              <a:t>启动</a:t>
            </a:r>
            <a:r>
              <a:rPr lang="en-US" altLang="zh-CN" dirty="0">
                <a:solidFill>
                  <a:schemeClr val="bg1"/>
                </a:solidFill>
              </a:rPr>
              <a:t>hub</a:t>
            </a:r>
            <a:r>
              <a:rPr lang="zh-CN" altLang="en-US" dirty="0">
                <a:solidFill>
                  <a:schemeClr val="bg1"/>
                </a:solidFill>
              </a:rPr>
              <a:t>的命令</a:t>
            </a:r>
          </a:p>
          <a:p>
            <a:pPr marL="400050" lvl="1" indent="0">
              <a:buNone/>
            </a:pPr>
            <a:r>
              <a:rPr lang="en-US" altLang="zh-CN" dirty="0">
                <a:solidFill>
                  <a:schemeClr val="bg1"/>
                </a:solidFill>
              </a:rPr>
              <a:t>java -jar selenium-server.jar -role hub -port 4444</a:t>
            </a:r>
            <a:r>
              <a:rPr lang="zh-CN" altLang="en-US" dirty="0">
                <a:solidFill>
                  <a:schemeClr val="bg1"/>
                </a:solidFill>
              </a:rPr>
              <a:t>注册节点的命令</a:t>
            </a:r>
          </a:p>
          <a:p>
            <a:pPr marL="400050" lvl="1" indent="0">
              <a:buNone/>
            </a:pPr>
            <a:r>
              <a:rPr lang="en-US" altLang="zh-CN" dirty="0">
                <a:solidFill>
                  <a:schemeClr val="bg1"/>
                </a:solidFill>
              </a:rPr>
              <a:t>java -jar selenium-server.jar -role node -hub http://hub.ip:4444/grid/register -port 5555</a:t>
            </a:r>
            <a:endParaRPr lang="zh-CN" altLang="en-US" dirty="0">
              <a:solidFill>
                <a:schemeClr val="bg1"/>
              </a:solidFill>
            </a:endParaRPr>
          </a:p>
        </p:txBody>
      </p:sp>
    </p:spTree>
    <p:extLst>
      <p:ext uri="{BB962C8B-B14F-4D97-AF65-F5344CB8AC3E}">
        <p14:creationId xmlns:p14="http://schemas.microsoft.com/office/powerpoint/2010/main" val="14537028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9188"/>
            <a:ext cx="9144000" cy="1143000"/>
          </a:xfrm>
        </p:spPr>
        <p:txBody>
          <a:bodyPr/>
          <a:lstStyle/>
          <a:p>
            <a:r>
              <a:rPr lang="zh-CN" altLang="en-US" b="1" dirty="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分布式测试</a:t>
            </a:r>
            <a:r>
              <a:rPr lang="zh-CN" altLang="en-US"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实现自动化</a:t>
            </a:r>
            <a:endParaRPr lang="zh-CN" altLang="en-US" dirty="0"/>
          </a:p>
        </p:txBody>
      </p:sp>
    </p:spTree>
    <p:extLst>
      <p:ext uri="{BB962C8B-B14F-4D97-AF65-F5344CB8AC3E}">
        <p14:creationId xmlns:p14="http://schemas.microsoft.com/office/powerpoint/2010/main" val="2106489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源码</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
        <p:nvSpPr>
          <p:cNvPr id="2" name="矩形 1"/>
          <p:cNvSpPr/>
          <p:nvPr/>
        </p:nvSpPr>
        <p:spPr>
          <a:xfrm>
            <a:off x="0" y="2845752"/>
            <a:ext cx="9143999" cy="1384995"/>
          </a:xfrm>
          <a:prstGeom prst="rect">
            <a:avLst/>
          </a:prstGeom>
        </p:spPr>
        <p:txBody>
          <a:bodyPr wrap="square">
            <a:spAutoFit/>
          </a:bodyPr>
          <a:lstStyle/>
          <a:p>
            <a:r>
              <a:rPr lang="en-US" altLang="zh-CN" sz="2800" dirty="0" err="1" smtClean="0">
                <a:solidFill>
                  <a:schemeClr val="bg1">
                    <a:lumMod val="85000"/>
                  </a:schemeClr>
                </a:solidFill>
              </a:rPr>
              <a:t>Gitlab</a:t>
            </a:r>
            <a:r>
              <a:rPr lang="zh-CN" altLang="en-US" sz="2800" dirty="0" smtClean="0">
                <a:solidFill>
                  <a:schemeClr val="bg1">
                    <a:lumMod val="85000"/>
                  </a:schemeClr>
                </a:solidFill>
              </a:rPr>
              <a:t>地址：</a:t>
            </a:r>
            <a:r>
              <a:rPr lang="en-US" altLang="zh-CN" sz="2800" dirty="0">
                <a:solidFill>
                  <a:schemeClr val="bg1">
                    <a:lumMod val="85000"/>
                  </a:schemeClr>
                </a:solidFill>
              </a:rPr>
              <a:t>http://git.dev.sh.ctripcorp.com</a:t>
            </a:r>
          </a:p>
          <a:p>
            <a:endParaRPr lang="en-US" altLang="zh-CN" sz="2800" dirty="0">
              <a:solidFill>
                <a:schemeClr val="bg1">
                  <a:lumMod val="85000"/>
                </a:schemeClr>
              </a:solidFill>
            </a:endParaRPr>
          </a:p>
          <a:p>
            <a:r>
              <a:rPr lang="en-US" altLang="zh-CN" sz="2800" dirty="0" err="1" smtClean="0">
                <a:solidFill>
                  <a:schemeClr val="bg1">
                    <a:lumMod val="85000"/>
                  </a:schemeClr>
                </a:solidFill>
              </a:rPr>
              <a:t>git@git.dev.sh.ctripcorp.com:yuchao</a:t>
            </a:r>
            <a:r>
              <a:rPr lang="en-US" altLang="zh-CN" sz="2800" dirty="0" smtClean="0">
                <a:solidFill>
                  <a:schemeClr val="bg1">
                    <a:lumMod val="85000"/>
                  </a:schemeClr>
                </a:solidFill>
              </a:rPr>
              <a:t>/</a:t>
            </a:r>
            <a:r>
              <a:rPr lang="en-US" altLang="zh-CN" sz="2800" dirty="0" err="1" smtClean="0">
                <a:solidFill>
                  <a:schemeClr val="bg1">
                    <a:lumMod val="85000"/>
                  </a:schemeClr>
                </a:solidFill>
              </a:rPr>
              <a:t>autoTesting.git</a:t>
            </a:r>
            <a:endParaRPr lang="zh-CN" altLang="en-US" sz="2800" dirty="0">
              <a:solidFill>
                <a:schemeClr val="bg1">
                  <a:lumMod val="85000"/>
                </a:schemeClr>
              </a:solidFill>
            </a:endParaRPr>
          </a:p>
        </p:txBody>
      </p:sp>
    </p:spTree>
    <p:extLst>
      <p:ext uri="{BB962C8B-B14F-4D97-AF65-F5344CB8AC3E}">
        <p14:creationId xmlns:p14="http://schemas.microsoft.com/office/powerpoint/2010/main" val="4071704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 name="组合 8"/>
          <p:cNvGrpSpPr>
            <a:grpSpLocks/>
          </p:cNvGrpSpPr>
          <p:nvPr/>
        </p:nvGrpSpPr>
        <p:grpSpPr bwMode="auto">
          <a:xfrm>
            <a:off x="2524975" y="1902547"/>
            <a:ext cx="4094050" cy="3052907"/>
            <a:chOff x="3234726" y="2564904"/>
            <a:chExt cx="4104456" cy="3060340"/>
          </a:xfrm>
        </p:grpSpPr>
        <p:sp>
          <p:nvSpPr>
            <p:cNvPr id="3" name="椭圆 2"/>
            <p:cNvSpPr/>
            <p:nvPr/>
          </p:nvSpPr>
          <p:spPr>
            <a:xfrm>
              <a:off x="3737863" y="2564904"/>
              <a:ext cx="3060089" cy="3060340"/>
            </a:xfrm>
            <a:prstGeom prst="ellipse">
              <a:avLst/>
            </a:prstGeom>
            <a:solidFill>
              <a:srgbClr val="221715"/>
            </a:solidFill>
            <a:ln w="3175">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文本框 2"/>
            <p:cNvSpPr txBox="1">
              <a:spLocks noChangeArrowheads="1"/>
            </p:cNvSpPr>
            <p:nvPr/>
          </p:nvSpPr>
          <p:spPr bwMode="auto">
            <a:xfrm>
              <a:off x="3234726" y="3165533"/>
              <a:ext cx="4104456" cy="186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1500" b="1" dirty="0" smtClean="0">
                  <a:solidFill>
                    <a:schemeClr val="bg1"/>
                  </a:solidFill>
                  <a:latin typeface="微软雅黑" pitchFamily="34" charset="-122"/>
                  <a:ea typeface="微软雅黑" pitchFamily="34" charset="-122"/>
                </a:rPr>
                <a:t>？</a:t>
              </a:r>
              <a:endParaRPr lang="zh-CN" altLang="en-US" sz="115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976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Selenium</a:t>
            </a:r>
            <a:r>
              <a:rPr lang="zh-CN" altLang="en-US" sz="6000" spc="300" dirty="0" smtClean="0">
                <a:effectLst>
                  <a:reflection stA="50000" endPos="50000" dist="101600" dir="5400000" sy="-100000" algn="bl" rotWithShape="0"/>
                </a:effectLst>
              </a:rPr>
              <a:t> </a:t>
            </a:r>
            <a:r>
              <a:rPr lang="en-US" altLang="zh-CN" sz="6000" spc="300" dirty="0" smtClean="0">
                <a:effectLst>
                  <a:reflection stA="50000" endPos="50000" dist="101600" dir="5400000" sy="-100000" algn="bl" rotWithShape="0"/>
                </a:effectLst>
              </a:rPr>
              <a:t>2</a:t>
            </a:r>
          </a:p>
        </p:txBody>
      </p:sp>
    </p:spTree>
    <p:extLst>
      <p:ext uri="{BB962C8B-B14F-4D97-AF65-F5344CB8AC3E}">
        <p14:creationId xmlns:p14="http://schemas.microsoft.com/office/powerpoint/2010/main" val="24685707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ou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 name="组合 8"/>
          <p:cNvGrpSpPr>
            <a:grpSpLocks/>
          </p:cNvGrpSpPr>
          <p:nvPr/>
        </p:nvGrpSpPr>
        <p:grpSpPr bwMode="auto">
          <a:xfrm>
            <a:off x="2524975" y="1228307"/>
            <a:ext cx="4094050" cy="3052907"/>
            <a:chOff x="3234726" y="2564904"/>
            <a:chExt cx="4104456" cy="3060340"/>
          </a:xfrm>
        </p:grpSpPr>
        <p:sp>
          <p:nvSpPr>
            <p:cNvPr id="3" name="椭圆 2"/>
            <p:cNvSpPr/>
            <p:nvPr/>
          </p:nvSpPr>
          <p:spPr>
            <a:xfrm>
              <a:off x="3737863" y="2564904"/>
              <a:ext cx="3060089" cy="3060340"/>
            </a:xfrm>
            <a:prstGeom prst="ellipse">
              <a:avLst/>
            </a:prstGeom>
            <a:solidFill>
              <a:srgbClr val="221715"/>
            </a:solidFill>
            <a:ln w="3175">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文本框 2"/>
            <p:cNvSpPr txBox="1">
              <a:spLocks noChangeArrowheads="1"/>
            </p:cNvSpPr>
            <p:nvPr/>
          </p:nvSpPr>
          <p:spPr bwMode="auto">
            <a:xfrm>
              <a:off x="3234726" y="3668514"/>
              <a:ext cx="4104456" cy="101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6000" b="1" dirty="0" smtClean="0">
                  <a:solidFill>
                    <a:schemeClr val="bg1"/>
                  </a:solidFill>
                  <a:latin typeface="微软雅黑" pitchFamily="34" charset="-122"/>
                  <a:ea typeface="微软雅黑" pitchFamily="34" charset="-122"/>
                </a:rPr>
                <a:t>Thanks</a:t>
              </a:r>
              <a:endParaRPr lang="zh-CN" altLang="en-US" sz="60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546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Selenium</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简介</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sp>
        <p:nvSpPr>
          <p:cNvPr id="9" name="文本框 8"/>
          <p:cNvSpPr txBox="1"/>
          <p:nvPr/>
        </p:nvSpPr>
        <p:spPr>
          <a:xfrm>
            <a:off x="303056" y="4571071"/>
            <a:ext cx="8500006" cy="1101840"/>
          </a:xfrm>
          <a:prstGeom prst="rect">
            <a:avLst/>
          </a:prstGeom>
          <a:noFill/>
        </p:spPr>
        <p:txBody>
          <a:bodyPr wrap="square" rtlCol="0">
            <a:spAutoFit/>
          </a:bodyPr>
          <a:lstStyle/>
          <a:p>
            <a:pPr>
              <a:lnSpc>
                <a:spcPct val="140000"/>
              </a:lnSpc>
            </a:pPr>
            <a:r>
              <a:rPr kumimoji="1" lang="en-US" altLang="zh-CN" sz="2400" dirty="0">
                <a:solidFill>
                  <a:schemeClr val="bg1">
                    <a:lumMod val="85000"/>
                  </a:schemeClr>
                </a:solidFill>
                <a:latin typeface="Hiragino Sans GB W3"/>
                <a:ea typeface="Hiragino Sans GB W3"/>
                <a:cs typeface="Hiragino Sans GB W3"/>
              </a:rPr>
              <a:t>Selenium</a:t>
            </a:r>
            <a:r>
              <a:rPr kumimoji="1" lang="zh-CN" altLang="en-US" sz="2400" dirty="0" smtClean="0">
                <a:solidFill>
                  <a:schemeClr val="bg1">
                    <a:lumMod val="85000"/>
                  </a:schemeClr>
                </a:solidFill>
                <a:latin typeface="Hiragino Sans GB W3"/>
                <a:ea typeface="Hiragino Sans GB W3"/>
                <a:cs typeface="Hiragino Sans GB W3"/>
              </a:rPr>
              <a:t>是专门为 </a:t>
            </a:r>
            <a:r>
              <a:rPr kumimoji="1" lang="en-US" altLang="zh-CN" sz="2400" dirty="0">
                <a:solidFill>
                  <a:schemeClr val="bg1">
                    <a:lumMod val="85000"/>
                  </a:schemeClr>
                </a:solidFill>
                <a:latin typeface="Hiragino Sans GB W3"/>
                <a:ea typeface="Hiragino Sans GB W3"/>
                <a:cs typeface="Hiragino Sans GB W3"/>
              </a:rPr>
              <a:t>Web </a:t>
            </a:r>
            <a:r>
              <a:rPr kumimoji="1" lang="zh-CN" altLang="en-US" sz="2400" dirty="0">
                <a:solidFill>
                  <a:schemeClr val="bg1">
                    <a:lumMod val="85000"/>
                  </a:schemeClr>
                </a:solidFill>
                <a:latin typeface="Hiragino Sans GB W3"/>
                <a:ea typeface="Hiragino Sans GB W3"/>
                <a:cs typeface="Hiragino Sans GB W3"/>
              </a:rPr>
              <a:t>应用而开发的自动化测试工具，适合进行功能测试</a:t>
            </a:r>
            <a:r>
              <a:rPr kumimoji="1" lang="zh-CN" altLang="en-US" sz="2400" dirty="0" smtClean="0">
                <a:solidFill>
                  <a:schemeClr val="bg1">
                    <a:lumMod val="85000"/>
                  </a:schemeClr>
                </a:solidFill>
                <a:latin typeface="Hiragino Sans GB W3"/>
                <a:ea typeface="Hiragino Sans GB W3"/>
                <a:cs typeface="Hiragino Sans GB W3"/>
              </a:rPr>
              <a:t>、回归测试和验收测试</a:t>
            </a:r>
            <a:r>
              <a:rPr kumimoji="1" lang="zh-CN" altLang="en-US" sz="2400" dirty="0">
                <a:solidFill>
                  <a:schemeClr val="bg1">
                    <a:lumMod val="85000"/>
                  </a:schemeClr>
                </a:solidFill>
                <a:latin typeface="Hiragino Sans GB W3"/>
                <a:ea typeface="Hiragino Sans GB W3"/>
                <a:cs typeface="Hiragino Sans GB W3"/>
              </a:rPr>
              <a:t>。</a:t>
            </a:r>
          </a:p>
        </p:txBody>
      </p:sp>
      <p:pic>
        <p:nvPicPr>
          <p:cNvPr id="11" name="图片 10" descr="2009060515010993副本.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682" y="1648242"/>
            <a:ext cx="3829484" cy="2981527"/>
          </a:xfrm>
          <a:prstGeom prst="rect">
            <a:avLst/>
          </a:prstGeom>
          <a:ln>
            <a:noFill/>
          </a:ln>
          <a:effectLst>
            <a:outerShdw blurRad="292100" dist="139700" dir="2700000" algn="tl" rotWithShape="0">
              <a:srgbClr val="333333">
                <a:alpha val="65000"/>
              </a:srgbClr>
            </a:outerShdw>
          </a:effectLst>
        </p:spPr>
      </p:pic>
      <p:cxnSp>
        <p:nvCxnSpPr>
          <p:cNvPr id="13" name="直线连接符 12"/>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8570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300" fill="hold"/>
                                        <p:tgtEl>
                                          <p:spTgt spid="13"/>
                                        </p:tgtEl>
                                        <p:attrNameLst>
                                          <p:attrName>ppt_x</p:attrName>
                                        </p:attrNameLst>
                                      </p:cBhvr>
                                      <p:tavLst>
                                        <p:tav tm="0">
                                          <p:val>
                                            <p:strVal val="0-#ppt_w/2"/>
                                          </p:val>
                                        </p:tav>
                                        <p:tav tm="100000">
                                          <p:val>
                                            <p:strVal val="#ppt_x"/>
                                          </p:val>
                                        </p:tav>
                                      </p:tavLst>
                                    </p:anim>
                                    <p:anim calcmode="lin" valueType="num">
                                      <p:cBhvr additive="base">
                                        <p:cTn id="8" dur="3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800"/>
                            </p:stCondLst>
                            <p:childTnLst>
                              <p:par>
                                <p:cTn id="14" presetID="55"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200" fill="hold"/>
                                        <p:tgtEl>
                                          <p:spTgt spid="11"/>
                                        </p:tgtEl>
                                        <p:attrNameLst>
                                          <p:attrName>ppt_w</p:attrName>
                                        </p:attrNameLst>
                                      </p:cBhvr>
                                      <p:tavLst>
                                        <p:tav tm="0">
                                          <p:val>
                                            <p:strVal val="#ppt_w*0.70"/>
                                          </p:val>
                                        </p:tav>
                                        <p:tav tm="100000">
                                          <p:val>
                                            <p:strVal val="#ppt_w"/>
                                          </p:val>
                                        </p:tav>
                                      </p:tavLst>
                                    </p:anim>
                                    <p:anim calcmode="lin" valueType="num">
                                      <p:cBhvr>
                                        <p:cTn id="17" dur="200" fill="hold"/>
                                        <p:tgtEl>
                                          <p:spTgt spid="11"/>
                                        </p:tgtEl>
                                        <p:attrNameLst>
                                          <p:attrName>ppt_h</p:attrName>
                                        </p:attrNameLst>
                                      </p:cBhvr>
                                      <p:tavLst>
                                        <p:tav tm="0">
                                          <p:val>
                                            <p:strVal val="#ppt_h"/>
                                          </p:val>
                                        </p:tav>
                                        <p:tav tm="100000">
                                          <p:val>
                                            <p:strVal val="#ppt_h"/>
                                          </p:val>
                                        </p:tav>
                                      </p:tavLst>
                                    </p:anim>
                                    <p:animEffect transition="in" filter="fade">
                                      <p:cBhvr>
                                        <p:cTn id="18" dur="200"/>
                                        <p:tgtEl>
                                          <p:spTgt spid="11"/>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4803" y="1921156"/>
            <a:ext cx="8894727" cy="3760004"/>
          </a:xfrm>
          <a:prstGeom prst="rect">
            <a:avLst/>
          </a:prstGeom>
          <a:noFill/>
        </p:spPr>
        <p:txBody>
          <a:bodyPr wrap="square" rtlCol="0">
            <a:spAutoFit/>
          </a:bodyPr>
          <a:lstStyle/>
          <a:p>
            <a:pPr marL="342900" indent="-342900" eaLnBrk="1" hangingPunct="1">
              <a:lnSpc>
                <a:spcPct val="150000"/>
              </a:lnSpc>
              <a:buFont typeface="Wingdings" pitchFamily="2" charset="2"/>
              <a:buChar char="ü"/>
            </a:pPr>
            <a:r>
              <a:rPr lang="zh-CN" altLang="en-US" sz="2000" dirty="0">
                <a:solidFill>
                  <a:srgbClr val="D9D9D9"/>
                </a:solidFill>
                <a:latin typeface="Hiragino Sans GB W3"/>
                <a:ea typeface="Hiragino Sans GB W3"/>
                <a:cs typeface="Hiragino Sans GB W3"/>
              </a:rPr>
              <a:t>它是</a:t>
            </a:r>
            <a:r>
              <a:rPr lang="zh-CN" altLang="en-US" sz="2000" b="1" dirty="0">
                <a:solidFill>
                  <a:srgbClr val="D9D9D9"/>
                </a:solidFill>
                <a:latin typeface="Hiragino Sans GB W3"/>
                <a:ea typeface="Hiragino Sans GB W3"/>
                <a:cs typeface="Hiragino Sans GB W3"/>
              </a:rPr>
              <a:t>开源</a:t>
            </a:r>
            <a:r>
              <a:rPr lang="zh-CN" altLang="en-US" sz="2000" dirty="0" smtClean="0">
                <a:solidFill>
                  <a:srgbClr val="D9D9D9"/>
                </a:solidFill>
                <a:latin typeface="Hiragino Sans GB W3"/>
                <a:ea typeface="Hiragino Sans GB W3"/>
                <a:cs typeface="Hiragino Sans GB W3"/>
              </a:rPr>
              <a:t>的，免费。</a:t>
            </a:r>
            <a:endParaRPr lang="zh-CN" altLang="en-US" sz="2000" dirty="0">
              <a:solidFill>
                <a:srgbClr val="D9D9D9"/>
              </a:solidFill>
              <a:latin typeface="Hiragino Sans GB W3"/>
              <a:ea typeface="Hiragino Sans GB W3"/>
              <a:cs typeface="Hiragino Sans GB W3"/>
            </a:endParaRPr>
          </a:p>
          <a:p>
            <a:pPr marL="342900" indent="-342900" eaLnBrk="1" hangingPunct="1">
              <a:lnSpc>
                <a:spcPct val="150000"/>
              </a:lnSpc>
              <a:buFont typeface="Wingdings" pitchFamily="2" charset="2"/>
              <a:buChar char="ü"/>
            </a:pPr>
            <a:r>
              <a:rPr lang="zh-CN" altLang="en-US" sz="2000" b="1" dirty="0" smtClean="0">
                <a:solidFill>
                  <a:srgbClr val="D9D9D9"/>
                </a:solidFill>
                <a:latin typeface="Hiragino Sans GB W3"/>
                <a:ea typeface="Hiragino Sans GB W3"/>
                <a:cs typeface="Hiragino Sans GB W3"/>
              </a:rPr>
              <a:t>简单</a:t>
            </a:r>
            <a:r>
              <a:rPr lang="zh-CN" altLang="en-US" sz="2000" dirty="0" smtClean="0">
                <a:solidFill>
                  <a:srgbClr val="D9D9D9"/>
                </a:solidFill>
                <a:latin typeface="Hiragino Sans GB W3"/>
                <a:ea typeface="Hiragino Sans GB W3"/>
                <a:cs typeface="Hiragino Sans GB W3"/>
              </a:rPr>
              <a:t>，易于安装。</a:t>
            </a:r>
            <a:endParaRPr lang="en-US" altLang="zh-CN" sz="2000" dirty="0" smtClean="0">
              <a:solidFill>
                <a:srgbClr val="D9D9D9"/>
              </a:solidFill>
              <a:latin typeface="Hiragino Sans GB W3"/>
              <a:ea typeface="Hiragino Sans GB W3"/>
              <a:cs typeface="Hiragino Sans GB W3"/>
            </a:endParaRPr>
          </a:p>
          <a:p>
            <a:pPr marL="342900" indent="-342900" eaLnBrk="1" hangingPunct="1">
              <a:lnSpc>
                <a:spcPct val="150000"/>
              </a:lnSpc>
              <a:buFont typeface="Wingdings" pitchFamily="2" charset="2"/>
              <a:buChar char="ü"/>
            </a:pPr>
            <a:r>
              <a:rPr lang="zh-CN" altLang="en-US" sz="2000" b="1" dirty="0" smtClean="0">
                <a:solidFill>
                  <a:srgbClr val="D9D9D9"/>
                </a:solidFill>
                <a:latin typeface="Hiragino Sans GB W3"/>
                <a:ea typeface="Hiragino Sans GB W3"/>
                <a:cs typeface="Hiragino Sans GB W3"/>
              </a:rPr>
              <a:t>灵活</a:t>
            </a:r>
            <a:r>
              <a:rPr lang="zh-CN" altLang="en-US" sz="2000" dirty="0" smtClean="0">
                <a:solidFill>
                  <a:srgbClr val="D9D9D9"/>
                </a:solidFill>
                <a:latin typeface="Hiragino Sans GB W3"/>
                <a:ea typeface="Hiragino Sans GB W3"/>
                <a:cs typeface="Hiragino Sans GB W3"/>
              </a:rPr>
              <a:t>，易于工作。</a:t>
            </a:r>
            <a:endParaRPr lang="zh-CN" altLang="en-US" sz="2000" dirty="0">
              <a:solidFill>
                <a:srgbClr val="D9D9D9"/>
              </a:solidFill>
              <a:latin typeface="Hiragino Sans GB W3"/>
              <a:ea typeface="Hiragino Sans GB W3"/>
              <a:cs typeface="Hiragino Sans GB W3"/>
            </a:endParaRPr>
          </a:p>
          <a:p>
            <a:pPr marL="342900" indent="-342900" eaLnBrk="1" hangingPunct="1">
              <a:lnSpc>
                <a:spcPct val="150000"/>
              </a:lnSpc>
              <a:buFont typeface="Wingdings" pitchFamily="2" charset="2"/>
              <a:buChar char="ü"/>
            </a:pPr>
            <a:r>
              <a:rPr lang="zh-CN" altLang="en-US" sz="2000" b="1" dirty="0" smtClean="0">
                <a:solidFill>
                  <a:srgbClr val="D9D9D9"/>
                </a:solidFill>
                <a:latin typeface="Hiragino Sans GB W3"/>
                <a:ea typeface="Hiragino Sans GB W3"/>
                <a:cs typeface="Hiragino Sans GB W3"/>
              </a:rPr>
              <a:t>多浏览器支持</a:t>
            </a:r>
            <a:r>
              <a:rPr lang="zh-CN" altLang="en-US" sz="2000" dirty="0" smtClean="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Firefox</a:t>
            </a:r>
            <a:r>
              <a:rPr lang="zh-CN" altLang="en-US" sz="2000" dirty="0" smtClean="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chrome</a:t>
            </a:r>
            <a:r>
              <a:rPr lang="zh-CN" altLang="en-US" sz="2000" dirty="0" smtClean="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IE</a:t>
            </a:r>
            <a:r>
              <a:rPr lang="zh-CN" altLang="en-US" sz="2000" dirty="0">
                <a:solidFill>
                  <a:srgbClr val="D9D9D9"/>
                </a:solidFill>
                <a:latin typeface="Hiragino Sans GB W3"/>
                <a:ea typeface="Hiragino Sans GB W3"/>
                <a:cs typeface="Hiragino Sans GB W3"/>
              </a:rPr>
              <a:t>。</a:t>
            </a:r>
            <a:endParaRPr lang="en-US" altLang="zh-CN" sz="2000" dirty="0" smtClean="0">
              <a:solidFill>
                <a:srgbClr val="D9D9D9"/>
              </a:solidFill>
              <a:latin typeface="Hiragino Sans GB W3"/>
              <a:ea typeface="Hiragino Sans GB W3"/>
              <a:cs typeface="Hiragino Sans GB W3"/>
            </a:endParaRPr>
          </a:p>
          <a:p>
            <a:pPr marL="342900" indent="-342900" eaLnBrk="1" hangingPunct="1">
              <a:lnSpc>
                <a:spcPct val="150000"/>
              </a:lnSpc>
              <a:buFont typeface="Wingdings" pitchFamily="2" charset="2"/>
              <a:buChar char="ü"/>
            </a:pPr>
            <a:r>
              <a:rPr lang="zh-CN" altLang="en-US" sz="2000" b="1" dirty="0" smtClean="0">
                <a:solidFill>
                  <a:srgbClr val="D9D9D9"/>
                </a:solidFill>
                <a:latin typeface="Hiragino Sans GB W3"/>
                <a:ea typeface="Hiragino Sans GB W3"/>
                <a:cs typeface="Hiragino Sans GB W3"/>
              </a:rPr>
              <a:t>多平台</a:t>
            </a:r>
            <a:r>
              <a:rPr lang="zh-CN" altLang="en-US" sz="2000" dirty="0" smtClean="0">
                <a:solidFill>
                  <a:srgbClr val="D9D9D9"/>
                </a:solidFill>
                <a:latin typeface="Hiragino Sans GB W3"/>
                <a:ea typeface="Hiragino Sans GB W3"/>
                <a:cs typeface="Hiragino Sans GB W3"/>
              </a:rPr>
              <a:t>支持：</a:t>
            </a:r>
            <a:r>
              <a:rPr lang="en-US" altLang="zh-CN" sz="2000" dirty="0" smtClean="0">
                <a:solidFill>
                  <a:srgbClr val="D9D9D9"/>
                </a:solidFill>
                <a:latin typeface="Hiragino Sans GB W3"/>
                <a:ea typeface="Hiragino Sans GB W3"/>
                <a:cs typeface="Hiragino Sans GB W3"/>
              </a:rPr>
              <a:t>windows</a:t>
            </a:r>
            <a:r>
              <a:rPr lang="zh-CN" altLang="en-US" sz="2000" dirty="0" smtClean="0">
                <a:solidFill>
                  <a:srgbClr val="D9D9D9"/>
                </a:solidFill>
                <a:latin typeface="Hiragino Sans GB W3"/>
                <a:ea typeface="Hiragino Sans GB W3"/>
                <a:cs typeface="Hiragino Sans GB W3"/>
              </a:rPr>
              <a:t>、</a:t>
            </a:r>
            <a:r>
              <a:rPr lang="en-US" altLang="zh-CN" sz="2000" dirty="0" err="1" smtClean="0">
                <a:solidFill>
                  <a:srgbClr val="D9D9D9"/>
                </a:solidFill>
                <a:latin typeface="Hiragino Sans GB W3"/>
                <a:ea typeface="Hiragino Sans GB W3"/>
                <a:cs typeface="Hiragino Sans GB W3"/>
              </a:rPr>
              <a:t>linux</a:t>
            </a:r>
            <a:r>
              <a:rPr lang="zh-CN" altLang="en-US" sz="2000" dirty="0" smtClean="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mac</a:t>
            </a:r>
            <a:r>
              <a:rPr lang="zh-CN" altLang="en-US" sz="2000" dirty="0" smtClean="0">
                <a:solidFill>
                  <a:srgbClr val="D9D9D9"/>
                </a:solidFill>
                <a:latin typeface="Hiragino Sans GB W3"/>
                <a:ea typeface="Hiragino Sans GB W3"/>
                <a:cs typeface="Hiragino Sans GB W3"/>
              </a:rPr>
              <a:t>。</a:t>
            </a:r>
            <a:endParaRPr lang="en-US" altLang="zh-CN" sz="2000" dirty="0" smtClean="0">
              <a:solidFill>
                <a:srgbClr val="D9D9D9"/>
              </a:solidFill>
              <a:latin typeface="Hiragino Sans GB W3"/>
              <a:ea typeface="Hiragino Sans GB W3"/>
              <a:cs typeface="Hiragino Sans GB W3"/>
            </a:endParaRPr>
          </a:p>
          <a:p>
            <a:pPr marL="342900" indent="-342900" eaLnBrk="1" hangingPunct="1">
              <a:lnSpc>
                <a:spcPct val="150000"/>
              </a:lnSpc>
              <a:buFont typeface="Wingdings" pitchFamily="2" charset="2"/>
              <a:buChar char="ü"/>
            </a:pPr>
            <a:r>
              <a:rPr lang="zh-CN" altLang="en-US" sz="2000" b="1" dirty="0" smtClean="0">
                <a:solidFill>
                  <a:srgbClr val="D9D9D9"/>
                </a:solidFill>
                <a:latin typeface="Hiragino Sans GB W3"/>
                <a:ea typeface="Hiragino Sans GB W3"/>
                <a:cs typeface="Hiragino Sans GB W3"/>
              </a:rPr>
              <a:t>多语言</a:t>
            </a:r>
            <a:r>
              <a:rPr lang="zh-CN" altLang="en-US" sz="2000" dirty="0" smtClean="0">
                <a:solidFill>
                  <a:srgbClr val="D9D9D9"/>
                </a:solidFill>
                <a:latin typeface="Hiragino Sans GB W3"/>
                <a:ea typeface="Hiragino Sans GB W3"/>
                <a:cs typeface="Hiragino Sans GB W3"/>
              </a:rPr>
              <a:t>支持：</a:t>
            </a:r>
            <a:r>
              <a:rPr lang="en-US" altLang="zh-CN" sz="2000" dirty="0" smtClean="0">
                <a:solidFill>
                  <a:srgbClr val="D9D9D9"/>
                </a:solidFill>
                <a:latin typeface="Hiragino Sans GB W3"/>
                <a:ea typeface="Hiragino Sans GB W3"/>
                <a:cs typeface="Hiragino Sans GB W3"/>
              </a:rPr>
              <a:t>Java</a:t>
            </a:r>
            <a:r>
              <a:rPr lang="zh-CN" altLang="en-US" sz="2000" dirty="0" smtClean="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C#</a:t>
            </a:r>
            <a:r>
              <a:rPr lang="zh-CN" altLang="en-US" sz="2000" dirty="0" smtClean="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Python</a:t>
            </a:r>
            <a:r>
              <a:rPr lang="zh-CN" altLang="en-US" sz="2000" dirty="0" smtClean="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Ruby</a:t>
            </a:r>
            <a:r>
              <a:rPr lang="zh-CN" altLang="en-US" sz="2000" dirty="0" smtClean="0">
                <a:solidFill>
                  <a:srgbClr val="D9D9D9"/>
                </a:solidFill>
                <a:latin typeface="Hiragino Sans GB W3"/>
                <a:ea typeface="Hiragino Sans GB W3"/>
                <a:cs typeface="Hiragino Sans GB W3"/>
              </a:rPr>
              <a:t>、</a:t>
            </a:r>
            <a:r>
              <a:rPr lang="en-US" altLang="zh-CN" sz="2000" dirty="0" smtClean="0">
                <a:solidFill>
                  <a:srgbClr val="D9D9D9"/>
                </a:solidFill>
                <a:latin typeface="Hiragino Sans GB W3"/>
                <a:ea typeface="Hiragino Sans GB W3"/>
                <a:cs typeface="Hiragino Sans GB W3"/>
              </a:rPr>
              <a:t>PHP</a:t>
            </a:r>
            <a:r>
              <a:rPr lang="zh-CN" altLang="en-US" sz="2000" dirty="0" smtClean="0">
                <a:solidFill>
                  <a:srgbClr val="D9D9D9"/>
                </a:solidFill>
                <a:latin typeface="Hiragino Sans GB W3"/>
                <a:ea typeface="Hiragino Sans GB W3"/>
                <a:cs typeface="Hiragino Sans GB W3"/>
              </a:rPr>
              <a:t>。</a:t>
            </a:r>
            <a:endParaRPr lang="zh-CN" altLang="en-US" sz="2000" dirty="0">
              <a:solidFill>
                <a:srgbClr val="D9D9D9"/>
              </a:solidFill>
              <a:latin typeface="Hiragino Sans GB W3"/>
              <a:ea typeface="Hiragino Sans GB W3"/>
              <a:cs typeface="Hiragino Sans GB W3"/>
            </a:endParaRPr>
          </a:p>
          <a:p>
            <a:pPr marL="342900" indent="-342900" eaLnBrk="1" hangingPunct="1">
              <a:lnSpc>
                <a:spcPct val="150000"/>
              </a:lnSpc>
              <a:buFont typeface="Wingdings" pitchFamily="2" charset="2"/>
              <a:buChar char="ü"/>
            </a:pPr>
            <a:r>
              <a:rPr lang="zh-CN" altLang="en-US" sz="2000" dirty="0" smtClean="0">
                <a:solidFill>
                  <a:srgbClr val="D9D9D9"/>
                </a:solidFill>
                <a:latin typeface="Hiragino Sans GB W3"/>
                <a:ea typeface="Hiragino Sans GB W3"/>
                <a:cs typeface="Hiragino Sans GB W3"/>
              </a:rPr>
              <a:t>仿真，可以从用户角度来测试，诸如</a:t>
            </a:r>
            <a:r>
              <a:rPr lang="zh-CN" altLang="en-US" sz="2000" dirty="0">
                <a:solidFill>
                  <a:srgbClr val="D9D9D9"/>
                </a:solidFill>
                <a:latin typeface="Hiragino Sans GB W3"/>
                <a:ea typeface="Hiragino Sans GB W3"/>
                <a:cs typeface="Hiragino Sans GB W3"/>
              </a:rPr>
              <a:t>：点击按钮、输入文本框，以及</a:t>
            </a:r>
            <a:r>
              <a:rPr lang="zh-CN" altLang="en-US" sz="2000" dirty="0" smtClean="0">
                <a:solidFill>
                  <a:srgbClr val="D9D9D9"/>
                </a:solidFill>
                <a:latin typeface="Hiragino Sans GB W3"/>
                <a:ea typeface="Hiragino Sans GB W3"/>
                <a:cs typeface="Hiragino Sans GB W3"/>
              </a:rPr>
              <a:t>断言。</a:t>
            </a:r>
            <a:endParaRPr lang="en-US" altLang="zh-CN" sz="2000" dirty="0" smtClean="0">
              <a:solidFill>
                <a:srgbClr val="D9D9D9"/>
              </a:solidFill>
              <a:latin typeface="Hiragino Sans GB W3"/>
              <a:ea typeface="Hiragino Sans GB W3"/>
              <a:cs typeface="Hiragino Sans GB W3"/>
            </a:endParaRPr>
          </a:p>
          <a:p>
            <a:pPr marL="342900" indent="-342900" eaLnBrk="1" hangingPunct="1">
              <a:lnSpc>
                <a:spcPct val="150000"/>
              </a:lnSpc>
              <a:buFont typeface="Wingdings" pitchFamily="2" charset="2"/>
              <a:buChar char="ü"/>
            </a:pPr>
            <a:r>
              <a:rPr lang="zh-CN" altLang="en-US" sz="2000" dirty="0" smtClean="0">
                <a:solidFill>
                  <a:srgbClr val="D9D9D9"/>
                </a:solidFill>
                <a:latin typeface="Hiragino Sans GB W3"/>
                <a:ea typeface="Hiragino Sans GB W3"/>
                <a:cs typeface="Hiragino Sans GB W3"/>
              </a:rPr>
              <a:t>支持分布式测试执行</a:t>
            </a:r>
            <a:endParaRPr lang="zh-CN" altLang="en-US" sz="2000" dirty="0">
              <a:solidFill>
                <a:srgbClr val="D9D9D9"/>
              </a:solidFill>
              <a:latin typeface="Hiragino Sans GB W3"/>
              <a:ea typeface="Hiragino Sans GB W3"/>
              <a:cs typeface="Hiragino Sans GB W3"/>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1921156"/>
            <a:ext cx="30384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Selenium</a:t>
            </a:r>
            <a:r>
              <a:rPr lang="zh-CN" altLang="en-US"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 优点</a:t>
            </a:r>
            <a:endPar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endParaRPr>
          </a:p>
        </p:txBody>
      </p:sp>
      <p:cxnSp>
        <p:nvCxnSpPr>
          <p:cNvPr id="12" name="直线连接符 11"/>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8570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0-#ppt_w/2"/>
                                          </p:val>
                                        </p:tav>
                                        <p:tav tm="100000">
                                          <p:val>
                                            <p:strVal val="#ppt_x"/>
                                          </p:val>
                                        </p:tav>
                                      </p:tavLst>
                                    </p:anim>
                                    <p:anim calcmode="lin" valueType="num">
                                      <p:cBhvr additive="base">
                                        <p:cTn id="8" dur="3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par>
                          <p:cTn id="13" fill="hold">
                            <p:stCondLst>
                              <p:cond delay="800"/>
                            </p:stCondLst>
                            <p:childTnLst>
                              <p:par>
                                <p:cTn id="14" presetID="55"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400" fill="hold"/>
                                        <p:tgtEl>
                                          <p:spTgt spid="7"/>
                                        </p:tgtEl>
                                        <p:attrNameLst>
                                          <p:attrName>ppt_w</p:attrName>
                                        </p:attrNameLst>
                                      </p:cBhvr>
                                      <p:tavLst>
                                        <p:tav tm="0">
                                          <p:val>
                                            <p:strVal val="#ppt_w*0.70"/>
                                          </p:val>
                                        </p:tav>
                                        <p:tav tm="100000">
                                          <p:val>
                                            <p:strVal val="#ppt_w"/>
                                          </p:val>
                                        </p:tav>
                                      </p:tavLst>
                                    </p:anim>
                                    <p:anim calcmode="lin" valueType="num">
                                      <p:cBhvr>
                                        <p:cTn id="17" dur="400" fill="hold"/>
                                        <p:tgtEl>
                                          <p:spTgt spid="7"/>
                                        </p:tgtEl>
                                        <p:attrNameLst>
                                          <p:attrName>ppt_h</p:attrName>
                                        </p:attrNameLst>
                                      </p:cBhvr>
                                      <p:tavLst>
                                        <p:tav tm="0">
                                          <p:val>
                                            <p:strVal val="#ppt_h"/>
                                          </p:val>
                                        </p:tav>
                                        <p:tav tm="100000">
                                          <p:val>
                                            <p:strVal val="#ppt_h"/>
                                          </p:val>
                                        </p:tav>
                                      </p:tavLst>
                                    </p:anim>
                                    <p:animEffect transition="in" filter="fade">
                                      <p:cBhvr>
                                        <p:cTn id="18" dur="400"/>
                                        <p:tgtEl>
                                          <p:spTgt spid="7"/>
                                        </p:tgtEl>
                                      </p:cBhvr>
                                    </p:animEffect>
                                  </p:childTnLst>
                                </p:cTn>
                              </p:par>
                            </p:childTnLst>
                          </p:cTn>
                        </p:par>
                        <p:par>
                          <p:cTn id="19" fill="hold">
                            <p:stCondLst>
                              <p:cond delay="1200"/>
                            </p:stCondLst>
                            <p:childTnLst>
                              <p:par>
                                <p:cTn id="20" presetID="2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 y="2635563"/>
            <a:ext cx="9143999" cy="1015414"/>
          </a:xfrm>
          <a:prstGeom prst="rect">
            <a:avLst/>
          </a:prstGeom>
          <a:noFill/>
          <a:ln w="38100" cmpd="sng">
            <a:solidFill>
              <a:srgbClr val="D9D9D9"/>
            </a:solidFill>
          </a:ln>
          <a:effectLst/>
          <a:scene3d>
            <a:camera prst="orthographicFront"/>
            <a:lightRig rig="threePt" dir="t"/>
          </a:scene3d>
          <a:sp3d>
            <a:bevelT w="152400" h="50800" prst="softRound"/>
          </a:sp3d>
        </p:spPr>
        <p:txBody>
          <a:bodyPr wrap="square" lIns="91193" tIns="45597" rIns="91193" bIns="45597" rtlCol="0">
            <a:spAutoFit/>
          </a:bodyPr>
          <a:lstStyle>
            <a:defPPr>
              <a:defRPr lang="zh-CN"/>
            </a:defPPr>
            <a:lvl1pPr algn="ctr">
              <a:defRPr sz="9600" b="1">
                <a:solidFill>
                  <a:schemeClr val="bg1">
                    <a:lumMod val="85000"/>
                  </a:schemeClr>
                </a:solidFill>
                <a:effectLst>
                  <a:reflection blurRad="6350" stA="50000" endA="300" endPos="50000" dist="60007" dir="5400000" sy="-100000" algn="bl" rotWithShape="0"/>
                </a:effectLst>
                <a:latin typeface="微软雅黑" pitchFamily="34" charset="-122"/>
                <a:ea typeface="微软雅黑" pitchFamily="34" charset="-122"/>
              </a:defRPr>
            </a:lvl1pPr>
          </a:lstStyle>
          <a:p>
            <a:r>
              <a:rPr lang="en-US" altLang="zh-CN" sz="6000" spc="300" dirty="0" smtClean="0">
                <a:effectLst>
                  <a:reflection stA="50000" endPos="50000" dist="101600" dir="5400000" sy="-100000" algn="bl" rotWithShape="0"/>
                </a:effectLst>
              </a:rPr>
              <a:t>WebDriver</a:t>
            </a:r>
          </a:p>
        </p:txBody>
      </p:sp>
    </p:spTree>
    <p:extLst>
      <p:ext uri="{BB962C8B-B14F-4D97-AF65-F5344CB8AC3E}">
        <p14:creationId xmlns:p14="http://schemas.microsoft.com/office/powerpoint/2010/main" val="11469244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528" y="2551029"/>
            <a:ext cx="8470297" cy="2653034"/>
          </a:xfrm>
          <a:prstGeom prst="rect">
            <a:avLst/>
          </a:prstGeom>
        </p:spPr>
        <p:txBody>
          <a:bodyPr wrap="square">
            <a:spAutoFit/>
          </a:bodyPr>
          <a:lstStyle/>
          <a:p>
            <a:pPr>
              <a:lnSpc>
                <a:spcPct val="140000"/>
              </a:lnSpc>
            </a:pPr>
            <a:r>
              <a:rPr lang="en-US" altLang="zh-CN" sz="2400" dirty="0" smtClean="0">
                <a:solidFill>
                  <a:srgbClr val="D9D9D9"/>
                </a:solidFill>
                <a:latin typeface="Hiragino Sans GB W3"/>
                <a:ea typeface="Hiragino Sans GB W3"/>
                <a:cs typeface="Hiragino Sans GB W3"/>
              </a:rPr>
              <a:t>W</a:t>
            </a:r>
            <a:r>
              <a:rPr lang="en-US" altLang="zh-TW" sz="2400" dirty="0" smtClean="0">
                <a:solidFill>
                  <a:srgbClr val="D9D9D9"/>
                </a:solidFill>
                <a:latin typeface="Hiragino Sans GB W3"/>
                <a:ea typeface="Hiragino Sans GB W3"/>
                <a:cs typeface="Hiragino Sans GB W3"/>
              </a:rPr>
              <a:t>eb</a:t>
            </a:r>
            <a:r>
              <a:rPr lang="en-US" altLang="zh-CN" sz="2400" dirty="0" smtClean="0">
                <a:solidFill>
                  <a:srgbClr val="D9D9D9"/>
                </a:solidFill>
                <a:latin typeface="Hiragino Sans GB W3"/>
                <a:ea typeface="Hiragino Sans GB W3"/>
                <a:cs typeface="Hiragino Sans GB W3"/>
              </a:rPr>
              <a:t>D</a:t>
            </a:r>
            <a:r>
              <a:rPr lang="en-US" altLang="zh-TW" sz="2400" dirty="0" smtClean="0">
                <a:solidFill>
                  <a:srgbClr val="D9D9D9"/>
                </a:solidFill>
                <a:latin typeface="Hiragino Sans GB W3"/>
                <a:ea typeface="Hiragino Sans GB W3"/>
                <a:cs typeface="Hiragino Sans GB W3"/>
              </a:rPr>
              <a:t>river</a:t>
            </a:r>
            <a:r>
              <a:rPr lang="zh-TW" altLang="en-US" sz="2400" dirty="0">
                <a:solidFill>
                  <a:srgbClr val="D9D9D9"/>
                </a:solidFill>
                <a:latin typeface="Hiragino Sans GB W3"/>
                <a:ea typeface="Hiragino Sans GB W3"/>
                <a:cs typeface="Hiragino Sans GB W3"/>
              </a:rPr>
              <a:t>是按照 </a:t>
            </a:r>
            <a:r>
              <a:rPr lang="en-US" altLang="zh-TW" sz="2400" dirty="0">
                <a:solidFill>
                  <a:srgbClr val="D9D9D9"/>
                </a:solidFill>
                <a:latin typeface="Hiragino Sans GB W3"/>
                <a:ea typeface="Hiragino Sans GB W3"/>
                <a:cs typeface="Hiragino Sans GB W3"/>
              </a:rPr>
              <a:t>Server-Client </a:t>
            </a:r>
            <a:r>
              <a:rPr lang="zh-TW" altLang="en-US" sz="2400" dirty="0">
                <a:solidFill>
                  <a:srgbClr val="D9D9D9"/>
                </a:solidFill>
                <a:latin typeface="Hiragino Sans GB W3"/>
                <a:ea typeface="Hiragino Sans GB W3"/>
                <a:cs typeface="Hiragino Sans GB W3"/>
              </a:rPr>
              <a:t>的经典设计模式设计的。 </a:t>
            </a:r>
          </a:p>
          <a:p>
            <a:pPr>
              <a:lnSpc>
                <a:spcPct val="140000"/>
              </a:lnSpc>
            </a:pPr>
            <a:endParaRPr lang="zh-TW" altLang="en-US" sz="2400" dirty="0">
              <a:solidFill>
                <a:srgbClr val="D9D9D9"/>
              </a:solidFill>
              <a:latin typeface="Hiragino Sans GB W3"/>
              <a:ea typeface="Hiragino Sans GB W3"/>
              <a:cs typeface="Hiragino Sans GB W3"/>
            </a:endParaRPr>
          </a:p>
          <a:p>
            <a:pPr>
              <a:lnSpc>
                <a:spcPct val="140000"/>
              </a:lnSpc>
            </a:pPr>
            <a:r>
              <a:rPr lang="zh-TW" altLang="en-US" sz="2400" dirty="0">
                <a:solidFill>
                  <a:srgbClr val="D9D9D9"/>
                </a:solidFill>
                <a:latin typeface="Hiragino Sans GB W3"/>
                <a:ea typeface="Hiragino Sans GB W3"/>
                <a:cs typeface="Hiragino Sans GB W3"/>
              </a:rPr>
              <a:t>不同类型的浏览器都会有原生的接口支持自动化操作，</a:t>
            </a:r>
            <a:r>
              <a:rPr lang="en-US" altLang="zh-TW" sz="2400" dirty="0">
                <a:solidFill>
                  <a:srgbClr val="D9D9D9"/>
                </a:solidFill>
                <a:latin typeface="Hiragino Sans GB W3"/>
                <a:ea typeface="Hiragino Sans GB W3"/>
                <a:cs typeface="Hiragino Sans GB W3"/>
              </a:rPr>
              <a:t>Selenium</a:t>
            </a:r>
            <a:r>
              <a:rPr lang="zh-TW" altLang="en-US" sz="2400" dirty="0">
                <a:solidFill>
                  <a:srgbClr val="D9D9D9"/>
                </a:solidFill>
                <a:latin typeface="Hiragino Sans GB W3"/>
                <a:ea typeface="Hiragino Sans GB W3"/>
                <a:cs typeface="Hiragino Sans GB W3"/>
              </a:rPr>
              <a:t>通过这些接口直接向浏览器发送指令。 </a:t>
            </a:r>
          </a:p>
          <a:p>
            <a:pPr>
              <a:lnSpc>
                <a:spcPct val="140000"/>
              </a:lnSpc>
            </a:pPr>
            <a:endParaRPr lang="zh-TW" altLang="en-US" sz="2400" dirty="0">
              <a:solidFill>
                <a:srgbClr val="D9D9D9"/>
              </a:solidFill>
              <a:latin typeface="Hiragino Sans GB W3"/>
              <a:ea typeface="Hiragino Sans GB W3"/>
              <a:cs typeface="Hiragino Sans GB W3"/>
            </a:endParaRPr>
          </a:p>
        </p:txBody>
      </p:sp>
      <p:sp>
        <p:nvSpPr>
          <p:cNvPr id="6" name="TextBox 4"/>
          <p:cNvSpPr txBox="1"/>
          <p:nvPr/>
        </p:nvSpPr>
        <p:spPr>
          <a:xfrm>
            <a:off x="1" y="321251"/>
            <a:ext cx="9143999" cy="830748"/>
          </a:xfrm>
          <a:prstGeom prst="rect">
            <a:avLst/>
          </a:prstGeom>
          <a:noFill/>
          <a:ln>
            <a:noFill/>
          </a:ln>
          <a:effectLst>
            <a:reflection blurRad="6350" stA="50000" endA="300" endPos="55000" dir="5400000" sy="-100000" algn="bl" rotWithShape="0"/>
          </a:effectLst>
        </p:spPr>
        <p:txBody>
          <a:bodyPr wrap="square" lIns="91193" tIns="45597" rIns="91193" bIns="45597" rtlCol="0">
            <a:spAutoFit/>
          </a:bodyPr>
          <a:lstStyle/>
          <a:p>
            <a:pPr algn="ctr"/>
            <a:r>
              <a:rPr lang="en-US" altLang="zh-CN" sz="4800" b="1" dirty="0" smtClean="0">
                <a:solidFill>
                  <a:schemeClr val="bg1">
                    <a:lumMod val="85000"/>
                  </a:schemeClr>
                </a:solidFill>
                <a:effectLst>
                  <a:reflection stA="50000" endPos="50000" dist="101600" dir="5400000" sy="-100000" algn="bl" rotWithShape="0"/>
                </a:effectLst>
                <a:latin typeface="微软雅黑" pitchFamily="34" charset="-122"/>
                <a:ea typeface="微软雅黑" pitchFamily="34" charset="-122"/>
              </a:rPr>
              <a:t>WebDriver</a:t>
            </a:r>
          </a:p>
        </p:txBody>
      </p:sp>
      <p:cxnSp>
        <p:nvCxnSpPr>
          <p:cNvPr id="7" name="直线连接符 6"/>
          <p:cNvCxnSpPr/>
          <p:nvPr/>
        </p:nvCxnSpPr>
        <p:spPr>
          <a:xfrm>
            <a:off x="0" y="1156371"/>
            <a:ext cx="9144000" cy="0"/>
          </a:xfrm>
          <a:prstGeom prst="line">
            <a:avLst/>
          </a:prstGeom>
          <a:ln w="12700" cmpd="sng">
            <a:solidFill>
              <a:srgbClr val="D9D9D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0725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6" presetClass="entr" presetSubtype="4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par>
                          <p:cTn id="13" fill="hold">
                            <p:stCondLst>
                              <p:cond delay="800"/>
                            </p:stCondLst>
                            <p:childTnLst>
                              <p:par>
                                <p:cTn id="14" presetID="10" presetClass="entr" presetSubtype="0" fill="hold" grpId="0"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childTnLst>
                          </p:cTn>
                        </p:par>
                        <p:par>
                          <p:cTn id="17" fill="hold">
                            <p:stCondLst>
                              <p:cond delay="1300"/>
                            </p:stCondLst>
                            <p:childTnLst>
                              <p:par>
                                <p:cTn id="18" presetID="10" presetClass="entr" presetSubtype="0"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3701</TotalTime>
  <Words>1376</Words>
  <Application>Microsoft Office PowerPoint</Application>
  <PresentationFormat>全屏显示(4:3)</PresentationFormat>
  <Paragraphs>248</Paragraphs>
  <Slides>50</Slides>
  <Notes>13</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xpath 补充</vt:lpstr>
      <vt:lpstr>xpath语法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分布式测试</vt:lpstr>
      <vt:lpstr>分布式测试前期准备</vt:lpstr>
      <vt:lpstr>Selenium Grid原理</vt:lpstr>
      <vt:lpstr>Selenium Grid优点</vt:lpstr>
      <vt:lpstr>分布式测试实现步骤(1)</vt:lpstr>
      <vt:lpstr>分布式测试实现步骤(2)</vt:lpstr>
      <vt:lpstr>分布式测试实现自动化</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Dylan</dc:creator>
  <cp:lastModifiedBy>yc于超</cp:lastModifiedBy>
  <cp:revision>86</cp:revision>
  <dcterms:created xsi:type="dcterms:W3CDTF">2015-07-08T13:49:43Z</dcterms:created>
  <dcterms:modified xsi:type="dcterms:W3CDTF">2015-09-25T01:54:08Z</dcterms:modified>
</cp:coreProperties>
</file>