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notesMasterIdLst>
    <p:notesMasterId r:id="rId28"/>
  </p:notesMasterIdLst>
  <p:sldIdLst>
    <p:sldId id="256" r:id="rId5"/>
    <p:sldId id="257" r:id="rId6"/>
    <p:sldId id="260" r:id="rId7"/>
    <p:sldId id="258" r:id="rId8"/>
    <p:sldId id="259" r:id="rId9"/>
    <p:sldId id="261" r:id="rId10"/>
    <p:sldId id="262" r:id="rId11"/>
    <p:sldId id="276" r:id="rId12"/>
    <p:sldId id="263" r:id="rId13"/>
    <p:sldId id="264" r:id="rId14"/>
    <p:sldId id="265" r:id="rId15"/>
    <p:sldId id="267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6" r:id="rId25"/>
    <p:sldId id="285" r:id="rId26"/>
    <p:sldId id="27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8423" autoAdjust="0"/>
  </p:normalViewPr>
  <p:slideViewPr>
    <p:cSldViewPr snapToGrid="0">
      <p:cViewPr varScale="1">
        <p:scale>
          <a:sx n="51" d="100"/>
          <a:sy n="51" d="100"/>
        </p:scale>
        <p:origin x="5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9232D-FD2B-49F2-858E-B9059D4C64C5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C9F2B-C732-442A-A381-5A83876E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99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Proxmox</a:t>
            </a:r>
            <a:r>
              <a:rPr lang="en-US" dirty="0"/>
              <a:t>: https://www.proxmox.com/en/proxmox-ve</a:t>
            </a:r>
          </a:p>
          <a:p>
            <a:r>
              <a:rPr lang="en-US" dirty="0" err="1"/>
              <a:t>ESXi</a:t>
            </a:r>
            <a:r>
              <a:rPr lang="en-US" dirty="0"/>
              <a:t>: https://kb.vmware.com/s/article/2107518</a:t>
            </a:r>
          </a:p>
          <a:p>
            <a:r>
              <a:rPr lang="en-US" dirty="0" err="1"/>
              <a:t>oVirt</a:t>
            </a:r>
            <a:r>
              <a:rPr lang="en-US" dirty="0"/>
              <a:t>: https://www.ovirt.org/</a:t>
            </a:r>
          </a:p>
          <a:p>
            <a:endParaRPr lang="en-US" dirty="0"/>
          </a:p>
          <a:p>
            <a:r>
              <a:rPr lang="en-US" dirty="0"/>
              <a:t>VirtualBox: https://www.virtualbox.org/wiki/Downloads</a:t>
            </a:r>
          </a:p>
          <a:p>
            <a:r>
              <a:rPr lang="en-US" dirty="0"/>
              <a:t>VMware Player: https://www.vmware.com/products/workstation-player.html</a:t>
            </a:r>
          </a:p>
          <a:p>
            <a:r>
              <a:rPr lang="en-US" dirty="0"/>
              <a:t>UTM: https://mac.getutm.app/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C9F2B-C732-442A-A381-5A83876E70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90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Ubuntu Linux: https://ubuntu.com/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C9F2B-C732-442A-A381-5A83876E70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76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Fedora Linux: https://getfedora.org/</a:t>
            </a:r>
          </a:p>
          <a:p>
            <a:r>
              <a:rPr lang="en-US" dirty="0"/>
              <a:t>Alma Linux: https://almalinux.org/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C9F2B-C732-442A-A381-5A83876E70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83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Windows XP image: https://archive.org/details/xp51_20191108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C9F2B-C732-442A-A381-5A83876E70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pfSense</a:t>
            </a:r>
            <a:r>
              <a:rPr lang="en-US" dirty="0"/>
              <a:t>: https://www.pfsense.org/download/</a:t>
            </a:r>
          </a:p>
          <a:p>
            <a:r>
              <a:rPr lang="en-US" dirty="0"/>
              <a:t>Kali Linux: https://www.kali.org/get-kali/#kali-virtual-machines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C9F2B-C732-442A-A381-5A83876E70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20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Windows Server, 10 Eval VMs: https://www.microsoft.com/en-us/evalcenter/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C9F2B-C732-442A-A381-5A83876E70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16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iNetSim</a:t>
            </a:r>
            <a:r>
              <a:rPr lang="en-US" dirty="0"/>
              <a:t>: https://www.inetsim.org/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C9F2B-C732-442A-A381-5A83876E70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VulnHub</a:t>
            </a:r>
            <a:r>
              <a:rPr lang="en-US" dirty="0"/>
              <a:t>: https://www.vulnhub.com/</a:t>
            </a:r>
          </a:p>
          <a:p>
            <a:r>
              <a:rPr lang="en-US" dirty="0"/>
              <a:t>Hack The Box: https://www.hackthebox.com/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C9F2B-C732-442A-A381-5A83876E70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04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C9F2B-C732-442A-A381-5A83876E70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64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3/29/2022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1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4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10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8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25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2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8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7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9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22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33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rMxHL23qNY" TargetMode="External"/><Relationship Id="rId2" Type="http://schemas.openxmlformats.org/officeDocument/2006/relationships/hyperlink" Target="http://download.virtualbox.org/virtualbox/UserManual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net.usda.gov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eckc.org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6.jpe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metasploitable/files/Metasploitable2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apid7/metasploitable3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hackerman@missouri.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coffeebr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C3GTfw78QQ" TargetMode="External"/><Relationship Id="rId2" Type="http://schemas.openxmlformats.org/officeDocument/2006/relationships/hyperlink" Target="http://download.virtualbox.org/virtualbox/UserManual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F11199-50C7-B5EA-436B-B458125192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43" r="9349" b="1"/>
          <a:stretch/>
        </p:blipFill>
        <p:spPr>
          <a:xfrm>
            <a:off x="4735487" y="10"/>
            <a:ext cx="7456513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529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529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6816B-5A77-407A-895A-B9777F6BD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469" y="1247140"/>
            <a:ext cx="4453468" cy="3450844"/>
          </a:xfrm>
        </p:spPr>
        <p:txBody>
          <a:bodyPr>
            <a:normAutofit/>
          </a:bodyPr>
          <a:lstStyle/>
          <a:p>
            <a:r>
              <a:rPr lang="en-US" sz="4800" dirty="0" err="1"/>
              <a:t>Homelabbing</a:t>
            </a:r>
            <a:r>
              <a:rPr lang="en-US" sz="4800" dirty="0"/>
              <a:t> on the Cheap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72062-6C21-48ED-A00E-81E23F832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469" y="4818126"/>
            <a:ext cx="3608208" cy="12689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Step-by-Step Guide to Hands-on Hacking Using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2291511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94A4E-0D9E-4BFE-9885-6239EBFB5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VirtualBox Install: macOS (Intel)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FA2E5-A264-49A5-BC60-FF85F62DC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RTFM: </a:t>
            </a:r>
            <a:r>
              <a:rPr lang="en-US" dirty="0">
                <a:hlinkClick r:id="rId2"/>
              </a:rPr>
              <a:t>http://download.virtualbox.org/virtualbox/UserManual.pdf</a:t>
            </a:r>
            <a:endParaRPr lang="en-US" dirty="0"/>
          </a:p>
          <a:p>
            <a:r>
              <a:rPr lang="en-US" dirty="0"/>
              <a:t>Video: </a:t>
            </a:r>
            <a:r>
              <a:rPr lang="en-US" dirty="0">
                <a:hlinkClick r:id="rId3"/>
              </a:rPr>
              <a:t>https://www.youtube.com/watch?v=GrMxHL23qNY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macOS users do have a bit more to watch out for</a:t>
            </a:r>
          </a:p>
          <a:p>
            <a:r>
              <a:rPr lang="en-US" dirty="0"/>
              <a:t>You’ll be prompted to allow some permissions during install – failing to do so will eventually require you to re-install VirtualBox</a:t>
            </a:r>
          </a:p>
          <a:p>
            <a:r>
              <a:rPr lang="en-US" dirty="0"/>
              <a:t>You’ll also likely be prompted for permissions the first time you start a 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1084711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878C9-0579-4DE5-BD0B-6B35E5A8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Virtual Machine Creation and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46A90-2DDA-43E7-A38C-043DE4A3A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005780"/>
            <a:ext cx="9486690" cy="4080387"/>
          </a:xfrm>
        </p:spPr>
        <p:txBody>
          <a:bodyPr/>
          <a:lstStyle/>
          <a:p>
            <a:r>
              <a:rPr lang="en-US" dirty="0"/>
              <a:t>VMs can be created manually or imported</a:t>
            </a:r>
          </a:p>
          <a:p>
            <a:r>
              <a:rPr lang="en-US" dirty="0"/>
              <a:t>CPU, RAM and Disk allocated should be based on</a:t>
            </a:r>
          </a:p>
          <a:p>
            <a:pPr lvl="1"/>
            <a:r>
              <a:rPr lang="en-US" dirty="0"/>
              <a:t>Available resources on the host</a:t>
            </a:r>
          </a:p>
          <a:p>
            <a:pPr lvl="1"/>
            <a:r>
              <a:rPr lang="en-US" dirty="0"/>
              <a:t>Required resources for the guest</a:t>
            </a:r>
          </a:p>
          <a:p>
            <a:r>
              <a:rPr lang="en-US" dirty="0"/>
              <a:t>Snapshots are your friend</a:t>
            </a:r>
          </a:p>
          <a:p>
            <a:pPr lvl="1"/>
            <a:r>
              <a:rPr lang="en-US" dirty="0"/>
              <a:t>Think of them as “save points”</a:t>
            </a:r>
          </a:p>
          <a:p>
            <a:r>
              <a:rPr lang="en-US" dirty="0"/>
              <a:t>Consider the pros/cons of isolation measures</a:t>
            </a:r>
          </a:p>
          <a:p>
            <a:pPr lvl="1"/>
            <a:r>
              <a:rPr lang="en-US" dirty="0"/>
              <a:t>Network, shared clipboard, shared folders</a:t>
            </a:r>
          </a:p>
        </p:txBody>
      </p:sp>
    </p:spTree>
    <p:extLst>
      <p:ext uri="{BB962C8B-B14F-4D97-AF65-F5344CB8AC3E}">
        <p14:creationId xmlns:p14="http://schemas.microsoft.com/office/powerpoint/2010/main" val="3552510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C4F8-54E5-4BF6-A514-28DE41C4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Virtual Network Creation and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5DAAB-F63B-48D9-B2D5-E3068AA3E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005780"/>
            <a:ext cx="9486690" cy="4080387"/>
          </a:xfrm>
        </p:spPr>
        <p:txBody>
          <a:bodyPr/>
          <a:lstStyle/>
          <a:p>
            <a:r>
              <a:rPr lang="en-US" dirty="0"/>
              <a:t>NAT</a:t>
            </a:r>
          </a:p>
          <a:p>
            <a:pPr lvl="1"/>
            <a:r>
              <a:rPr lang="en-US" dirty="0"/>
              <a:t>Great for when you don’t need to communicate directly to a guest</a:t>
            </a:r>
          </a:p>
          <a:p>
            <a:r>
              <a:rPr lang="en-US" dirty="0"/>
              <a:t>Bridged</a:t>
            </a:r>
          </a:p>
          <a:p>
            <a:pPr lvl="1"/>
            <a:r>
              <a:rPr lang="en-US" dirty="0"/>
              <a:t>Won’t work with some wireless cards </a:t>
            </a:r>
          </a:p>
          <a:p>
            <a:r>
              <a:rPr lang="en-US" dirty="0"/>
              <a:t>Internal Network</a:t>
            </a:r>
          </a:p>
          <a:p>
            <a:pPr lvl="1"/>
            <a:r>
              <a:rPr lang="en-US" dirty="0"/>
              <a:t>Allows communication between other VMs on the same internal network (requires manually enabling </a:t>
            </a:r>
            <a:r>
              <a:rPr lang="en-US" dirty="0" err="1"/>
              <a:t>vbox</a:t>
            </a:r>
            <a:r>
              <a:rPr lang="en-US" dirty="0"/>
              <a:t> DHCP server OR using a VM to manage DHCP)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43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C4F8-54E5-4BF6-A514-28DE41C4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Virtual Network Creation and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5DAAB-F63B-48D9-B2D5-E3068AA3E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005780"/>
            <a:ext cx="9486690" cy="4080387"/>
          </a:xfrm>
        </p:spPr>
        <p:txBody>
          <a:bodyPr/>
          <a:lstStyle/>
          <a:p>
            <a:r>
              <a:rPr lang="en-US" dirty="0"/>
              <a:t>Host-Only Network</a:t>
            </a:r>
          </a:p>
          <a:p>
            <a:pPr lvl="1"/>
            <a:r>
              <a:rPr lang="en-US" dirty="0"/>
              <a:t>Allows VMs to communicate with each other, but not the outside world</a:t>
            </a:r>
          </a:p>
          <a:p>
            <a:r>
              <a:rPr lang="en-US" dirty="0"/>
              <a:t>NAT Network</a:t>
            </a:r>
          </a:p>
          <a:p>
            <a:pPr lvl="1"/>
            <a:r>
              <a:rPr lang="en-US" dirty="0"/>
              <a:t>Basically NAT, but allows you to communicate directly to VMs from the host, and requires you to configure a NAT network in </a:t>
            </a:r>
            <a:r>
              <a:rPr lang="en-US" dirty="0" err="1"/>
              <a:t>vbox</a:t>
            </a:r>
            <a:r>
              <a:rPr lang="en-US" dirty="0"/>
              <a:t> settings</a:t>
            </a:r>
          </a:p>
          <a:p>
            <a:pPr lvl="1"/>
            <a:r>
              <a:rPr lang="en-US" dirty="0"/>
              <a:t>NOTE: If you’re coming from VMware, this is going to be what you’re probably most used to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There are a few other network adapter types, but I haven’t needed ‘</a:t>
            </a:r>
            <a:r>
              <a:rPr lang="en-US" dirty="0" err="1"/>
              <a:t>em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4591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ver a quarter of IT workers believe Terminator's Skynet will happen one  day | BetaNews">
            <a:extLst>
              <a:ext uri="{FF2B5EF4-FFF2-40B4-BE49-F238E27FC236}">
                <a16:creationId xmlns:a16="http://schemas.microsoft.com/office/drawing/2014/main" id="{5AB3AF4E-95F4-4C2E-90E0-E4E7387AF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85799"/>
            <a:ext cx="10818312" cy="608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942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>
            <a:extLst>
              <a:ext uri="{FF2B5EF4-FFF2-40B4-BE49-F238E27FC236}">
                <a16:creationId xmlns:a16="http://schemas.microsoft.com/office/drawing/2014/main" id="{25EC44FF-DB73-40FB-A152-B82F53FE2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114" y="452248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1728FC82-C017-49F5-8B53-661995641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113" y="19239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DF0447-92FA-45DF-A0C9-D0945CB8FC39}"/>
              </a:ext>
            </a:extLst>
          </p:cNvPr>
          <p:cNvSpPr txBox="1"/>
          <p:nvPr/>
        </p:nvSpPr>
        <p:spPr>
          <a:xfrm>
            <a:off x="8825485" y="5409378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7A175C-54DE-443D-9133-190DB65AF397}"/>
              </a:ext>
            </a:extLst>
          </p:cNvPr>
          <p:cNvSpPr txBox="1"/>
          <p:nvPr/>
        </p:nvSpPr>
        <p:spPr>
          <a:xfrm>
            <a:off x="8984182" y="894624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Guest VM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C1EE48-BDF9-4C8C-BDE4-91DA0797713A}"/>
              </a:ext>
            </a:extLst>
          </p:cNvPr>
          <p:cNvCxnSpPr>
            <a:cxnSpLocks/>
            <a:stCxn id="4106" idx="2"/>
            <a:endCxn id="4104" idx="0"/>
          </p:cNvCxnSpPr>
          <p:nvPr/>
        </p:nvCxnSpPr>
        <p:spPr>
          <a:xfrm>
            <a:off x="6421675" y="2335518"/>
            <a:ext cx="0" cy="219456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10237B-24A4-4575-B364-DD41AF2930AA}"/>
              </a:ext>
            </a:extLst>
          </p:cNvPr>
          <p:cNvSpPr txBox="1"/>
          <p:nvPr/>
        </p:nvSpPr>
        <p:spPr>
          <a:xfrm>
            <a:off x="6611935" y="324433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</a:t>
            </a:r>
          </a:p>
        </p:txBody>
      </p:sp>
    </p:spTree>
    <p:extLst>
      <p:ext uri="{BB962C8B-B14F-4D97-AF65-F5344CB8AC3E}">
        <p14:creationId xmlns:p14="http://schemas.microsoft.com/office/powerpoint/2010/main" val="3642178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>
            <a:extLst>
              <a:ext uri="{FF2B5EF4-FFF2-40B4-BE49-F238E27FC236}">
                <a16:creationId xmlns:a16="http://schemas.microsoft.com/office/drawing/2014/main" id="{25EC44FF-DB73-40FB-A152-B82F53FE2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114" y="452248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1728FC82-C017-49F5-8B53-661995641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113" y="19239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C1EE48-BDF9-4C8C-BDE4-91DA0797713A}"/>
              </a:ext>
            </a:extLst>
          </p:cNvPr>
          <p:cNvCxnSpPr>
            <a:cxnSpLocks/>
            <a:stCxn id="4106" idx="2"/>
            <a:endCxn id="4104" idx="0"/>
          </p:cNvCxnSpPr>
          <p:nvPr/>
        </p:nvCxnSpPr>
        <p:spPr>
          <a:xfrm>
            <a:off x="6421675" y="2335518"/>
            <a:ext cx="0" cy="219456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4C57A3B4-0924-44BB-9B0B-BD94692F0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200" y="19239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lmaLinux beta is available, and it's CentOS with a new coat of paint |  TechRepublic">
            <a:extLst>
              <a:ext uri="{FF2B5EF4-FFF2-40B4-BE49-F238E27FC236}">
                <a16:creationId xmlns:a16="http://schemas.microsoft.com/office/drawing/2014/main" id="{2622C5A5-F90D-4B22-A036-11A4DE8DF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026" y="192392"/>
            <a:ext cx="2735446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9F2D0-1F8F-4B58-8605-D2EC91CAA7C7}"/>
              </a:ext>
            </a:extLst>
          </p:cNvPr>
          <p:cNvCxnSpPr>
            <a:cxnSpLocks/>
            <a:stCxn id="5124" idx="2"/>
            <a:endCxn id="4104" idx="0"/>
          </p:cNvCxnSpPr>
          <p:nvPr/>
        </p:nvCxnSpPr>
        <p:spPr>
          <a:xfrm flipH="1">
            <a:off x="6421677" y="2335517"/>
            <a:ext cx="3540072" cy="218696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165EB0-9020-49DF-8C07-EC30D2CFD318}"/>
              </a:ext>
            </a:extLst>
          </p:cNvPr>
          <p:cNvCxnSpPr>
            <a:cxnSpLocks/>
            <a:stCxn id="5122" idx="2"/>
            <a:endCxn id="4104" idx="0"/>
          </p:cNvCxnSpPr>
          <p:nvPr/>
        </p:nvCxnSpPr>
        <p:spPr>
          <a:xfrm>
            <a:off x="3177763" y="2335517"/>
            <a:ext cx="3243914" cy="218696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437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>
            <a:extLst>
              <a:ext uri="{FF2B5EF4-FFF2-40B4-BE49-F238E27FC236}">
                <a16:creationId xmlns:a16="http://schemas.microsoft.com/office/drawing/2014/main" id="{25EC44FF-DB73-40FB-A152-B82F53FE2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114" y="452248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C1EE48-BDF9-4C8C-BDE4-91DA0797713A}"/>
              </a:ext>
            </a:extLst>
          </p:cNvPr>
          <p:cNvCxnSpPr>
            <a:cxnSpLocks/>
            <a:endCxn id="4104" idx="0"/>
          </p:cNvCxnSpPr>
          <p:nvPr/>
        </p:nvCxnSpPr>
        <p:spPr>
          <a:xfrm>
            <a:off x="6421675" y="2335518"/>
            <a:ext cx="0" cy="2194560"/>
          </a:xfrm>
          <a:prstGeom prst="line">
            <a:avLst/>
          </a:prstGeom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10237B-24A4-4575-B364-DD41AF2930AA}"/>
              </a:ext>
            </a:extLst>
          </p:cNvPr>
          <p:cNvSpPr txBox="1"/>
          <p:nvPr/>
        </p:nvSpPr>
        <p:spPr>
          <a:xfrm>
            <a:off x="6611935" y="3244334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Host-Only</a:t>
            </a:r>
          </a:p>
        </p:txBody>
      </p:sp>
      <p:pic>
        <p:nvPicPr>
          <p:cNvPr id="6148" name="Picture 4" descr="What is the font used in the Windows XP logo? : r/windowsxp">
            <a:extLst>
              <a:ext uri="{FF2B5EF4-FFF2-40B4-BE49-F238E27FC236}">
                <a16:creationId xmlns:a16="http://schemas.microsoft.com/office/drawing/2014/main" id="{10D4E624-D1A1-4678-BB5F-1600D7070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114" y="21431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036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>
            <a:extLst>
              <a:ext uri="{FF2B5EF4-FFF2-40B4-BE49-F238E27FC236}">
                <a16:creationId xmlns:a16="http://schemas.microsoft.com/office/drawing/2014/main" id="{25EC44FF-DB73-40FB-A152-B82F53FE2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839" y="23574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pfsense logo - WP Computer Solutions">
            <a:extLst>
              <a:ext uri="{FF2B5EF4-FFF2-40B4-BE49-F238E27FC236}">
                <a16:creationId xmlns:a16="http://schemas.microsoft.com/office/drawing/2014/main" id="{90AC295E-3604-4F3A-BB6C-383467AC9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135" y="2390774"/>
            <a:ext cx="22002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Kali Linux user | Facebook">
            <a:extLst>
              <a:ext uri="{FF2B5EF4-FFF2-40B4-BE49-F238E27FC236}">
                <a16:creationId xmlns:a16="http://schemas.microsoft.com/office/drawing/2014/main" id="{880BA9BC-FA13-497E-9C6A-2BCB362BA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582" y="575741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Announcing the Metasploitable3 Community CTF | Rapid7 Blog">
            <a:extLst>
              <a:ext uri="{FF2B5EF4-FFF2-40B4-BE49-F238E27FC236}">
                <a16:creationId xmlns:a16="http://schemas.microsoft.com/office/drawing/2014/main" id="{E83E0878-67C4-4025-A6DB-57E603987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944" y="4362971"/>
            <a:ext cx="2447925" cy="1866900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5AE2F6-2D88-4A99-9767-7733A9F158CB}"/>
              </a:ext>
            </a:extLst>
          </p:cNvPr>
          <p:cNvCxnSpPr>
            <a:cxnSpLocks/>
          </p:cNvCxnSpPr>
          <p:nvPr/>
        </p:nvCxnSpPr>
        <p:spPr>
          <a:xfrm>
            <a:off x="3518964" y="3131507"/>
            <a:ext cx="167317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D45011-2D51-46B3-AAF1-37C22D928202}"/>
              </a:ext>
            </a:extLst>
          </p:cNvPr>
          <p:cNvCxnSpPr>
            <a:cxnSpLocks/>
          </p:cNvCxnSpPr>
          <p:nvPr/>
        </p:nvCxnSpPr>
        <p:spPr>
          <a:xfrm>
            <a:off x="3518964" y="3634637"/>
            <a:ext cx="1673171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70ECBD-05C5-4260-A3A8-3C9C95BA4359}"/>
              </a:ext>
            </a:extLst>
          </p:cNvPr>
          <p:cNvCxnSpPr>
            <a:cxnSpLocks/>
            <a:stCxn id="7170" idx="3"/>
            <a:endCxn id="7172" idx="1"/>
          </p:cNvCxnSpPr>
          <p:nvPr/>
        </p:nvCxnSpPr>
        <p:spPr>
          <a:xfrm flipV="1">
            <a:off x="7392410" y="1637779"/>
            <a:ext cx="1673172" cy="179122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4186E7-0579-4C7F-933D-4340658D2B11}"/>
              </a:ext>
            </a:extLst>
          </p:cNvPr>
          <p:cNvCxnSpPr>
            <a:cxnSpLocks/>
            <a:stCxn id="7170" idx="3"/>
          </p:cNvCxnSpPr>
          <p:nvPr/>
        </p:nvCxnSpPr>
        <p:spPr>
          <a:xfrm>
            <a:off x="7392410" y="3428999"/>
            <a:ext cx="1425913" cy="1644042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57DC2FE-CA92-4290-903D-96C3FAB29694}"/>
              </a:ext>
            </a:extLst>
          </p:cNvPr>
          <p:cNvSpPr txBox="1"/>
          <p:nvPr/>
        </p:nvSpPr>
        <p:spPr>
          <a:xfrm>
            <a:off x="4021163" y="2587373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E8A234-8FF9-4A72-BF4D-514C476DC40B}"/>
              </a:ext>
            </a:extLst>
          </p:cNvPr>
          <p:cNvSpPr txBox="1"/>
          <p:nvPr/>
        </p:nvSpPr>
        <p:spPr>
          <a:xfrm>
            <a:off x="3569917" y="3829990"/>
            <a:ext cx="1571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Internal Network</a:t>
            </a:r>
          </a:p>
        </p:txBody>
      </p:sp>
    </p:spTree>
    <p:extLst>
      <p:ext uri="{BB962C8B-B14F-4D97-AF65-F5344CB8AC3E}">
        <p14:creationId xmlns:p14="http://schemas.microsoft.com/office/powerpoint/2010/main" val="248400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>
            <a:extLst>
              <a:ext uri="{FF2B5EF4-FFF2-40B4-BE49-F238E27FC236}">
                <a16:creationId xmlns:a16="http://schemas.microsoft.com/office/drawing/2014/main" id="{25EC44FF-DB73-40FB-A152-B82F53FE2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839" y="23574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5AE2F6-2D88-4A99-9767-7733A9F158CB}"/>
              </a:ext>
            </a:extLst>
          </p:cNvPr>
          <p:cNvCxnSpPr>
            <a:cxnSpLocks/>
          </p:cNvCxnSpPr>
          <p:nvPr/>
        </p:nvCxnSpPr>
        <p:spPr>
          <a:xfrm>
            <a:off x="3518964" y="3131507"/>
            <a:ext cx="167317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D45011-2D51-46B3-AAF1-37C22D928202}"/>
              </a:ext>
            </a:extLst>
          </p:cNvPr>
          <p:cNvCxnSpPr>
            <a:cxnSpLocks/>
          </p:cNvCxnSpPr>
          <p:nvPr/>
        </p:nvCxnSpPr>
        <p:spPr>
          <a:xfrm>
            <a:off x="3518964" y="3634637"/>
            <a:ext cx="1673171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70ECBD-05C5-4260-A3A8-3C9C95BA4359}"/>
              </a:ext>
            </a:extLst>
          </p:cNvPr>
          <p:cNvCxnSpPr>
            <a:cxnSpLocks/>
          </p:cNvCxnSpPr>
          <p:nvPr/>
        </p:nvCxnSpPr>
        <p:spPr>
          <a:xfrm flipV="1">
            <a:off x="7392410" y="1637779"/>
            <a:ext cx="1673172" cy="179122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4186E7-0579-4C7F-933D-4340658D2B11}"/>
              </a:ext>
            </a:extLst>
          </p:cNvPr>
          <p:cNvCxnSpPr>
            <a:cxnSpLocks/>
          </p:cNvCxnSpPr>
          <p:nvPr/>
        </p:nvCxnSpPr>
        <p:spPr>
          <a:xfrm>
            <a:off x="7392410" y="3428999"/>
            <a:ext cx="1622217" cy="1791222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57DC2FE-CA92-4290-903D-96C3FAB29694}"/>
              </a:ext>
            </a:extLst>
          </p:cNvPr>
          <p:cNvSpPr txBox="1"/>
          <p:nvPr/>
        </p:nvSpPr>
        <p:spPr>
          <a:xfrm>
            <a:off x="4021163" y="2587373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E8A234-8FF9-4A72-BF4D-514C476DC40B}"/>
              </a:ext>
            </a:extLst>
          </p:cNvPr>
          <p:cNvSpPr txBox="1"/>
          <p:nvPr/>
        </p:nvSpPr>
        <p:spPr>
          <a:xfrm>
            <a:off x="3569917" y="3829990"/>
            <a:ext cx="1571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Internal Network</a:t>
            </a:r>
          </a:p>
        </p:txBody>
      </p:sp>
      <p:pic>
        <p:nvPicPr>
          <p:cNvPr id="9220" name="Picture 4" descr="Microsoft Windows Server Essentials 2019 64 Bit White, Techinn">
            <a:extLst>
              <a:ext uri="{FF2B5EF4-FFF2-40B4-BE49-F238E27FC236}">
                <a16:creationId xmlns:a16="http://schemas.microsoft.com/office/drawing/2014/main" id="{6C3F25C8-EA3E-4CB8-9B80-2140F61C6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594" y="23574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Not Liking Windows 11? Here's How You Can Go Back To Windows 10 On Your PC">
            <a:extLst>
              <a:ext uri="{FF2B5EF4-FFF2-40B4-BE49-F238E27FC236}">
                <a16:creationId xmlns:a16="http://schemas.microsoft.com/office/drawing/2014/main" id="{68509894-174D-4F5B-A0BE-B01B9C3DF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9" y="628129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Not Liking Windows 11? Here's How You Can Go Back To Windows 10 On Your PC">
            <a:extLst>
              <a:ext uri="{FF2B5EF4-FFF2-40B4-BE49-F238E27FC236}">
                <a16:creationId xmlns:a16="http://schemas.microsoft.com/office/drawing/2014/main" id="{3813B524-6906-421F-B2C8-4637812C0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8" y="4438649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836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7E7D6B2-0F76-4D34-894B-B6AF44D39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0"/>
            <a:ext cx="11074400" cy="6858000"/>
          </a:xfrm>
          <a:prstGeom prst="rect">
            <a:avLst/>
          </a:prstGeom>
          <a:noFill/>
          <a:scene3d>
            <a:camera prst="orthographicFront">
              <a:rot lat="0" lon="0" rev="107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C2C8E2-1BB3-40F6-9A02-F3B6A2DCB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F8B3-A80D-4BFD-AF4D-53B3420AB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Aaron J. Scantlin</a:t>
            </a:r>
          </a:p>
          <a:p>
            <a:pPr lvl="1"/>
            <a:r>
              <a:rPr lang="en-US" dirty="0"/>
              <a:t>Security Engineer, Research Support Services, University of Missouri System</a:t>
            </a:r>
          </a:p>
          <a:p>
            <a:pPr lvl="1"/>
            <a:r>
              <a:rPr lang="en-US" dirty="0"/>
              <a:t>GNFA certified</a:t>
            </a:r>
          </a:p>
          <a:p>
            <a:r>
              <a:rPr lang="en-US" dirty="0"/>
              <a:t>DevOps Team</a:t>
            </a:r>
          </a:p>
          <a:p>
            <a:pPr lvl="1"/>
            <a:r>
              <a:rPr lang="en-US" dirty="0" err="1"/>
              <a:t>SciNet</a:t>
            </a:r>
            <a:r>
              <a:rPr lang="en-US" dirty="0"/>
              <a:t> / </a:t>
            </a:r>
            <a:r>
              <a:rPr lang="en-US" dirty="0" err="1"/>
              <a:t>SuperCompute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https://scinet.usda.gov/</a:t>
            </a:r>
            <a:endParaRPr lang="en-US" dirty="0"/>
          </a:p>
          <a:p>
            <a:r>
              <a:rPr lang="en-US" dirty="0"/>
              <a:t>Coordinator/DJ/Code of Conduct Team</a:t>
            </a:r>
          </a:p>
          <a:p>
            <a:pPr lvl="1"/>
            <a:r>
              <a:rPr lang="en-US" dirty="0" err="1"/>
              <a:t>SecKC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https://www.seckc.org</a:t>
            </a:r>
            <a:endParaRPr lang="en-US" dirty="0"/>
          </a:p>
          <a:p>
            <a:r>
              <a:rPr lang="en-US" dirty="0"/>
              <a:t>Freelance Speaker</a:t>
            </a:r>
          </a:p>
          <a:p>
            <a:pPr lvl="1"/>
            <a:r>
              <a:rPr lang="en-US" dirty="0"/>
              <a:t>Holla at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boi</a:t>
            </a:r>
            <a:r>
              <a:rPr lang="en-US" dirty="0"/>
              <a:t>  :)</a:t>
            </a:r>
          </a:p>
        </p:txBody>
      </p:sp>
    </p:spTree>
    <p:extLst>
      <p:ext uri="{BB962C8B-B14F-4D97-AF65-F5344CB8AC3E}">
        <p14:creationId xmlns:p14="http://schemas.microsoft.com/office/powerpoint/2010/main" val="861441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>
            <a:extLst>
              <a:ext uri="{FF2B5EF4-FFF2-40B4-BE49-F238E27FC236}">
                <a16:creationId xmlns:a16="http://schemas.microsoft.com/office/drawing/2014/main" id="{25EC44FF-DB73-40FB-A152-B82F53FE2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839" y="23574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pfsense logo - WP Computer Solutions">
            <a:extLst>
              <a:ext uri="{FF2B5EF4-FFF2-40B4-BE49-F238E27FC236}">
                <a16:creationId xmlns:a16="http://schemas.microsoft.com/office/drawing/2014/main" id="{90AC295E-3604-4F3A-BB6C-383467AC9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135" y="2390774"/>
            <a:ext cx="22002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5AE2F6-2D88-4A99-9767-7733A9F158CB}"/>
              </a:ext>
            </a:extLst>
          </p:cNvPr>
          <p:cNvCxnSpPr>
            <a:cxnSpLocks/>
          </p:cNvCxnSpPr>
          <p:nvPr/>
        </p:nvCxnSpPr>
        <p:spPr>
          <a:xfrm>
            <a:off x="3518964" y="3131507"/>
            <a:ext cx="1673171" cy="0"/>
          </a:xfrm>
          <a:prstGeom prst="line">
            <a:avLst/>
          </a:prstGeom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D45011-2D51-46B3-AAF1-37C22D928202}"/>
              </a:ext>
            </a:extLst>
          </p:cNvPr>
          <p:cNvCxnSpPr>
            <a:cxnSpLocks/>
          </p:cNvCxnSpPr>
          <p:nvPr/>
        </p:nvCxnSpPr>
        <p:spPr>
          <a:xfrm>
            <a:off x="3518964" y="3634637"/>
            <a:ext cx="1673171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8" descr="Not Liking Windows 11? Here's How You Can Go Back To Windows 10 On Your PC">
            <a:extLst>
              <a:ext uri="{FF2B5EF4-FFF2-40B4-BE49-F238E27FC236}">
                <a16:creationId xmlns:a16="http://schemas.microsoft.com/office/drawing/2014/main" id="{EECA186F-D5C9-4FD8-BD8D-2C9EE7F52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457" y="4639066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F10A37-FA86-4397-BBD5-9DEF18701A27}"/>
              </a:ext>
            </a:extLst>
          </p:cNvPr>
          <p:cNvSpPr txBox="1"/>
          <p:nvPr/>
        </p:nvSpPr>
        <p:spPr>
          <a:xfrm>
            <a:off x="3540261" y="2768713"/>
            <a:ext cx="1630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Host-only Network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FA4AA8-A2F4-48AA-8096-A1204326B77D}"/>
              </a:ext>
            </a:extLst>
          </p:cNvPr>
          <p:cNvSpPr txBox="1"/>
          <p:nvPr/>
        </p:nvSpPr>
        <p:spPr>
          <a:xfrm>
            <a:off x="3518964" y="3681327"/>
            <a:ext cx="1661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Host-only Network 2</a:t>
            </a:r>
          </a:p>
        </p:txBody>
      </p:sp>
      <p:pic>
        <p:nvPicPr>
          <p:cNvPr id="17" name="Picture 10">
            <a:extLst>
              <a:ext uri="{FF2B5EF4-FFF2-40B4-BE49-F238E27FC236}">
                <a16:creationId xmlns:a16="http://schemas.microsoft.com/office/drawing/2014/main" id="{F5A90D93-C23B-4461-B02E-0BAF6EB67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581" y="24764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5A22BCE-C1F5-43CF-8962-10F39D74BD1F}"/>
              </a:ext>
            </a:extLst>
          </p:cNvPr>
          <p:cNvSpPr txBox="1"/>
          <p:nvPr/>
        </p:nvSpPr>
        <p:spPr>
          <a:xfrm>
            <a:off x="9065581" y="2390774"/>
            <a:ext cx="2143125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+ </a:t>
            </a:r>
            <a:r>
              <a:rPr lang="en-US" sz="3200" dirty="0" err="1">
                <a:solidFill>
                  <a:schemeClr val="bg1"/>
                </a:solidFill>
              </a:rPr>
              <a:t>iNetSim</a:t>
            </a:r>
            <a:endParaRPr lang="en-US" sz="3200" dirty="0">
              <a:solidFill>
                <a:srgbClr val="FFFF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9BD9EE-DA6D-4B59-9E8E-C340D1A7AE8B}"/>
              </a:ext>
            </a:extLst>
          </p:cNvPr>
          <p:cNvCxnSpPr>
            <a:cxnSpLocks/>
            <a:stCxn id="7170" idx="3"/>
            <a:endCxn id="17" idx="1"/>
          </p:cNvCxnSpPr>
          <p:nvPr/>
        </p:nvCxnSpPr>
        <p:spPr>
          <a:xfrm flipV="1">
            <a:off x="7392410" y="1319212"/>
            <a:ext cx="1673171" cy="2109787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72D58F-F839-40B7-8560-B119C501A9C5}"/>
              </a:ext>
            </a:extLst>
          </p:cNvPr>
          <p:cNvCxnSpPr>
            <a:cxnSpLocks/>
            <a:stCxn id="7170" idx="3"/>
            <a:endCxn id="12" idx="1"/>
          </p:cNvCxnSpPr>
          <p:nvPr/>
        </p:nvCxnSpPr>
        <p:spPr>
          <a:xfrm>
            <a:off x="7392410" y="3428999"/>
            <a:ext cx="1473047" cy="2081605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846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5A2C3-F0C3-466D-B3E2-E8840111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Intentionally Vulnerable VMs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34554-2763-45E0-94A5-16950971C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Metasploitable</a:t>
            </a:r>
            <a:r>
              <a:rPr lang="en-US" dirty="0"/>
              <a:t> 2, </a:t>
            </a:r>
            <a:r>
              <a:rPr lang="en-US" dirty="0" err="1"/>
              <a:t>Metasploitable</a:t>
            </a:r>
            <a:r>
              <a:rPr lang="en-US" dirty="0"/>
              <a:t> 3</a:t>
            </a:r>
          </a:p>
          <a:p>
            <a:pPr lvl="1"/>
            <a:r>
              <a:rPr lang="en-US" dirty="0">
                <a:hlinkClick r:id="rId3"/>
              </a:rPr>
              <a:t>https://sourceforge.net/projects/metasploitable/files/Metasploitable2/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https://github.com/rapid7/metasploitable3</a:t>
            </a:r>
            <a:endParaRPr lang="en-US" dirty="0"/>
          </a:p>
          <a:p>
            <a:r>
              <a:rPr lang="en-US" dirty="0" err="1"/>
              <a:t>Vulnhub</a:t>
            </a:r>
            <a:endParaRPr lang="en-US" dirty="0"/>
          </a:p>
          <a:p>
            <a:pPr lvl="1"/>
            <a:r>
              <a:rPr lang="en-US" dirty="0"/>
              <a:t>Lots of VMs you can download and import locally</a:t>
            </a:r>
          </a:p>
          <a:p>
            <a:pPr lvl="1"/>
            <a:r>
              <a:rPr lang="en-US" dirty="0"/>
              <a:t>Totally free – these folks are awesome</a:t>
            </a:r>
          </a:p>
          <a:p>
            <a:r>
              <a:rPr lang="en-US" dirty="0"/>
              <a:t>Hack the Box</a:t>
            </a:r>
          </a:p>
          <a:p>
            <a:pPr lvl="1"/>
            <a:r>
              <a:rPr lang="en-US" dirty="0"/>
              <a:t>Subscription service that offers a rotating free VM each week</a:t>
            </a:r>
          </a:p>
          <a:p>
            <a:pPr lvl="1"/>
            <a:r>
              <a:rPr lang="en-US" dirty="0"/>
              <a:t>FWIW, I’ve heard many happy customers of this service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76FB1D-4597-4369-97E1-0681DC253C6E}"/>
              </a:ext>
            </a:extLst>
          </p:cNvPr>
          <p:cNvSpPr txBox="1"/>
          <p:nvPr/>
        </p:nvSpPr>
        <p:spPr>
          <a:xfrm>
            <a:off x="1218192" y="6402638"/>
            <a:ext cx="9856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List compiled by https://andreafortuna.org/2020/07/22/vulnerable-webapps-and-vms-for-penetration-testing-practice-my-own-list/</a:t>
            </a:r>
          </a:p>
        </p:txBody>
      </p:sp>
    </p:spTree>
    <p:extLst>
      <p:ext uri="{BB962C8B-B14F-4D97-AF65-F5344CB8AC3E}">
        <p14:creationId xmlns:p14="http://schemas.microsoft.com/office/powerpoint/2010/main" val="112511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1701C-ABB8-4564-9AA1-E46687A6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F2FB1-A654-4748-9CA4-338D5D86E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Odds are the random hardware you have lying around supports virtualization</a:t>
            </a:r>
          </a:p>
          <a:p>
            <a:r>
              <a:rPr lang="en-US" dirty="0"/>
              <a:t>Virtualization gives you the capability to emulate virtually anything</a:t>
            </a:r>
          </a:p>
          <a:p>
            <a:r>
              <a:rPr lang="en-US" dirty="0"/>
              <a:t>Useful for almost everyone in an IT role</a:t>
            </a:r>
          </a:p>
          <a:p>
            <a:r>
              <a:rPr lang="en-US" dirty="0"/>
              <a:t>Helps support security efforts across multiple systems</a:t>
            </a:r>
          </a:p>
          <a:p>
            <a:r>
              <a:rPr lang="en-US" dirty="0"/>
              <a:t>Facilitates </a:t>
            </a:r>
            <a:r>
              <a:rPr lang="en-US" b="1" dirty="0"/>
              <a:t>legal </a:t>
            </a:r>
            <a:r>
              <a:rPr lang="en-US" dirty="0"/>
              <a:t>hands-on learning with offensive security tools</a:t>
            </a:r>
          </a:p>
        </p:txBody>
      </p:sp>
    </p:spTree>
    <p:extLst>
      <p:ext uri="{BB962C8B-B14F-4D97-AF65-F5344CB8AC3E}">
        <p14:creationId xmlns:p14="http://schemas.microsoft.com/office/powerpoint/2010/main" val="2481856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5D149-4B66-41F7-BA5A-1DA073638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r>
              <a:rPr lang="en-US" dirty="0"/>
              <a:t>Comments?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69E99-8859-4B2C-B334-F75CE9C80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8564" y="3256767"/>
            <a:ext cx="9031266" cy="3018773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hackerman@missouri.edu</a:t>
            </a:r>
            <a:endParaRPr lang="en-US" dirty="0"/>
          </a:p>
          <a:p>
            <a:r>
              <a:rPr lang="en-US" dirty="0"/>
              <a:t>Twitter/Discord/basically any social I’m on: @sysaaron</a:t>
            </a:r>
          </a:p>
          <a:p>
            <a:endParaRPr lang="en-US" dirty="0"/>
          </a:p>
          <a:p>
            <a:r>
              <a:rPr lang="en-US" sz="2000" dirty="0" err="1"/>
              <a:t>Slides+Recording</a:t>
            </a:r>
            <a:r>
              <a:rPr lang="en-US" sz="2000" dirty="0"/>
              <a:t> will be posted to GitHub: </a:t>
            </a:r>
            <a:r>
              <a:rPr lang="en-US" sz="2000" dirty="0">
                <a:hlinkClick r:id="rId4"/>
              </a:rPr>
              <a:t>https://github.com/coffeebro</a:t>
            </a:r>
            <a:endParaRPr lang="en-US" sz="2000" dirty="0"/>
          </a:p>
          <a:p>
            <a:endParaRPr lang="en-US" dirty="0"/>
          </a:p>
          <a:p>
            <a:r>
              <a:rPr lang="en-US" dirty="0"/>
              <a:t>(Big ups to Mizzou for letting me take the time to come talk!)</a:t>
            </a:r>
          </a:p>
        </p:txBody>
      </p:sp>
    </p:spTree>
    <p:extLst>
      <p:ext uri="{BB962C8B-B14F-4D97-AF65-F5344CB8AC3E}">
        <p14:creationId xmlns:p14="http://schemas.microsoft.com/office/powerpoint/2010/main" val="116483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6E359-189F-48DD-A534-8E119089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You’ll Get From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31DB6-30A2-4551-805B-8E0FB11B7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brief overview of virtualization</a:t>
            </a:r>
          </a:p>
          <a:p>
            <a:r>
              <a:rPr lang="en-US" dirty="0"/>
              <a:t>A brief discussion on installing VirtualBox</a:t>
            </a:r>
          </a:p>
          <a:p>
            <a:r>
              <a:rPr lang="en-US" dirty="0"/>
              <a:t>A slightly longer discussion on virtual machine management</a:t>
            </a:r>
          </a:p>
          <a:p>
            <a:r>
              <a:rPr lang="en-US" dirty="0"/>
              <a:t>A roughly equally long discussion on virtual network management</a:t>
            </a:r>
          </a:p>
          <a:p>
            <a:r>
              <a:rPr lang="en-US" dirty="0"/>
              <a:t>A series of virtual architecture diagrams with increasing complexity representing various use cases</a:t>
            </a:r>
          </a:p>
          <a:p>
            <a:r>
              <a:rPr lang="en-US" dirty="0"/>
              <a:t>Links where you can read/download more</a:t>
            </a:r>
          </a:p>
        </p:txBody>
      </p:sp>
    </p:spTree>
    <p:extLst>
      <p:ext uri="{BB962C8B-B14F-4D97-AF65-F5344CB8AC3E}">
        <p14:creationId xmlns:p14="http://schemas.microsoft.com/office/powerpoint/2010/main" val="305697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E840-B849-497D-9202-AB57C4AD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A90F5-F03D-447B-B86A-B5301298D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dirty="0"/>
              <a:t>“</a:t>
            </a:r>
            <a:r>
              <a:rPr lang="en-US" sz="3200" i="1" dirty="0"/>
              <a:t>I have a computer and an Internet connection, and a desire to get more experience with security tools, techniques and thought processes, but I don’t know where to start.</a:t>
            </a:r>
            <a:r>
              <a:rPr lang="en-US" sz="3200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-You, hopefully</a:t>
            </a:r>
          </a:p>
        </p:txBody>
      </p:sp>
    </p:spTree>
    <p:extLst>
      <p:ext uri="{BB962C8B-B14F-4D97-AF65-F5344CB8AC3E}">
        <p14:creationId xmlns:p14="http://schemas.microsoft.com/office/powerpoint/2010/main" val="392164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38FCB0-647F-4656-9515-6A28239DD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798" y="470653"/>
            <a:ext cx="7867430" cy="591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06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9EF0D-4C38-4003-8E17-BB6AF5E70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Architecture</a:t>
            </a:r>
          </a:p>
        </p:txBody>
      </p:sp>
      <p:pic>
        <p:nvPicPr>
          <p:cNvPr id="1026" name="Picture 2" descr="Virtualization and Containerization | Blue Sentry Cloud">
            <a:extLst>
              <a:ext uri="{FF2B5EF4-FFF2-40B4-BE49-F238E27FC236}">
                <a16:creationId xmlns:a16="http://schemas.microsoft.com/office/drawing/2014/main" id="{610F3D29-7982-429D-BBEA-CDD9B92160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771" y="847652"/>
            <a:ext cx="4511909" cy="555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574380-77AC-4139-A2EC-0002288116D6}"/>
              </a:ext>
            </a:extLst>
          </p:cNvPr>
          <p:cNvSpPr txBox="1"/>
          <p:nvPr/>
        </p:nvSpPr>
        <p:spPr>
          <a:xfrm>
            <a:off x="1587710" y="6550223"/>
            <a:ext cx="9919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source: https://bluesentry.cloud/blog/from-virtualization-to-containerization-the-evolution-of-cloud-computing/</a:t>
            </a:r>
          </a:p>
        </p:txBody>
      </p:sp>
    </p:spTree>
    <p:extLst>
      <p:ext uri="{BB962C8B-B14F-4D97-AF65-F5344CB8AC3E}">
        <p14:creationId xmlns:p14="http://schemas.microsoft.com/office/powerpoint/2010/main" val="73155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7CC2-2F5B-45E0-A4BA-43537127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Hypervisor Options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17AEF-006E-4D00-909C-5A925780E5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6AFD66-47A6-4059-BB8D-CD8AA5723E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FREE</a:t>
            </a:r>
          </a:p>
          <a:p>
            <a:pPr lvl="1"/>
            <a:r>
              <a:rPr lang="en-US" dirty="0" err="1"/>
              <a:t>Proxmox</a:t>
            </a:r>
            <a:endParaRPr lang="en-US" dirty="0"/>
          </a:p>
          <a:p>
            <a:pPr lvl="1"/>
            <a:r>
              <a:rPr lang="en-US" dirty="0"/>
              <a:t>VMware </a:t>
            </a:r>
            <a:r>
              <a:rPr lang="en-US" dirty="0" err="1"/>
              <a:t>ESXi</a:t>
            </a:r>
            <a:r>
              <a:rPr lang="en-US" dirty="0"/>
              <a:t>*</a:t>
            </a:r>
          </a:p>
          <a:p>
            <a:pPr lvl="1"/>
            <a:r>
              <a:rPr lang="en-US" dirty="0" err="1"/>
              <a:t>oVirt</a:t>
            </a:r>
            <a:endParaRPr lang="en-US" dirty="0"/>
          </a:p>
          <a:p>
            <a:r>
              <a:rPr lang="en-US" dirty="0"/>
              <a:t>PAID</a:t>
            </a:r>
          </a:p>
          <a:p>
            <a:pPr lvl="1"/>
            <a:r>
              <a:rPr lang="en-US" dirty="0"/>
              <a:t>VMware vSphere</a:t>
            </a:r>
          </a:p>
          <a:p>
            <a:pPr lvl="1"/>
            <a:r>
              <a:rPr lang="en-US" dirty="0"/>
              <a:t>Hyper-V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92A099-9D00-4401-9A92-610758EDC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TYPE 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2C5F47-8D6C-4D84-B325-5012349E85B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FREE</a:t>
            </a:r>
          </a:p>
          <a:p>
            <a:pPr lvl="1"/>
            <a:r>
              <a:rPr lang="en-US" dirty="0"/>
              <a:t>VirtualBox**</a:t>
            </a:r>
          </a:p>
          <a:p>
            <a:pPr lvl="1"/>
            <a:r>
              <a:rPr lang="en-US" dirty="0"/>
              <a:t>VMware Player***</a:t>
            </a:r>
          </a:p>
          <a:p>
            <a:pPr lvl="1"/>
            <a:r>
              <a:rPr lang="en-US" dirty="0"/>
              <a:t>UTM (M1-based macOS)</a:t>
            </a:r>
          </a:p>
          <a:p>
            <a:r>
              <a:rPr lang="en-US" dirty="0"/>
              <a:t>PAID</a:t>
            </a:r>
          </a:p>
          <a:p>
            <a:pPr lvl="1"/>
            <a:r>
              <a:rPr lang="en-US" dirty="0"/>
              <a:t>VMware</a:t>
            </a:r>
          </a:p>
          <a:p>
            <a:pPr lvl="2"/>
            <a:r>
              <a:rPr lang="en-US" dirty="0"/>
              <a:t>Workstation (Windows, Linux)</a:t>
            </a:r>
          </a:p>
          <a:p>
            <a:pPr lvl="2"/>
            <a:r>
              <a:rPr lang="en-US" dirty="0"/>
              <a:t>Fusion (Intel-based macOS)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59F837-2832-4C6D-98AD-AE454ADC56EE}"/>
              </a:ext>
            </a:extLst>
          </p:cNvPr>
          <p:cNvSpPr txBox="1"/>
          <p:nvPr/>
        </p:nvSpPr>
        <p:spPr>
          <a:xfrm>
            <a:off x="1274560" y="5892067"/>
            <a:ext cx="5589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*: not free for business use</a:t>
            </a:r>
          </a:p>
          <a:p>
            <a:r>
              <a:rPr lang="en-US" sz="1400" dirty="0"/>
              <a:t>**: Virtual Box Extension Pack is not free for business use</a:t>
            </a:r>
          </a:p>
          <a:p>
            <a:r>
              <a:rPr lang="en-US" sz="1400" dirty="0"/>
              <a:t>***: Windows/Linux only, one VM at a time</a:t>
            </a:r>
          </a:p>
        </p:txBody>
      </p:sp>
    </p:spTree>
    <p:extLst>
      <p:ext uri="{BB962C8B-B14F-4D97-AF65-F5344CB8AC3E}">
        <p14:creationId xmlns:p14="http://schemas.microsoft.com/office/powerpoint/2010/main" val="3275374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45B8F-A7D0-4ADC-BE3E-102E7AB6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VirtualBox?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9063D-4050-4F4B-BFE6-1A3F4366B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It's Free Real Estate | Know Your Meme">
            <a:extLst>
              <a:ext uri="{FF2B5EF4-FFF2-40B4-BE49-F238E27FC236}">
                <a16:creationId xmlns:a16="http://schemas.microsoft.com/office/drawing/2014/main" id="{241AA9BD-F607-48CC-90D1-D4A95B681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710" y="1163652"/>
            <a:ext cx="9647849" cy="542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881291-A84D-41BF-9616-B32FB3D244F1}"/>
              </a:ext>
            </a:extLst>
          </p:cNvPr>
          <p:cNvSpPr txBox="1"/>
          <p:nvPr/>
        </p:nvSpPr>
        <p:spPr>
          <a:xfrm>
            <a:off x="6096000" y="5482571"/>
            <a:ext cx="4078014" cy="110799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 </a:t>
            </a:r>
            <a:r>
              <a:rPr lang="en-US" sz="6600" dirty="0">
                <a:solidFill>
                  <a:srgbClr val="FFFF00"/>
                </a:solidFill>
              </a:rPr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98590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F388-01EE-4574-BDB0-E7BB8D9F2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VirtualBox Install: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590C3-EFCC-4A27-B73A-F399AF1F5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RTFM: </a:t>
            </a:r>
            <a:r>
              <a:rPr lang="en-US" dirty="0">
                <a:hlinkClick r:id="rId2"/>
              </a:rPr>
              <a:t>http://download.virtualbox.org/virtualbox/UserManual.pdf</a:t>
            </a:r>
            <a:endParaRPr lang="en-US" dirty="0"/>
          </a:p>
          <a:p>
            <a:r>
              <a:rPr lang="en-US" dirty="0"/>
              <a:t>Video: </a:t>
            </a:r>
            <a:r>
              <a:rPr lang="en-US" dirty="0">
                <a:hlinkClick r:id="rId3"/>
              </a:rPr>
              <a:t>https://www.youtube.com/watch?v=tC3GTfw78QQ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Windows users, assuming you know how to install software, there really aren’t any surprises here.  Maybe consider unchecking “Always Trust Drivers from Oracle”</a:t>
            </a:r>
          </a:p>
        </p:txBody>
      </p:sp>
    </p:spTree>
    <p:extLst>
      <p:ext uri="{BB962C8B-B14F-4D97-AF65-F5344CB8AC3E}">
        <p14:creationId xmlns:p14="http://schemas.microsoft.com/office/powerpoint/2010/main" val="614307725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2A301B"/>
      </a:dk2>
      <a:lt2>
        <a:srgbClr val="F2F0F3"/>
      </a:lt2>
      <a:accent1>
        <a:srgbClr val="62B332"/>
      </a:accent1>
      <a:accent2>
        <a:srgbClr val="8EAB25"/>
      </a:accent2>
      <a:accent3>
        <a:srgbClr val="BB9F35"/>
      </a:accent3>
      <a:accent4>
        <a:srgbClr val="C2642A"/>
      </a:accent4>
      <a:accent5>
        <a:srgbClr val="D43C42"/>
      </a:accent5>
      <a:accent6>
        <a:srgbClr val="C22A6F"/>
      </a:accent6>
      <a:hlink>
        <a:srgbClr val="C15545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76E8C1918BA549A2EE8B532F533070" ma:contentTypeVersion="16" ma:contentTypeDescription="Create a new document." ma:contentTypeScope="" ma:versionID="8b7604d5e5050226876d3d1bcb033c32">
  <xsd:schema xmlns:xsd="http://www.w3.org/2001/XMLSchema" xmlns:xs="http://www.w3.org/2001/XMLSchema" xmlns:p="http://schemas.microsoft.com/office/2006/metadata/properties" xmlns:ns1="http://schemas.microsoft.com/sharepoint/v3" xmlns:ns3="4cfe15b6-abdd-4806-9725-ab580bf94645" xmlns:ns4="2d57fb8c-2184-4730-9db6-260dfee7b7bd" targetNamespace="http://schemas.microsoft.com/office/2006/metadata/properties" ma:root="true" ma:fieldsID="fcfaba9abf2b525e42dd4ae1144502e4" ns1:_="" ns3:_="" ns4:_="">
    <xsd:import namespace="http://schemas.microsoft.com/sharepoint/v3"/>
    <xsd:import namespace="4cfe15b6-abdd-4806-9725-ab580bf94645"/>
    <xsd:import namespace="2d57fb8c-2184-4730-9db6-260dfee7b7b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fe15b6-abdd-4806-9725-ab580bf9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57fb8c-2184-4730-9db6-260dfee7b7b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EB29130-9A20-4D54-854D-17DE9CC7D6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B22699-79BD-4D5D-908C-E093BA4FBE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cfe15b6-abdd-4806-9725-ab580bf94645"/>
    <ds:schemaRef ds:uri="2d57fb8c-2184-4730-9db6-260dfee7b7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409ABB-25C8-41DF-87EC-9D853081668C}">
  <ds:schemaRefs>
    <ds:schemaRef ds:uri="http://schemas.microsoft.com/office/2006/metadata/properties"/>
    <ds:schemaRef ds:uri="http://purl.org/dc/terms/"/>
    <ds:schemaRef ds:uri="http://purl.org/dc/dcmitype/"/>
    <ds:schemaRef ds:uri="http://schemas.microsoft.com/office/2006/documentManagement/types"/>
    <ds:schemaRef ds:uri="4cfe15b6-abdd-4806-9725-ab580bf94645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2d57fb8c-2184-4730-9db6-260dfee7b7bd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1002</Words>
  <Application>Microsoft Office PowerPoint</Application>
  <PresentationFormat>Widescreen</PresentationFormat>
  <Paragraphs>147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Neue Haas Grotesk Text Pro</vt:lpstr>
      <vt:lpstr>InterweaveVTI</vt:lpstr>
      <vt:lpstr>Homelabbing on the Cheap</vt:lpstr>
      <vt:lpstr>whoami</vt:lpstr>
      <vt:lpstr>What You’ll Get From This</vt:lpstr>
      <vt:lpstr>Problem Statement</vt:lpstr>
      <vt:lpstr>PowerPoint Presentation</vt:lpstr>
      <vt:lpstr>Virtualization Architecture</vt:lpstr>
      <vt:lpstr>Hypervisor Options</vt:lpstr>
      <vt:lpstr>Why VirtualBox?</vt:lpstr>
      <vt:lpstr>VirtualBox Install: Windows</vt:lpstr>
      <vt:lpstr>VirtualBox Install: macOS (Intel)</vt:lpstr>
      <vt:lpstr>Virtual Machine Creation and Management</vt:lpstr>
      <vt:lpstr>Virtual Network Creation and Management</vt:lpstr>
      <vt:lpstr>Virtual Network Creation and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Intentionally Vulnerable VMs</vt:lpstr>
      <vt:lpstr>Summary</vt:lpstr>
      <vt:lpstr>Questions?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Hacking on the Cheap</dc:title>
  <dc:creator>Scantlin, Aaron J.</dc:creator>
  <cp:lastModifiedBy>Aaron Scantlin</cp:lastModifiedBy>
  <cp:revision>12</cp:revision>
  <dcterms:created xsi:type="dcterms:W3CDTF">2022-03-26T18:51:28Z</dcterms:created>
  <dcterms:modified xsi:type="dcterms:W3CDTF">2022-03-30T17:29:01Z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0x0101008576E8C1918BA549A2EE8B532F533070</vt:lpwstr>
  </property>
</Properties>
</file>