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9" r:id="rId3"/>
    <p:sldId id="345" r:id="rId4"/>
    <p:sldId id="346" r:id="rId5"/>
    <p:sldId id="372" r:id="rId6"/>
    <p:sldId id="373" r:id="rId7"/>
    <p:sldId id="347" r:id="rId8"/>
    <p:sldId id="348" r:id="rId9"/>
    <p:sldId id="349" r:id="rId10"/>
    <p:sldId id="355" r:id="rId11"/>
    <p:sldId id="351" r:id="rId12"/>
    <p:sldId id="368" r:id="rId13"/>
    <p:sldId id="357" r:id="rId14"/>
    <p:sldId id="358" r:id="rId15"/>
    <p:sldId id="361" r:id="rId16"/>
    <p:sldId id="362" r:id="rId17"/>
    <p:sldId id="359" r:id="rId18"/>
    <p:sldId id="369" r:id="rId19"/>
    <p:sldId id="363" r:id="rId20"/>
    <p:sldId id="364" r:id="rId21"/>
    <p:sldId id="370" r:id="rId22"/>
    <p:sldId id="366" r:id="rId23"/>
    <p:sldId id="365" r:id="rId24"/>
    <p:sldId id="371" r:id="rId25"/>
    <p:sldId id="350" r:id="rId26"/>
    <p:sldId id="367" r:id="rId27"/>
    <p:sldId id="276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2C4E8C"/>
    <a:srgbClr val="F0E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9" autoAdjust="0"/>
    <p:restoredTop sz="81731" autoAdjust="0"/>
  </p:normalViewPr>
  <p:slideViewPr>
    <p:cSldViewPr snapToGrid="0">
      <p:cViewPr varScale="1">
        <p:scale>
          <a:sx n="102" d="100"/>
          <a:sy n="102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25275-CA03-46FE-B80C-445395B2C8CD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E3C26-C9FA-4C5A-B7DA-41A22523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998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030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056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知道了预测序列中每个边的特征函数权值（转移概率），就能确定整个序列的概率</a:t>
            </a:r>
            <a:endParaRPr kumimoji="1" lang="en-US" altLang="zh-CN" dirty="0"/>
          </a:p>
          <a:p>
            <a:r>
              <a:rPr kumimoji="1" lang="zh-CN" altLang="en-US" dirty="0"/>
              <a:t>前向传播的时候就是通过维特比解码预测出标注序列，和真实序列进行比较，计算出</a:t>
            </a:r>
            <a:r>
              <a:rPr kumimoji="1" lang="en-US" altLang="zh-CN" dirty="0" err="1"/>
              <a:t>loglikehood</a:t>
            </a:r>
            <a:r>
              <a:rPr kumimoji="1" lang="zh-CN" altLang="en-US" dirty="0"/>
              <a:t>，然后进行反向传播更新参数</a:t>
            </a:r>
            <a:endParaRPr kumimoji="1" lang="en-US" altLang="zh-CN" dirty="0"/>
          </a:p>
          <a:p>
            <a:r>
              <a:rPr kumimoji="1" lang="zh-CN" altLang="en-US" dirty="0"/>
              <a:t>真正在代码实现时，</a:t>
            </a:r>
            <a:r>
              <a:rPr kumimoji="1" lang="en-US" altLang="zh-CN" dirty="0"/>
              <a:t>LSTM</a:t>
            </a:r>
            <a:r>
              <a:rPr kumimoji="1" lang="zh-CN" altLang="en-US" dirty="0"/>
              <a:t>和</a:t>
            </a:r>
            <a:r>
              <a:rPr kumimoji="1" lang="en-US" altLang="zh-CN" dirty="0"/>
              <a:t>CRF</a:t>
            </a:r>
            <a:r>
              <a:rPr kumimoji="1" lang="zh-CN" altLang="en-US" dirty="0"/>
              <a:t>之间往往通过全连接层进行连接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00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339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truncated backpropagation through time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359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Map</a:t>
            </a:r>
            <a:r>
              <a:rPr kumimoji="1" lang="zh-CN" altLang="en-US" dirty="0"/>
              <a:t>就是直接用全连接层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343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在各种序列标注问题上都取得了良好的性能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502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说明了</a:t>
            </a:r>
            <a:r>
              <a:rPr kumimoji="1" lang="en-US" altLang="zh-CN" dirty="0"/>
              <a:t>contextual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</a:t>
            </a:r>
            <a:r>
              <a:rPr kumimoji="1" lang="zh-CN" altLang="en-US" dirty="0"/>
              <a:t> 能够识别一词多义</a:t>
            </a:r>
            <a:endParaRPr kumimoji="1" lang="en-US" altLang="zh-CN" dirty="0"/>
          </a:p>
          <a:p>
            <a:r>
              <a:rPr kumimoji="1" lang="zh-CN" altLang="en-US" dirty="0"/>
              <a:t>例如 </a:t>
            </a:r>
            <a:r>
              <a:rPr kumimoji="1" lang="en-US" altLang="zh-CN" dirty="0"/>
              <a:t>b</a:t>
            </a:r>
            <a:r>
              <a:rPr kumimoji="1" lang="zh-CN" altLang="en-US" dirty="0"/>
              <a:t> 中的</a:t>
            </a:r>
            <a:r>
              <a:rPr kumimoji="1" lang="en-US" altLang="zh-CN" dirty="0"/>
              <a:t>Washington</a:t>
            </a:r>
            <a:r>
              <a:rPr kumimoji="1" lang="zh-CN" altLang="en-US" dirty="0"/>
              <a:t>是名字的第二个词</a:t>
            </a:r>
            <a:endParaRPr kumimoji="1" lang="en-US" altLang="zh-CN" dirty="0"/>
          </a:p>
          <a:p>
            <a:r>
              <a:rPr kumimoji="1" lang="en-US" altLang="zh-CN" dirty="0"/>
              <a:t>D</a:t>
            </a:r>
            <a:r>
              <a:rPr kumimoji="1" lang="zh-CN" altLang="en-US" dirty="0"/>
              <a:t> 中的</a:t>
            </a:r>
            <a:r>
              <a:rPr kumimoji="1" lang="en-US" altLang="zh-CN" dirty="0" err="1"/>
              <a:t>Washinton</a:t>
            </a:r>
            <a:r>
              <a:rPr kumimoji="1" lang="zh-CN" altLang="en-US" dirty="0"/>
              <a:t>是体育运动的队伍名称</a:t>
            </a:r>
            <a:endParaRPr kumimoji="1" lang="en-US" altLang="zh-CN" dirty="0"/>
          </a:p>
          <a:p>
            <a:r>
              <a:rPr kumimoji="1" lang="en-US" altLang="zh-CN" dirty="0"/>
              <a:t>E</a:t>
            </a:r>
            <a:r>
              <a:rPr kumimoji="1" lang="zh-CN" altLang="en-US" dirty="0"/>
              <a:t> 是一个反例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71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065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核心思想：每个神经元的输出由当前时刻的输入，过去时刻的历史状态决定，并且历史状态会被自动遗忘一部分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LSTM</a:t>
            </a:r>
            <a:r>
              <a:rPr kumimoji="1" lang="zh-CN" altLang="en-US" dirty="0"/>
              <a:t>能有效的学到上下文关系，并且学习过程中能避免出现梯度消失</a:t>
            </a:r>
            <a:r>
              <a:rPr kumimoji="1" lang="en-US" altLang="zh-CN" dirty="0"/>
              <a:t>/</a:t>
            </a:r>
            <a:r>
              <a:rPr kumimoji="1" lang="zh-CN" altLang="en-US" dirty="0"/>
              <a:t>爆炸</a:t>
            </a:r>
          </a:p>
          <a:p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gate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forget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gate</a:t>
            </a:r>
            <a:r>
              <a:rPr kumimoji="1" lang="zh-CN" altLang="en-US" dirty="0"/>
              <a:t> 算出来均为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个数字，用来表示记忆细胞该接受多少新状态，遗忘多少历史状态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425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CRF</a:t>
            </a:r>
            <a:r>
              <a:rPr kumimoji="1" lang="zh-CN" altLang="en-US" dirty="0"/>
              <a:t>主要的优势在于，能够学习到序列模型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之间的二元约束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592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本文是 </a:t>
            </a:r>
            <a:r>
              <a:rPr kumimoji="1" lang="en-US" altLang="zh-CN" dirty="0"/>
              <a:t>Contextualized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2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字符一开始被初始化为随机向量</a:t>
            </a:r>
            <a:endParaRPr kumimoji="1" lang="en-US" altLang="zh-CN" dirty="0"/>
          </a:p>
          <a:p>
            <a:r>
              <a:rPr kumimoji="1" lang="en-US" altLang="zh-CN" dirty="0"/>
              <a:t>Character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</a:t>
            </a:r>
            <a:r>
              <a:rPr kumimoji="1" lang="zh-CN" altLang="en-US" dirty="0"/>
              <a:t> 是拼接关系</a:t>
            </a:r>
            <a:endParaRPr kumimoji="1" lang="en-US" altLang="zh-CN" dirty="0"/>
          </a:p>
          <a:p>
            <a:r>
              <a:rPr kumimoji="1" lang="en-US" altLang="zh-CN" dirty="0"/>
              <a:t>Character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</a:t>
            </a:r>
            <a:r>
              <a:rPr kumimoji="1" lang="zh-CN" altLang="en-US" dirty="0"/>
              <a:t> 是在训练</a:t>
            </a:r>
            <a:r>
              <a:rPr kumimoji="1" lang="en-US" altLang="zh-CN" dirty="0"/>
              <a:t>NER</a:t>
            </a:r>
            <a:r>
              <a:rPr kumimoji="1" lang="zh-CN" altLang="en-US" dirty="0"/>
              <a:t>的时候同时进行训练的，不是预训练好的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358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ELMO</a:t>
            </a:r>
          </a:p>
          <a:p>
            <a:r>
              <a:rPr kumimoji="1" lang="en-US" altLang="zh-CN" dirty="0"/>
              <a:t>LSTM</a:t>
            </a:r>
            <a:r>
              <a:rPr kumimoji="1" lang="zh-CN" altLang="en-US" dirty="0"/>
              <a:t>的多个隐层蕴含着不同级别的语义信息</a:t>
            </a:r>
            <a:endParaRPr kumimoji="1" lang="en-US" altLang="zh-CN" dirty="0"/>
          </a:p>
          <a:p>
            <a:r>
              <a:rPr kumimoji="1" lang="zh-CN" altLang="en-US" dirty="0"/>
              <a:t>举例： 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层只有词信息，第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层学到了词性信息，第二层学到了简单上下文依赖信息，第三层学到了句子的一些特征</a:t>
            </a:r>
            <a:r>
              <a:rPr kumimoji="1" lang="en-US" altLang="zh-CN" dirty="0"/>
              <a:t>… (</a:t>
            </a:r>
            <a:r>
              <a:rPr kumimoji="1" lang="zh-CN" altLang="en-US" dirty="0"/>
              <a:t>已被证明，但是每一层的具体的含义并不知道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ELMO</a:t>
            </a:r>
            <a:r>
              <a:rPr kumimoji="1" lang="zh-CN" altLang="en-US" dirty="0"/>
              <a:t>其实就是学习</a:t>
            </a:r>
            <a:r>
              <a:rPr kumimoji="1" lang="en-US" altLang="zh-CN" dirty="0"/>
              <a:t>LM</a:t>
            </a:r>
            <a:r>
              <a:rPr kumimoji="1" lang="zh-CN" altLang="en-US" dirty="0"/>
              <a:t>中每一层的重要程度</a:t>
            </a:r>
            <a:r>
              <a:rPr kumimoji="1" lang="en-US" altLang="zh-CN" dirty="0"/>
              <a:t>s</a:t>
            </a:r>
            <a:r>
              <a:rPr kumimoji="1" lang="zh-CN" altLang="en-US" dirty="0"/>
              <a:t>，加每一层加权求和后通过</a:t>
            </a:r>
            <a:r>
              <a:rPr kumimoji="1" lang="en-US" altLang="zh-CN" dirty="0"/>
              <a:t>gamma</a:t>
            </a:r>
            <a:r>
              <a:rPr kumimoji="1" lang="zh-CN" altLang="en-US" dirty="0"/>
              <a:t>全连接层变为指定长度的向量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28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834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Ct</a:t>
            </a:r>
            <a:r>
              <a:rPr kumimoji="1" lang="zh-CN" altLang="en-US" dirty="0"/>
              <a:t>是记忆细胞，</a:t>
            </a:r>
            <a:r>
              <a:rPr kumimoji="1" lang="en-US" altLang="zh-CN" dirty="0" err="1"/>
              <a:t>ht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ct</a:t>
            </a:r>
            <a:r>
              <a:rPr kumimoji="1" lang="zh-CN" altLang="en-US" dirty="0"/>
              <a:t>都蕴含了历史状态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1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67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19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74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23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6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35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78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11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48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11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>
            <a:off x="1" y="409574"/>
            <a:ext cx="93600" cy="550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/>
          </p:nvPr>
        </p:nvSpPr>
        <p:spPr>
          <a:xfrm>
            <a:off x="162000" y="392979"/>
            <a:ext cx="4918000" cy="41657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  <p:sp>
        <p:nvSpPr>
          <p:cNvPr id="30" name="文本占位符 28"/>
          <p:cNvSpPr>
            <a:spLocks noGrp="1"/>
          </p:cNvSpPr>
          <p:nvPr>
            <p:ph type="body" sz="quarter" idx="11"/>
          </p:nvPr>
        </p:nvSpPr>
        <p:spPr>
          <a:xfrm>
            <a:off x="162000" y="712619"/>
            <a:ext cx="4918000" cy="32330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val="145783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00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EF95-8B4C-423F-989A-1CD8376BA3A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94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1575" y="285750"/>
            <a:ext cx="8600850" cy="628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710353" y="2566359"/>
            <a:ext cx="7379584" cy="464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bg1"/>
                </a:solidFill>
                <a:latin typeface="+mj-ea"/>
                <a:ea typeface="+mj-ea"/>
              </a:rPr>
              <a:t>Contextual String Embeddings for Sequence Labeling</a:t>
            </a:r>
            <a:endParaRPr lang="zh-CN" altLang="en-US" sz="2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800100" y="3764478"/>
            <a:ext cx="3463142" cy="66"/>
          </a:xfrm>
          <a:prstGeom prst="line">
            <a:avLst/>
          </a:prstGeom>
          <a:ln w="6350">
            <a:solidFill>
              <a:schemeClr val="bg1">
                <a:lumMod val="75000"/>
                <a:alpha val="7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10353" y="3889525"/>
            <a:ext cx="3552889" cy="61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an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</a:rPr>
              <a:t>Alan </a:t>
            </a:r>
            <a:r>
              <a:rPr lang="en-US" altLang="zh-Hans" sz="1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</a:rPr>
              <a:t>Akbik</a:t>
            </a:r>
            <a:r>
              <a:rPr lang="en-US" altLang="zh-Han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</a:rPr>
              <a:t>, Duncan Blythe,  Roland </a:t>
            </a:r>
            <a:r>
              <a:rPr lang="en-US" altLang="zh-Hans" sz="1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</a:rPr>
              <a:t>Vollgraf</a:t>
            </a:r>
            <a:endParaRPr lang="en-US" altLang="zh-Hans" sz="1200" dirty="0">
              <a:solidFill>
                <a:schemeClr val="accent1">
                  <a:lumMod val="20000"/>
                  <a:lumOff val="80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</a:rPr>
              <a:t>COLING 2018</a:t>
            </a:r>
          </a:p>
        </p:txBody>
      </p:sp>
    </p:spTree>
    <p:extLst>
      <p:ext uri="{BB962C8B-B14F-4D97-AF65-F5344CB8AC3E}">
        <p14:creationId xmlns:p14="http://schemas.microsoft.com/office/powerpoint/2010/main" val="3695825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60799" y="2226066"/>
            <a:ext cx="4763237" cy="1507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Hans" sz="4000" b="1" dirty="0">
                <a:solidFill>
                  <a:schemeClr val="accent1"/>
                </a:solidFill>
                <a:latin typeface="+mj-ea"/>
                <a:ea typeface="+mj-ea"/>
              </a:rPr>
              <a:t>Contextual</a:t>
            </a:r>
            <a:r>
              <a:rPr lang="zh-CN" altLang="en-US" sz="40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en-US" altLang="zh-CN" sz="4000" b="1" dirty="0">
                <a:solidFill>
                  <a:schemeClr val="accent1"/>
                </a:solidFill>
                <a:latin typeface="+mj-ea"/>
                <a:ea typeface="+mj-ea"/>
              </a:rPr>
              <a:t>String</a:t>
            </a:r>
            <a:r>
              <a:rPr lang="zh-CN" altLang="en-US" sz="40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en-US" altLang="zh-CN" sz="4000" b="1" dirty="0">
                <a:solidFill>
                  <a:schemeClr val="accent1"/>
                </a:solidFill>
                <a:latin typeface="+mj-ea"/>
                <a:ea typeface="+mj-ea"/>
              </a:rPr>
              <a:t>Embeddings</a:t>
            </a:r>
            <a:endParaRPr lang="zh-CN" altLang="en-US" sz="4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-13448" y="3702702"/>
            <a:ext cx="9157448" cy="874250"/>
            <a:chOff x="-13448" y="3662361"/>
            <a:chExt cx="9157448" cy="874250"/>
          </a:xfrm>
        </p:grpSpPr>
        <p:sp>
          <p:nvSpPr>
            <p:cNvPr id="14" name="任意多边形 13"/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5548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2D4B1B-D956-0A47-A68D-26FBB26B80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/>
              <a:t>Contextualized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BE132D-5387-CC41-8DDE-4D5806CBFE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1527294"/>
            <a:ext cx="5473700" cy="1027053"/>
          </a:xfrm>
        </p:spPr>
        <p:txBody>
          <a:bodyPr>
            <a:normAutofit/>
          </a:bodyPr>
          <a:lstStyle/>
          <a:p>
            <a:r>
              <a:rPr kumimoji="1" lang="zh-CN" altLang="en" dirty="0"/>
              <a:t>基于</a:t>
            </a:r>
            <a:r>
              <a:rPr kumimoji="1" lang="zh-CN" altLang="en-US" dirty="0"/>
              <a:t>该</a:t>
            </a:r>
            <a:r>
              <a:rPr kumimoji="1" lang="en-US" altLang="zh-CN" dirty="0"/>
              <a:t>paper</a:t>
            </a:r>
            <a:r>
              <a:rPr kumimoji="1" lang="zh-CN" altLang="en-US" dirty="0"/>
              <a:t>实现的工具：</a:t>
            </a:r>
            <a:r>
              <a:rPr kumimoji="1" lang="en-US" altLang="zh-CN" dirty="0"/>
              <a:t>flair</a:t>
            </a:r>
          </a:p>
          <a:p>
            <a:r>
              <a:rPr kumimoji="1" lang="en" altLang="zh-CN" dirty="0"/>
              <a:t>https://</a:t>
            </a:r>
            <a:r>
              <a:rPr kumimoji="1" lang="en" altLang="zh-CN" dirty="0" err="1"/>
              <a:t>github.com</a:t>
            </a:r>
            <a:r>
              <a:rPr kumimoji="1" lang="en" altLang="zh-CN" dirty="0"/>
              <a:t>/</a:t>
            </a:r>
            <a:r>
              <a:rPr kumimoji="1" lang="en" altLang="zh-CN" dirty="0" err="1"/>
              <a:t>zalandoresearch</a:t>
            </a:r>
            <a:r>
              <a:rPr kumimoji="1" lang="en" altLang="zh-CN" dirty="0"/>
              <a:t>/flair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87258A-2959-5348-8FCD-F8C8012DA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00" y="392979"/>
            <a:ext cx="1496060" cy="7480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FAD489-775F-9D4B-8224-AE803966B855}"/>
              </a:ext>
            </a:extLst>
          </p:cNvPr>
          <p:cNvSpPr txBox="1"/>
          <p:nvPr/>
        </p:nvSpPr>
        <p:spPr>
          <a:xfrm>
            <a:off x="952500" y="2743200"/>
            <a:ext cx="73647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一个序列标注的通用框架，是目前</a:t>
            </a:r>
            <a:r>
              <a:rPr kumimoji="1" lang="en-US" altLang="zh-CN" dirty="0"/>
              <a:t>NER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State-of-the-Art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其能够做到</a:t>
            </a:r>
            <a:r>
              <a:rPr kumimoji="1" lang="zh-CN" altLang="en-US" dirty="0">
                <a:sym typeface="Wingdings" pitchFamily="2" charset="2"/>
              </a:rPr>
              <a:t>： （</a:t>
            </a:r>
            <a:r>
              <a:rPr kumimoji="1" lang="en-US" altLang="zh-CN" dirty="0">
                <a:sym typeface="Wingdings" pitchFamily="2" charset="2"/>
              </a:rPr>
              <a:t>1</a:t>
            </a:r>
            <a:r>
              <a:rPr kumimoji="1" lang="zh-CN" altLang="en-US" dirty="0">
                <a:sym typeface="Wingdings" pitchFamily="2" charset="2"/>
              </a:rPr>
              <a:t>）在大规模无监督文本上进行预训练 （</a:t>
            </a:r>
            <a:r>
              <a:rPr kumimoji="1" lang="en-US" altLang="zh-CN" dirty="0">
                <a:sym typeface="Wingdings" pitchFamily="2" charset="2"/>
              </a:rPr>
              <a:t>2</a:t>
            </a:r>
            <a:r>
              <a:rPr kumimoji="1" lang="zh-CN" altLang="en-US" dirty="0">
                <a:sym typeface="Wingdings" pitchFamily="2" charset="2"/>
              </a:rPr>
              <a:t>）捕获词义，能够根据词在不同的任务中的用途，产生不同的</a:t>
            </a:r>
            <a:r>
              <a:rPr kumimoji="1" lang="en-US" altLang="zh-CN" dirty="0">
                <a:sym typeface="Wingdings" pitchFamily="2" charset="2"/>
              </a:rPr>
              <a:t>embedding</a:t>
            </a:r>
            <a:r>
              <a:rPr kumimoji="1" lang="zh-CN" altLang="en-US" dirty="0">
                <a:sym typeface="Wingdings" pitchFamily="2" charset="2"/>
              </a:rPr>
              <a:t>（</a:t>
            </a:r>
            <a:r>
              <a:rPr kumimoji="1" lang="en-US" altLang="zh-CN" dirty="0">
                <a:sym typeface="Wingdings" pitchFamily="2" charset="2"/>
              </a:rPr>
              <a:t>3</a:t>
            </a:r>
            <a:r>
              <a:rPr kumimoji="1" lang="zh-CN" altLang="en-US" dirty="0">
                <a:sym typeface="Wingdings" pitchFamily="2" charset="2"/>
              </a:rPr>
              <a:t>）将单词和上下文看做字符序列，捕获其前缀、后缀等子词结构特征，更好的理解一些生僻词和错拼词的含义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352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2D4B1B-D956-0A47-A68D-26FBB26B80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/>
              <a:t>Contextualized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BE132D-5387-CC41-8DDE-4D5806CBFE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87258A-2959-5348-8FCD-F8C8012DA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00" y="392979"/>
            <a:ext cx="1496060" cy="7480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6D66EF-E4F0-4740-98C6-0E18E74C5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85" y="1141009"/>
            <a:ext cx="5840715" cy="33970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A07A151-78DD-F34E-9908-7299ABA337A2}"/>
              </a:ext>
            </a:extLst>
          </p:cNvPr>
          <p:cNvSpPr txBox="1"/>
          <p:nvPr/>
        </p:nvSpPr>
        <p:spPr>
          <a:xfrm>
            <a:off x="1002030" y="4643137"/>
            <a:ext cx="74180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Flair</a:t>
            </a:r>
            <a:r>
              <a:rPr kumimoji="1" lang="zh-CN" altLang="en-US" dirty="0"/>
              <a:t>的训练流程：</a:t>
            </a:r>
            <a:endParaRPr kumimoji="1" lang="en-US" altLang="zh-CN" dirty="0"/>
          </a:p>
          <a:p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预训练</a:t>
            </a:r>
            <a:r>
              <a:rPr kumimoji="1" lang="en-US" altLang="zh-CN" dirty="0"/>
              <a:t>character-level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LM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利用</a:t>
            </a:r>
            <a:r>
              <a:rPr kumimoji="1" lang="en-US" altLang="zh-CN" dirty="0"/>
              <a:t>character-level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LM</a:t>
            </a:r>
            <a:r>
              <a:rPr kumimoji="1" lang="zh-CN" altLang="en-US" dirty="0"/>
              <a:t>来抽取句子中的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representations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利用句子的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representations</a:t>
            </a:r>
            <a:r>
              <a:rPr kumimoji="1" lang="zh-CN" altLang="en-US" dirty="0"/>
              <a:t>作为</a:t>
            </a:r>
            <a:r>
              <a:rPr kumimoji="1" lang="en-US" altLang="zh-CN" dirty="0"/>
              <a:t>LSTM+CRF</a:t>
            </a:r>
            <a:r>
              <a:rPr kumimoji="1" lang="zh-CN" altLang="en-US" dirty="0"/>
              <a:t>的输入，进行训练</a:t>
            </a:r>
          </a:p>
        </p:txBody>
      </p:sp>
    </p:spTree>
    <p:extLst>
      <p:ext uri="{BB962C8B-B14F-4D97-AF65-F5344CB8AC3E}">
        <p14:creationId xmlns:p14="http://schemas.microsoft.com/office/powerpoint/2010/main" val="4212221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2D4B1B-D956-0A47-A68D-26FBB26B80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character-level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LM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BE132D-5387-CC41-8DDE-4D5806CBFE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87258A-2959-5348-8FCD-F8C8012DA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00" y="392979"/>
            <a:ext cx="1496060" cy="7480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5EE0F7D-7B21-4545-9170-DAD519125300}"/>
              </a:ext>
            </a:extLst>
          </p:cNvPr>
          <p:cNvSpPr txBox="1"/>
          <p:nvPr/>
        </p:nvSpPr>
        <p:spPr>
          <a:xfrm>
            <a:off x="787400" y="1752600"/>
            <a:ext cx="758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Character-level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LM</a:t>
            </a:r>
            <a:r>
              <a:rPr kumimoji="1" lang="zh-CN" altLang="en-US" dirty="0"/>
              <a:t>中，将字符序列                                合法的概率看作：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D773C2-2B51-B84D-A4F9-CE0F22435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927" y="2075418"/>
            <a:ext cx="2546946" cy="7872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BA939D5-2240-C74F-AEAD-40AA099FA1F4}"/>
              </a:ext>
            </a:extLst>
          </p:cNvPr>
          <p:cNvSpPr txBox="1"/>
          <p:nvPr/>
        </p:nvSpPr>
        <p:spPr>
          <a:xfrm>
            <a:off x="787400" y="5205141"/>
            <a:ext cx="7835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LM</a:t>
            </a:r>
            <a:r>
              <a:rPr kumimoji="1" lang="zh-CN" altLang="en-US" dirty="0"/>
              <a:t>的训练目标是：最大化正确句子的概率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使用大量无监督语料训练</a:t>
            </a:r>
            <a:r>
              <a:rPr kumimoji="1" lang="en-US" altLang="zh-CN" dirty="0"/>
              <a:t>Character-level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LM</a:t>
            </a:r>
            <a:r>
              <a:rPr kumimoji="1" lang="zh-CN" altLang="en-US" dirty="0"/>
              <a:t>后，我们希望语言模型能够预测</a:t>
            </a:r>
            <a:endParaRPr kumimoji="1" lang="en-US" altLang="zh-CN" dirty="0"/>
          </a:p>
          <a:p>
            <a:r>
              <a:rPr kumimoji="1" lang="zh-CN" altLang="en-US" dirty="0"/>
              <a:t>                       ，即给定上文字符，预测下一个字符的概率分布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C8D3C83-94A9-C347-A196-9000905E1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299" y="1779860"/>
            <a:ext cx="2113269" cy="2717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6888C20-A30E-A848-876C-70EA6C88A7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926" y="6082917"/>
            <a:ext cx="1708351" cy="27703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EE27A34-9C43-7942-9AE3-4E581987BBDF}"/>
              </a:ext>
            </a:extLst>
          </p:cNvPr>
          <p:cNvSpPr txBox="1"/>
          <p:nvPr/>
        </p:nvSpPr>
        <p:spPr>
          <a:xfrm>
            <a:off x="889000" y="3149600"/>
            <a:ext cx="7833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Word-level:  </a:t>
            </a:r>
          </a:p>
          <a:p>
            <a:r>
              <a:rPr kumimoji="1" lang="en-US" altLang="zh-CN" dirty="0"/>
              <a:t>	P(I love you) = P(I) * P(love | I) * P(you | I love)</a:t>
            </a:r>
          </a:p>
          <a:p>
            <a:endParaRPr kumimoji="1" lang="en-US" altLang="zh-CN" dirty="0"/>
          </a:p>
          <a:p>
            <a:r>
              <a:rPr kumimoji="1" lang="en-US" altLang="zh-CN" b="1" dirty="0"/>
              <a:t>Character-level:  </a:t>
            </a:r>
          </a:p>
          <a:p>
            <a:r>
              <a:rPr kumimoji="1" lang="en-US" altLang="zh-CN" dirty="0"/>
              <a:t>	P(</a:t>
            </a:r>
            <a:r>
              <a:rPr kumimoji="1" lang="en-US" altLang="zh-CN" dirty="0" err="1"/>
              <a:t>I_love_you</a:t>
            </a:r>
            <a:r>
              <a:rPr kumimoji="1" lang="en-US" altLang="zh-CN" dirty="0"/>
              <a:t>) = P(I) * P(_ | I) * P(l | I_) * P(o | </a:t>
            </a:r>
            <a:r>
              <a:rPr kumimoji="1" lang="en-US" altLang="zh-CN" dirty="0" err="1"/>
              <a:t>I_l</a:t>
            </a:r>
            <a:r>
              <a:rPr kumimoji="1" lang="en-US" altLang="zh-CN" dirty="0"/>
              <a:t>) * P(v | </a:t>
            </a:r>
            <a:r>
              <a:rPr kumimoji="1" lang="en-US" altLang="zh-CN" dirty="0" err="1"/>
              <a:t>I_lo</a:t>
            </a:r>
            <a:r>
              <a:rPr kumimoji="1" lang="en-US" altLang="zh-CN" dirty="0"/>
              <a:t>) 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038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2D4B1B-D956-0A47-A68D-26FBB26B80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character-level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LM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BE132D-5387-CC41-8DDE-4D5806CBFE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87258A-2959-5348-8FCD-F8C8012DA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00" y="392979"/>
            <a:ext cx="1496060" cy="7480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D3FD4E8-F8B8-1C42-A303-DD6203897560}"/>
              </a:ext>
            </a:extLst>
          </p:cNvPr>
          <p:cNvSpPr txBox="1"/>
          <p:nvPr/>
        </p:nvSpPr>
        <p:spPr>
          <a:xfrm>
            <a:off x="444500" y="1562100"/>
            <a:ext cx="789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LSTM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character-level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LM</a:t>
            </a:r>
            <a:r>
              <a:rPr kumimoji="1" lang="zh-CN" altLang="en-US" dirty="0"/>
              <a:t>，下一个字符的概率分布可以近似为：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3BC40F-B5EE-7E4D-8CE9-A4BFCD801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200" y="1931432"/>
            <a:ext cx="3107810" cy="8761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D63823-1425-C14C-8C49-97C656265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4341" y="4933656"/>
            <a:ext cx="3865528" cy="11937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EDC397-7A1B-AA48-9750-0CB8108C2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331" y="2004732"/>
            <a:ext cx="317500" cy="774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9405D72-8DE9-5D41-9F21-A8BAEBC76F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7366" y="2807570"/>
            <a:ext cx="4347430" cy="167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46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2D4B1B-D956-0A47-A68D-26FBB26B80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000" y="392979"/>
            <a:ext cx="5934000" cy="41657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Extracting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BE132D-5387-CC41-8DDE-4D5806CBFE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87258A-2959-5348-8FCD-F8C8012DA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00" y="392979"/>
            <a:ext cx="1496060" cy="7480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660C64-8834-F549-BECA-9B3899D63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411" y="2133600"/>
            <a:ext cx="4049889" cy="18224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D292914-FC89-324D-B6BC-869249A101EA}"/>
              </a:ext>
            </a:extLst>
          </p:cNvPr>
          <p:cNvSpPr txBox="1"/>
          <p:nvPr/>
        </p:nvSpPr>
        <p:spPr>
          <a:xfrm>
            <a:off x="506450" y="1601398"/>
            <a:ext cx="524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我们还需要一个反向的语言模型：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072DC7-589D-6944-BF21-4D2034D32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599" y="2133600"/>
            <a:ext cx="329465" cy="787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ED6346A-7F2D-C441-96D3-78A3EAB02D4D}"/>
              </a:ext>
            </a:extLst>
          </p:cNvPr>
          <p:cNvSpPr txBox="1"/>
          <p:nvPr/>
        </p:nvSpPr>
        <p:spPr>
          <a:xfrm>
            <a:off x="506450" y="4521200"/>
            <a:ext cx="671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利用     和    ，我们就能够将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</a:t>
            </a:r>
            <a:r>
              <a:rPr kumimoji="1" lang="zh-CN" altLang="en-US" dirty="0"/>
              <a:t>抽取出来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6C599FF-5F0C-BF4B-AC38-64212FF9C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150" y="4516752"/>
            <a:ext cx="285328" cy="3356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72584EB-7EEA-2E40-8BC8-CBB45FEFB3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3452" y="4539179"/>
            <a:ext cx="253626" cy="30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2D4B1B-D956-0A47-A68D-26FBB26B80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000" y="392979"/>
            <a:ext cx="5299000" cy="416571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Extracting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BE132D-5387-CC41-8DDE-4D5806CBFE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87258A-2959-5348-8FCD-F8C8012DA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00" y="392979"/>
            <a:ext cx="1496060" cy="7480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03F3104-B72D-8F42-9B13-FFD8B22E8A67}"/>
              </a:ext>
            </a:extLst>
          </p:cNvPr>
          <p:cNvSpPr txBox="1"/>
          <p:nvPr/>
        </p:nvSpPr>
        <p:spPr>
          <a:xfrm>
            <a:off x="673100" y="2235200"/>
            <a:ext cx="782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设句子中每个词的首字符的下标为                   ，那么我们定义这些词的</a:t>
            </a:r>
            <a:r>
              <a:rPr kumimoji="1" lang="en-US" altLang="zh-CN" dirty="0"/>
              <a:t>contextual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</a:t>
            </a:r>
            <a:r>
              <a:rPr kumimoji="1" lang="zh-CN" altLang="en-US" dirty="0"/>
              <a:t> 为：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500E3E-2FBC-E043-BB83-EA79633A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307" y="2314057"/>
            <a:ext cx="1224593" cy="2370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42EB62-8EA8-594C-A530-55482DA3C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535" y="3318811"/>
            <a:ext cx="2729544" cy="98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28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2D4B1B-D956-0A47-A68D-26FBB26B80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000" y="392979"/>
            <a:ext cx="5324400" cy="41657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Extracting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BE132D-5387-CC41-8DDE-4D5806CBFE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87258A-2959-5348-8FCD-F8C8012DA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00" y="392979"/>
            <a:ext cx="1496060" cy="7480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443D0F-C545-2940-9F55-F19152C79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00" y="1792108"/>
            <a:ext cx="8472991" cy="34098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622F6E-AC20-8B45-BBBC-F3574BFD0210}"/>
              </a:ext>
            </a:extLst>
          </p:cNvPr>
          <p:cNvSpPr txBox="1"/>
          <p:nvPr/>
        </p:nvSpPr>
        <p:spPr>
          <a:xfrm>
            <a:off x="533400" y="1460649"/>
            <a:ext cx="669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抽取单词 “</a:t>
            </a:r>
            <a:r>
              <a:rPr kumimoji="1" lang="en-US" altLang="zh-CN" dirty="0"/>
              <a:t>Washington</a:t>
            </a:r>
            <a:r>
              <a:rPr kumimoji="1" lang="zh-CN" altLang="en-US" dirty="0"/>
              <a:t>” 的</a:t>
            </a:r>
            <a:r>
              <a:rPr kumimoji="1" lang="en-US" altLang="zh-CN" dirty="0"/>
              <a:t>contextual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</a:t>
            </a:r>
            <a:r>
              <a:rPr kumimoji="1" lang="zh-CN" altLang="en-US" dirty="0"/>
              <a:t>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0E126A-6DBD-0241-95E3-E951AC379FAE}"/>
              </a:ext>
            </a:extLst>
          </p:cNvPr>
          <p:cNvSpPr txBox="1"/>
          <p:nvPr/>
        </p:nvSpPr>
        <p:spPr>
          <a:xfrm>
            <a:off x="635000" y="5634992"/>
            <a:ext cx="808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Contextual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</a:t>
            </a:r>
            <a:r>
              <a:rPr kumimoji="1" lang="zh-CN" altLang="en-US" dirty="0"/>
              <a:t>不仅含有单词本身的字符特征，而且还蕴含了上下文的字符特征</a:t>
            </a:r>
          </a:p>
        </p:txBody>
      </p:sp>
    </p:spTree>
    <p:extLst>
      <p:ext uri="{BB962C8B-B14F-4D97-AF65-F5344CB8AC3E}">
        <p14:creationId xmlns:p14="http://schemas.microsoft.com/office/powerpoint/2010/main" val="3378558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2D4B1B-D956-0A47-A68D-26FBB26B80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000" y="392979"/>
            <a:ext cx="5857800" cy="41657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Extracting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BE132D-5387-CC41-8DDE-4D5806CBFE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87258A-2959-5348-8FCD-F8C8012DA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00" y="392979"/>
            <a:ext cx="1496060" cy="7480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502818C-87C1-0842-9C08-FC9D1C136E5C}"/>
              </a:ext>
            </a:extLst>
          </p:cNvPr>
          <p:cNvSpPr txBox="1"/>
          <p:nvPr/>
        </p:nvSpPr>
        <p:spPr>
          <a:xfrm>
            <a:off x="876300" y="1714500"/>
            <a:ext cx="750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Stacking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Embeddings</a:t>
            </a:r>
          </a:p>
          <a:p>
            <a:endParaRPr kumimoji="1" lang="en-US" altLang="zh-CN" b="1" dirty="0"/>
          </a:p>
          <a:p>
            <a:r>
              <a:rPr kumimoji="1" lang="zh-CN" altLang="en-US" dirty="0"/>
              <a:t>将</a:t>
            </a:r>
            <a:r>
              <a:rPr kumimoji="1" lang="en-US" altLang="zh-CN" dirty="0"/>
              <a:t>contextual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</a:t>
            </a:r>
            <a:r>
              <a:rPr kumimoji="1" lang="zh-CN" altLang="en-US" dirty="0"/>
              <a:t> 和 传统的词向量进行堆叠，同时考虑多种</a:t>
            </a:r>
            <a:r>
              <a:rPr kumimoji="1" lang="en-US" altLang="zh-CN" dirty="0"/>
              <a:t>embedding</a:t>
            </a:r>
            <a:r>
              <a:rPr kumimoji="1" lang="zh-CN" altLang="en-US" dirty="0"/>
              <a:t>的特征：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1CB4A8-D4A5-CB43-98D7-C21DC8151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3488320"/>
            <a:ext cx="1956940" cy="7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19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2D4B1B-D956-0A47-A68D-26FBB26B80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000" y="392979"/>
            <a:ext cx="6188000" cy="41657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Sequence Labeling Architecture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BE132D-5387-CC41-8DDE-4D5806CBFE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87258A-2959-5348-8FCD-F8C8012DA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00" y="392979"/>
            <a:ext cx="1496060" cy="7480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E2121CB-0D07-D040-9D1F-03EBB3EE4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300" y="1682750"/>
            <a:ext cx="5608600" cy="439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8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22729" y="2226066"/>
            <a:ext cx="3701307" cy="768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Hans" sz="4000" b="1" dirty="0">
                <a:solidFill>
                  <a:schemeClr val="accent1"/>
                </a:solidFill>
                <a:latin typeface="+mj-ea"/>
                <a:ea typeface="+mj-ea"/>
              </a:rPr>
              <a:t>Introduction</a:t>
            </a:r>
            <a:endParaRPr lang="zh-CN" altLang="en-US" sz="4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-13448" y="3702702"/>
            <a:ext cx="9157448" cy="874250"/>
            <a:chOff x="-13448" y="3662361"/>
            <a:chExt cx="9157448" cy="874250"/>
          </a:xfrm>
        </p:grpSpPr>
        <p:sp>
          <p:nvSpPr>
            <p:cNvPr id="14" name="任意多边形 13"/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077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2D4B1B-D956-0A47-A68D-26FBB26B80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000" y="392979"/>
            <a:ext cx="5946700" cy="41657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Sequence Labeling Architecture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BE132D-5387-CC41-8DDE-4D5806CBFE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87258A-2959-5348-8FCD-F8C8012DA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00" y="392979"/>
            <a:ext cx="1496060" cy="7480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453E19B-8D42-7241-927A-E66BC094F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925" y="1473200"/>
            <a:ext cx="1489075" cy="8509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F4F7AA7-338C-904E-AE3B-C27D22366C95}"/>
              </a:ext>
            </a:extLst>
          </p:cNvPr>
          <p:cNvSpPr txBox="1"/>
          <p:nvPr/>
        </p:nvSpPr>
        <p:spPr>
          <a:xfrm>
            <a:off x="673100" y="2489200"/>
            <a:ext cx="772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   </a:t>
            </a:r>
            <a:r>
              <a:rPr kumimoji="1" lang="zh-CN" altLang="en-US" dirty="0"/>
              <a:t>和     是</a:t>
            </a:r>
            <a:r>
              <a:rPr kumimoji="1" lang="en-US" altLang="zh-CN" dirty="0" err="1"/>
              <a:t>BiLSTM</a:t>
            </a:r>
            <a:r>
              <a:rPr kumimoji="1" lang="zh-CN" altLang="en-US" dirty="0"/>
              <a:t>的前向和后向输出，将其拼接到一起作为</a:t>
            </a:r>
            <a:r>
              <a:rPr kumimoji="1" lang="en-US" altLang="zh-CN" dirty="0"/>
              <a:t>CRF</a:t>
            </a:r>
            <a:r>
              <a:rPr kumimoji="1" lang="zh-CN" altLang="en-US" dirty="0"/>
              <a:t>层的输入。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最后预测序列的概率可以由</a:t>
            </a:r>
            <a:r>
              <a:rPr kumimoji="1" lang="en-US" altLang="zh-CN" dirty="0"/>
              <a:t>CRF</a:t>
            </a:r>
            <a:r>
              <a:rPr kumimoji="1" lang="zh-CN" altLang="en-US" dirty="0"/>
              <a:t>求得：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1317265-1E24-7640-BE4A-5C9DF2CA6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00" y="2535198"/>
            <a:ext cx="279400" cy="292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F1CA27F-E056-3F4B-AF23-047FD67A15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0" y="2515116"/>
            <a:ext cx="228600" cy="3175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A46BA3F-5A48-884A-AEE5-D3A23F2323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9150" y="4007986"/>
            <a:ext cx="3376334" cy="16054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4B32120-5773-1247-A8E1-9318D6D4B8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3636" y="4865810"/>
            <a:ext cx="779128" cy="27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80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80763" y="2200666"/>
            <a:ext cx="4763237" cy="768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Hans" sz="4000" b="1" dirty="0">
                <a:solidFill>
                  <a:schemeClr val="accent1"/>
                </a:solidFill>
                <a:latin typeface="+mj-ea"/>
                <a:ea typeface="+mj-ea"/>
              </a:rPr>
              <a:t>Experiments</a:t>
            </a:r>
            <a:endParaRPr lang="zh-CN" altLang="en-US" sz="4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-13448" y="3702702"/>
            <a:ext cx="9157448" cy="874250"/>
            <a:chOff x="-13448" y="3662361"/>
            <a:chExt cx="9157448" cy="874250"/>
          </a:xfrm>
        </p:grpSpPr>
        <p:sp>
          <p:nvSpPr>
            <p:cNvPr id="14" name="任意多边形 13"/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120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2D4B1B-D956-0A47-A68D-26FBB26B80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Model Training and Parameters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BE132D-5387-CC41-8DDE-4D5806CBFE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87258A-2959-5348-8FCD-F8C8012DA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00" y="392979"/>
            <a:ext cx="1496060" cy="7480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C1449CB-D54B-2A4A-9032-84A898A004DA}"/>
              </a:ext>
            </a:extLst>
          </p:cNvPr>
          <p:cNvSpPr txBox="1"/>
          <p:nvPr/>
        </p:nvSpPr>
        <p:spPr>
          <a:xfrm>
            <a:off x="762000" y="1727200"/>
            <a:ext cx="7531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Character-level language models: 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SGD</a:t>
            </a:r>
            <a:r>
              <a:rPr kumimoji="1" lang="zh-CN" altLang="en-US" dirty="0"/>
              <a:t>进行训练；使用</a:t>
            </a:r>
            <a:r>
              <a:rPr kumimoji="1" lang="en-US" altLang="zh-CN" dirty="0"/>
              <a:t>BPTT</a:t>
            </a:r>
            <a:r>
              <a:rPr kumimoji="1" lang="zh-CN" altLang="en-US" dirty="0"/>
              <a:t>进行</a:t>
            </a:r>
            <a:r>
              <a:rPr kumimoji="1" lang="en-US" altLang="zh-CN" dirty="0"/>
              <a:t>LSTM</a:t>
            </a:r>
            <a:r>
              <a:rPr kumimoji="1" lang="zh-CN" altLang="en-US" dirty="0"/>
              <a:t>参数更新；</a:t>
            </a:r>
            <a:r>
              <a:rPr kumimoji="1" lang="en-US" altLang="zh-CN" dirty="0"/>
              <a:t>batch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100</a:t>
            </a:r>
            <a:r>
              <a:rPr kumimoji="1" lang="zh-CN" altLang="en-US" dirty="0"/>
              <a:t>；</a:t>
            </a:r>
            <a:r>
              <a:rPr kumimoji="1" lang="en-US" altLang="zh-CN" dirty="0"/>
              <a:t>LSTM</a:t>
            </a:r>
            <a:r>
              <a:rPr kumimoji="1" lang="zh-CN" altLang="en-US" dirty="0"/>
              <a:t>层数为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2048</a:t>
            </a:r>
            <a:r>
              <a:rPr kumimoji="1" lang="zh-CN" altLang="en-US" dirty="0"/>
              <a:t>个隐藏单元；训练一周时间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b="1" dirty="0"/>
              <a:t>Sequence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tagging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model</a:t>
            </a:r>
            <a:r>
              <a:rPr kumimoji="1" lang="zh-CN" altLang="en-US" b="1" dirty="0"/>
              <a:t>： </a:t>
            </a:r>
            <a:r>
              <a:rPr kumimoji="1" lang="en-US" altLang="zh-CN" dirty="0"/>
              <a:t>SGD</a:t>
            </a:r>
            <a:r>
              <a:rPr kumimoji="1" lang="zh-CN" altLang="en-US" dirty="0"/>
              <a:t>进行训练；</a:t>
            </a:r>
            <a:r>
              <a:rPr kumimoji="1" lang="en-US" altLang="zh-CN" dirty="0"/>
              <a:t>150</a:t>
            </a:r>
            <a:r>
              <a:rPr kumimoji="1" lang="zh-CN" altLang="en-US" dirty="0"/>
              <a:t>个</a:t>
            </a:r>
            <a:r>
              <a:rPr kumimoji="1" lang="en-US" altLang="zh-CN" dirty="0"/>
              <a:t>epoch</a:t>
            </a:r>
            <a:r>
              <a:rPr kumimoji="1" lang="zh-CN" altLang="en-US" dirty="0"/>
              <a:t>；</a:t>
            </a:r>
            <a:r>
              <a:rPr kumimoji="1" lang="en-US" altLang="zh-CN" dirty="0"/>
              <a:t>batch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{8, 16, 32}</a:t>
            </a:r>
            <a:r>
              <a:rPr kumimoji="1" lang="zh-CN" altLang="en-US" dirty="0"/>
              <a:t>， 学习率为</a:t>
            </a:r>
            <a:r>
              <a:rPr kumimoji="1" lang="en-US" altLang="zh-CN" dirty="0"/>
              <a:t>{0.01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0.05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0.1}</a:t>
            </a:r>
            <a:r>
              <a:rPr kumimoji="1" lang="zh-CN" altLang="en-US" dirty="0"/>
              <a:t>（当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</a:t>
            </a:r>
            <a:r>
              <a:rPr kumimoji="1" lang="en-US" altLang="zh-CN" dirty="0"/>
              <a:t>epoch</a:t>
            </a:r>
            <a:r>
              <a:rPr kumimoji="1" lang="zh-CN" altLang="en-US" dirty="0"/>
              <a:t>后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不降就更新一次）；</a:t>
            </a:r>
            <a:r>
              <a:rPr kumimoji="1" lang="en-US" altLang="zh-CN" dirty="0"/>
              <a:t>LSTM</a:t>
            </a:r>
            <a:r>
              <a:rPr kumimoji="1" lang="zh-CN" altLang="en-US" dirty="0"/>
              <a:t>层数为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256</a:t>
            </a:r>
            <a:r>
              <a:rPr kumimoji="1" lang="zh-CN" altLang="en-US" dirty="0"/>
              <a:t>个隐藏单元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b="1" dirty="0"/>
              <a:t>Classic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word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embeddings</a:t>
            </a:r>
            <a:r>
              <a:rPr kumimoji="1" lang="zh-CN" altLang="en-US" b="1" dirty="0"/>
              <a:t>： </a:t>
            </a:r>
            <a:r>
              <a:rPr kumimoji="1" lang="zh-CN" altLang="en-US" dirty="0"/>
              <a:t>英文</a:t>
            </a:r>
            <a:r>
              <a:rPr kumimoji="1" lang="en-US" altLang="zh-CN" dirty="0"/>
              <a:t>NER</a:t>
            </a:r>
            <a:r>
              <a:rPr kumimoji="1" lang="zh-CN" altLang="en-US" dirty="0"/>
              <a:t>采用</a:t>
            </a:r>
            <a:r>
              <a:rPr kumimoji="1" lang="en-US" altLang="zh-CN" dirty="0"/>
              <a:t>GLOVE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embeddings</a:t>
            </a:r>
            <a:r>
              <a:rPr kumimoji="1" lang="zh-CN" altLang="en-US" dirty="0"/>
              <a:t>； </a:t>
            </a:r>
            <a:r>
              <a:rPr kumimoji="1" lang="en-US" altLang="zh-CN" dirty="0" err="1"/>
              <a:t>PoS</a:t>
            </a:r>
            <a:r>
              <a:rPr kumimoji="1" lang="zh-CN" altLang="en-US" dirty="0"/>
              <a:t> </a:t>
            </a:r>
            <a:r>
              <a:rPr kumimoji="1" lang="en-US" altLang="zh-CN" dirty="0"/>
              <a:t>tagging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chunking</a:t>
            </a:r>
            <a:r>
              <a:rPr kumimoji="1" lang="zh-CN" altLang="en-US" dirty="0"/>
              <a:t>采用</a:t>
            </a:r>
            <a:r>
              <a:rPr kumimoji="1" lang="en-US" altLang="zh-CN" dirty="0"/>
              <a:t>KOMNIOS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embeddings</a:t>
            </a:r>
            <a:r>
              <a:rPr kumimoji="1" lang="zh-CN" altLang="en-US" dirty="0"/>
              <a:t>； 德语</a:t>
            </a:r>
            <a:r>
              <a:rPr kumimoji="1" lang="en-US" altLang="zh-CN" dirty="0"/>
              <a:t>NER</a:t>
            </a:r>
            <a:r>
              <a:rPr kumimoji="1" lang="zh-CN" altLang="en-US" dirty="0"/>
              <a:t>采用</a:t>
            </a:r>
            <a:r>
              <a:rPr kumimoji="1" lang="en-US" altLang="zh-CN" dirty="0"/>
              <a:t>FASTTEXT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305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2D4B1B-D956-0A47-A68D-26FBB26B80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Compare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baseline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BE132D-5387-CC41-8DDE-4D5806CBFE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87258A-2959-5348-8FCD-F8C8012DA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00" y="392979"/>
            <a:ext cx="1496060" cy="7480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BB3D59C-8AC6-704B-A3D2-29DB7E834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00" y="1714649"/>
            <a:ext cx="8665600" cy="45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87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2D4B1B-D956-0A47-A68D-26FBB26B80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Inherent Semantics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BE132D-5387-CC41-8DDE-4D5806CBFE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87258A-2959-5348-8FCD-F8C8012DA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00" y="392979"/>
            <a:ext cx="1496060" cy="7480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292203-971A-2A4E-BAB4-4BADF0261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00" y="1460649"/>
            <a:ext cx="8245400" cy="37324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61E8A02-B80B-D94B-BBC3-E0010FC0BC95}"/>
              </a:ext>
            </a:extLst>
          </p:cNvPr>
          <p:cNvSpPr txBox="1"/>
          <p:nvPr/>
        </p:nvSpPr>
        <p:spPr>
          <a:xfrm>
            <a:off x="352500" y="5562206"/>
            <a:ext cx="824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可以看出，</a:t>
            </a:r>
            <a:r>
              <a:rPr kumimoji="1" lang="en-US" altLang="zh-CN" dirty="0"/>
              <a:t>contextual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embeddings</a:t>
            </a:r>
            <a:r>
              <a:rPr kumimoji="1" lang="zh-CN" altLang="en-US" dirty="0"/>
              <a:t>使得</a:t>
            </a:r>
            <a:r>
              <a:rPr kumimoji="1" lang="en-US" altLang="zh-CN" dirty="0"/>
              <a:t>Map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Map-CRF</a:t>
            </a:r>
            <a:r>
              <a:rPr kumimoji="1" lang="zh-CN" altLang="en-US" dirty="0"/>
              <a:t>的性能大幅度提升，即说明</a:t>
            </a:r>
            <a:r>
              <a:rPr kumimoji="1" lang="en-US" altLang="zh-CN" dirty="0"/>
              <a:t>embeddings</a:t>
            </a:r>
            <a:r>
              <a:rPr kumimoji="1" lang="zh-CN" altLang="en-US" dirty="0"/>
              <a:t>本身就具有了</a:t>
            </a:r>
            <a:r>
              <a:rPr kumimoji="1" lang="en-US" altLang="zh-CN" dirty="0"/>
              <a:t>LSTM</a:t>
            </a:r>
            <a:r>
              <a:rPr kumimoji="1" lang="zh-CN" altLang="en-US" dirty="0"/>
              <a:t>才能学到的上下文依赖</a:t>
            </a:r>
          </a:p>
        </p:txBody>
      </p:sp>
    </p:spTree>
    <p:extLst>
      <p:ext uri="{BB962C8B-B14F-4D97-AF65-F5344CB8AC3E}">
        <p14:creationId xmlns:p14="http://schemas.microsoft.com/office/powerpoint/2010/main" val="2861399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D86BC08-A95F-FE4C-9013-A62A8E57DB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000" y="392979"/>
            <a:ext cx="6175300" cy="416571"/>
          </a:xfrm>
        </p:spPr>
        <p:txBody>
          <a:bodyPr>
            <a:normAutofit lnSpcReduction="10000"/>
          </a:bodyPr>
          <a:lstStyle/>
          <a:p>
            <a:r>
              <a:rPr lang="en" altLang="zh-CN" dirty="0"/>
              <a:t>Best performance</a:t>
            </a:r>
            <a:r>
              <a:rPr lang="zh-CN" altLang="en-US" dirty="0"/>
              <a:t> </a:t>
            </a:r>
            <a:r>
              <a:rPr lang="en" altLang="zh-CN" dirty="0"/>
              <a:t>on various datasets</a:t>
            </a:r>
          </a:p>
          <a:p>
            <a:endParaRPr lang="en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27606C-0181-C346-B01F-B16483CD75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014B73-BD4B-E84C-81E3-0431CE739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00" y="1701800"/>
            <a:ext cx="8598460" cy="46565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BBB3FE0-E664-494C-825B-9F9F2F777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300" y="392979"/>
            <a:ext cx="1496060" cy="74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52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2D4B1B-D956-0A47-A68D-26FBB26B80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Qualitative inspection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BE132D-5387-CC41-8DDE-4D5806CBFE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87258A-2959-5348-8FCD-F8C8012DA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00" y="392979"/>
            <a:ext cx="1496060" cy="7480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E878291-C3E6-3749-976B-94A4391A3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1638448"/>
            <a:ext cx="7967264" cy="405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56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1575" y="285750"/>
            <a:ext cx="8600850" cy="628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3151579" y="2923734"/>
            <a:ext cx="2840842" cy="1010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+mn-ea"/>
              </a:rPr>
              <a:t>THANKS</a:t>
            </a:r>
            <a:endParaRPr lang="zh-CN" altLang="en-US" sz="5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992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CDA864D-2676-D24C-8E26-E34573022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命名实体识别（</a:t>
            </a:r>
            <a:r>
              <a:rPr kumimoji="1" lang="en-US" altLang="zh-CN" dirty="0"/>
              <a:t>NER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61D93E-4FE0-484E-A104-2CDFE8E59E30}"/>
              </a:ext>
            </a:extLst>
          </p:cNvPr>
          <p:cNvSpPr txBox="1"/>
          <p:nvPr/>
        </p:nvSpPr>
        <p:spPr>
          <a:xfrm>
            <a:off x="647006" y="1203277"/>
            <a:ext cx="7553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命名实体识别（</a:t>
            </a:r>
            <a:r>
              <a:rPr lang="en" altLang="zh-CN" dirty="0"/>
              <a:t>Named Entity Recognition</a:t>
            </a:r>
            <a:r>
              <a:rPr lang="zh-CN" altLang="en" dirty="0"/>
              <a:t>，</a:t>
            </a:r>
            <a:r>
              <a:rPr lang="zh-CN" altLang="en-US" dirty="0"/>
              <a:t>简称</a:t>
            </a:r>
            <a:r>
              <a:rPr lang="en" altLang="zh-CN" dirty="0"/>
              <a:t>NER</a:t>
            </a:r>
            <a:r>
              <a:rPr lang="zh-CN" altLang="en" dirty="0"/>
              <a:t>），</a:t>
            </a:r>
            <a:r>
              <a:rPr lang="zh-CN" altLang="en-US" dirty="0"/>
              <a:t>又称作“专名识别”，是指识别文本中具有特定意义的实体，主要包括人名、地名、机构名、专有名词等。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一般将其看做序列标注问题：给定</a:t>
            </a:r>
            <a:r>
              <a:rPr kumimoji="1" lang="en-US" altLang="zh-CN" dirty="0"/>
              <a:t>x1, x2, … </a:t>
            </a:r>
            <a:r>
              <a:rPr kumimoji="1" lang="en-US" altLang="zh-CN" dirty="0" err="1"/>
              <a:t>xn</a:t>
            </a:r>
            <a:r>
              <a:rPr kumimoji="1" lang="zh-CN" altLang="en-US" dirty="0"/>
              <a:t>， 预测</a:t>
            </a:r>
            <a:r>
              <a:rPr kumimoji="1" lang="en-US" altLang="zh-CN" dirty="0"/>
              <a:t>y1, y2, … </a:t>
            </a:r>
            <a:r>
              <a:rPr kumimoji="1" lang="en-US" altLang="zh-CN" dirty="0" err="1"/>
              <a:t>yn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C1408F-68E4-0E4F-92CC-7C70A2FBB4F1}"/>
              </a:ext>
            </a:extLst>
          </p:cNvPr>
          <p:cNvSpPr txBox="1"/>
          <p:nvPr/>
        </p:nvSpPr>
        <p:spPr>
          <a:xfrm>
            <a:off x="786782" y="3557799"/>
            <a:ext cx="7629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习近平马英九在新加坡</a:t>
            </a:r>
            <a:r>
              <a:rPr lang="zh-Hans" altLang="en-US" sz="2800" dirty="0"/>
              <a:t>的</a:t>
            </a:r>
            <a:r>
              <a:rPr lang="zh-CN" altLang="en-US" sz="2800" dirty="0"/>
              <a:t>香格里拉大酒店会面。</a:t>
            </a:r>
            <a:endParaRPr kumimoji="1" lang="zh-CN" altLang="en-US" sz="2800" dirty="0"/>
          </a:p>
        </p:txBody>
      </p:sp>
      <p:sp>
        <p:nvSpPr>
          <p:cNvPr id="6" name="上箭头标注 5">
            <a:extLst>
              <a:ext uri="{FF2B5EF4-FFF2-40B4-BE49-F238E27FC236}">
                <a16:creationId xmlns:a16="http://schemas.microsoft.com/office/drawing/2014/main" id="{89EF747B-017D-1041-844C-CF4B469A219C}"/>
              </a:ext>
            </a:extLst>
          </p:cNvPr>
          <p:cNvSpPr/>
          <p:nvPr/>
        </p:nvSpPr>
        <p:spPr>
          <a:xfrm>
            <a:off x="899323" y="4218977"/>
            <a:ext cx="342737" cy="2518117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B</a:t>
            </a:r>
          </a:p>
          <a:p>
            <a:pPr algn="ctr"/>
            <a:r>
              <a:rPr kumimoji="1" lang="en-US" altLang="zh-Hans" dirty="0"/>
              <a:t>-</a:t>
            </a:r>
          </a:p>
          <a:p>
            <a:pPr algn="ctr"/>
            <a:r>
              <a:rPr kumimoji="1" lang="en-US" altLang="zh-Hans" dirty="0"/>
              <a:t>P</a:t>
            </a:r>
          </a:p>
          <a:p>
            <a:pPr algn="ctr"/>
            <a:r>
              <a:rPr kumimoji="1" lang="en-US" altLang="zh-Hans" dirty="0"/>
              <a:t>E</a:t>
            </a:r>
          </a:p>
          <a:p>
            <a:pPr algn="ctr"/>
            <a:r>
              <a:rPr kumimoji="1" lang="en-US" altLang="zh-Hans" dirty="0"/>
              <a:t>R</a:t>
            </a:r>
            <a:endParaRPr kumimoji="1" lang="zh-CN" altLang="en-US" dirty="0"/>
          </a:p>
        </p:txBody>
      </p:sp>
      <p:sp>
        <p:nvSpPr>
          <p:cNvPr id="7" name="上箭头标注 6">
            <a:extLst>
              <a:ext uri="{FF2B5EF4-FFF2-40B4-BE49-F238E27FC236}">
                <a16:creationId xmlns:a16="http://schemas.microsoft.com/office/drawing/2014/main" id="{B6D87E3C-D008-FA43-9B11-CB0A0C3316B0}"/>
              </a:ext>
            </a:extLst>
          </p:cNvPr>
          <p:cNvSpPr/>
          <p:nvPr/>
        </p:nvSpPr>
        <p:spPr>
          <a:xfrm>
            <a:off x="1242060" y="4218977"/>
            <a:ext cx="342737" cy="2518117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I</a:t>
            </a:r>
          </a:p>
          <a:p>
            <a:pPr algn="ctr"/>
            <a:r>
              <a:rPr kumimoji="1" lang="en-US" altLang="zh-Hans" dirty="0"/>
              <a:t>-</a:t>
            </a:r>
          </a:p>
          <a:p>
            <a:pPr algn="ctr"/>
            <a:r>
              <a:rPr kumimoji="1" lang="en-US" altLang="zh-Hans" dirty="0"/>
              <a:t>P</a:t>
            </a:r>
          </a:p>
          <a:p>
            <a:pPr algn="ctr"/>
            <a:r>
              <a:rPr kumimoji="1" lang="en-US" altLang="zh-Hans" dirty="0"/>
              <a:t>E</a:t>
            </a:r>
          </a:p>
          <a:p>
            <a:pPr algn="ctr"/>
            <a:r>
              <a:rPr kumimoji="1" lang="en-US" altLang="zh-Hans" dirty="0"/>
              <a:t>R</a:t>
            </a:r>
            <a:endParaRPr kumimoji="1" lang="zh-CN" altLang="en-US" dirty="0"/>
          </a:p>
        </p:txBody>
      </p:sp>
      <p:sp>
        <p:nvSpPr>
          <p:cNvPr id="8" name="上箭头标注 7">
            <a:extLst>
              <a:ext uri="{FF2B5EF4-FFF2-40B4-BE49-F238E27FC236}">
                <a16:creationId xmlns:a16="http://schemas.microsoft.com/office/drawing/2014/main" id="{BA0CB709-6919-2541-A567-69D0DF28D5A7}"/>
              </a:ext>
            </a:extLst>
          </p:cNvPr>
          <p:cNvSpPr/>
          <p:nvPr/>
        </p:nvSpPr>
        <p:spPr>
          <a:xfrm>
            <a:off x="1584797" y="4218976"/>
            <a:ext cx="342737" cy="2518117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I</a:t>
            </a:r>
          </a:p>
          <a:p>
            <a:pPr algn="ctr"/>
            <a:r>
              <a:rPr kumimoji="1" lang="en-US" altLang="zh-Hans" dirty="0"/>
              <a:t>-</a:t>
            </a:r>
          </a:p>
          <a:p>
            <a:pPr algn="ctr"/>
            <a:r>
              <a:rPr kumimoji="1" lang="en-US" altLang="zh-Hans" dirty="0"/>
              <a:t>P</a:t>
            </a:r>
          </a:p>
          <a:p>
            <a:pPr algn="ctr"/>
            <a:r>
              <a:rPr kumimoji="1" lang="en-US" altLang="zh-Hans" dirty="0"/>
              <a:t>E</a:t>
            </a:r>
          </a:p>
          <a:p>
            <a:pPr algn="ctr"/>
            <a:r>
              <a:rPr kumimoji="1" lang="en-US" altLang="zh-Hans" dirty="0"/>
              <a:t>R</a:t>
            </a:r>
            <a:endParaRPr kumimoji="1" lang="zh-CN" altLang="en-US" dirty="0"/>
          </a:p>
        </p:txBody>
      </p:sp>
      <p:sp>
        <p:nvSpPr>
          <p:cNvPr id="9" name="上箭头标注 8">
            <a:extLst>
              <a:ext uri="{FF2B5EF4-FFF2-40B4-BE49-F238E27FC236}">
                <a16:creationId xmlns:a16="http://schemas.microsoft.com/office/drawing/2014/main" id="{0904C9B8-8121-974A-A577-DC4B047A9947}"/>
              </a:ext>
            </a:extLst>
          </p:cNvPr>
          <p:cNvSpPr/>
          <p:nvPr/>
        </p:nvSpPr>
        <p:spPr>
          <a:xfrm>
            <a:off x="1927534" y="4226008"/>
            <a:ext cx="342737" cy="2518117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B</a:t>
            </a:r>
          </a:p>
          <a:p>
            <a:pPr algn="ctr"/>
            <a:r>
              <a:rPr kumimoji="1" lang="en-US" altLang="zh-Hans" dirty="0"/>
              <a:t>-</a:t>
            </a:r>
          </a:p>
          <a:p>
            <a:pPr algn="ctr"/>
            <a:r>
              <a:rPr kumimoji="1" lang="en-US" altLang="zh-Hans" dirty="0"/>
              <a:t>P</a:t>
            </a:r>
          </a:p>
          <a:p>
            <a:pPr algn="ctr"/>
            <a:r>
              <a:rPr kumimoji="1" lang="en-US" altLang="zh-Hans" dirty="0"/>
              <a:t>E</a:t>
            </a:r>
          </a:p>
          <a:p>
            <a:pPr algn="ctr"/>
            <a:r>
              <a:rPr kumimoji="1" lang="en-US" altLang="zh-Hans" dirty="0"/>
              <a:t>R</a:t>
            </a:r>
            <a:endParaRPr kumimoji="1" lang="zh-CN" altLang="en-US" dirty="0"/>
          </a:p>
        </p:txBody>
      </p:sp>
      <p:sp>
        <p:nvSpPr>
          <p:cNvPr id="10" name="上箭头标注 9">
            <a:extLst>
              <a:ext uri="{FF2B5EF4-FFF2-40B4-BE49-F238E27FC236}">
                <a16:creationId xmlns:a16="http://schemas.microsoft.com/office/drawing/2014/main" id="{9981B665-A9F8-BC44-BBF5-F4EB35890E61}"/>
              </a:ext>
            </a:extLst>
          </p:cNvPr>
          <p:cNvSpPr/>
          <p:nvPr/>
        </p:nvSpPr>
        <p:spPr>
          <a:xfrm>
            <a:off x="2270271" y="4218975"/>
            <a:ext cx="342737" cy="2518117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Hans" dirty="0"/>
              <a:t>I</a:t>
            </a:r>
          </a:p>
          <a:p>
            <a:pPr algn="ctr"/>
            <a:r>
              <a:rPr kumimoji="1" lang="en-US" altLang="zh-Hans" dirty="0"/>
              <a:t>-</a:t>
            </a:r>
          </a:p>
          <a:p>
            <a:pPr algn="ctr"/>
            <a:r>
              <a:rPr kumimoji="1" lang="en-US" altLang="zh-Hans" dirty="0"/>
              <a:t>P</a:t>
            </a:r>
          </a:p>
          <a:p>
            <a:pPr algn="ctr"/>
            <a:r>
              <a:rPr kumimoji="1" lang="en-US" altLang="zh-Hans" dirty="0"/>
              <a:t>E</a:t>
            </a:r>
          </a:p>
          <a:p>
            <a:pPr algn="ctr"/>
            <a:r>
              <a:rPr kumimoji="1" lang="en-US" altLang="zh-Hans" dirty="0"/>
              <a:t>R</a:t>
            </a:r>
            <a:endParaRPr kumimoji="1" lang="zh-CN" altLang="en-US" dirty="0"/>
          </a:p>
        </p:txBody>
      </p:sp>
      <p:sp>
        <p:nvSpPr>
          <p:cNvPr id="11" name="上箭头标注 10">
            <a:extLst>
              <a:ext uri="{FF2B5EF4-FFF2-40B4-BE49-F238E27FC236}">
                <a16:creationId xmlns:a16="http://schemas.microsoft.com/office/drawing/2014/main" id="{D1117E2D-7569-B242-95E4-9F04D4FD55CA}"/>
              </a:ext>
            </a:extLst>
          </p:cNvPr>
          <p:cNvSpPr/>
          <p:nvPr/>
        </p:nvSpPr>
        <p:spPr>
          <a:xfrm>
            <a:off x="2613008" y="4226008"/>
            <a:ext cx="342737" cy="2518117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Hans" dirty="0"/>
              <a:t>I</a:t>
            </a:r>
          </a:p>
          <a:p>
            <a:pPr algn="ctr"/>
            <a:r>
              <a:rPr kumimoji="1" lang="en-US" altLang="zh-Hans" dirty="0"/>
              <a:t>-</a:t>
            </a:r>
          </a:p>
          <a:p>
            <a:pPr algn="ctr"/>
            <a:r>
              <a:rPr kumimoji="1" lang="en-US" altLang="zh-Hans" dirty="0"/>
              <a:t>P</a:t>
            </a:r>
          </a:p>
          <a:p>
            <a:pPr algn="ctr"/>
            <a:r>
              <a:rPr kumimoji="1" lang="en-US" altLang="zh-Hans" dirty="0"/>
              <a:t>E</a:t>
            </a:r>
          </a:p>
          <a:p>
            <a:pPr algn="ctr"/>
            <a:r>
              <a:rPr kumimoji="1" lang="en-US" altLang="zh-Hans" dirty="0"/>
              <a:t>R</a:t>
            </a:r>
            <a:endParaRPr kumimoji="1" lang="zh-CN" altLang="en-US" dirty="0"/>
          </a:p>
        </p:txBody>
      </p:sp>
      <p:sp>
        <p:nvSpPr>
          <p:cNvPr id="12" name="上箭头标注 11">
            <a:extLst>
              <a:ext uri="{FF2B5EF4-FFF2-40B4-BE49-F238E27FC236}">
                <a16:creationId xmlns:a16="http://schemas.microsoft.com/office/drawing/2014/main" id="{0A8B1248-0E9C-0E4F-B50D-A8B4A76ADF03}"/>
              </a:ext>
            </a:extLst>
          </p:cNvPr>
          <p:cNvSpPr/>
          <p:nvPr/>
        </p:nvSpPr>
        <p:spPr>
          <a:xfrm>
            <a:off x="3014555" y="4211944"/>
            <a:ext cx="342737" cy="2518117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Hans" dirty="0"/>
              <a:t>O</a:t>
            </a:r>
          </a:p>
        </p:txBody>
      </p:sp>
      <p:sp>
        <p:nvSpPr>
          <p:cNvPr id="13" name="上箭头标注 12">
            <a:extLst>
              <a:ext uri="{FF2B5EF4-FFF2-40B4-BE49-F238E27FC236}">
                <a16:creationId xmlns:a16="http://schemas.microsoft.com/office/drawing/2014/main" id="{FDBA667C-26FD-994C-9308-E6A9537AA0B2}"/>
              </a:ext>
            </a:extLst>
          </p:cNvPr>
          <p:cNvSpPr/>
          <p:nvPr/>
        </p:nvSpPr>
        <p:spPr>
          <a:xfrm>
            <a:off x="3357292" y="4211944"/>
            <a:ext cx="342737" cy="2518117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Hans" dirty="0"/>
              <a:t>B</a:t>
            </a:r>
          </a:p>
          <a:p>
            <a:pPr algn="ctr"/>
            <a:r>
              <a:rPr kumimoji="1" lang="en-US" altLang="zh-Hans" dirty="0"/>
              <a:t>-</a:t>
            </a:r>
          </a:p>
          <a:p>
            <a:pPr algn="ctr"/>
            <a:r>
              <a:rPr kumimoji="1" lang="en-US" altLang="zh-Hans" dirty="0"/>
              <a:t>L</a:t>
            </a:r>
          </a:p>
          <a:p>
            <a:pPr algn="ctr"/>
            <a:r>
              <a:rPr kumimoji="1" lang="en-US" altLang="zh-Hans" dirty="0"/>
              <a:t>O</a:t>
            </a:r>
          </a:p>
          <a:p>
            <a:pPr algn="ctr"/>
            <a:r>
              <a:rPr kumimoji="1" lang="en-US" altLang="zh-Hans" dirty="0"/>
              <a:t>C</a:t>
            </a:r>
            <a:endParaRPr kumimoji="1" lang="zh-CN" altLang="en-US" dirty="0"/>
          </a:p>
        </p:txBody>
      </p:sp>
      <p:sp>
        <p:nvSpPr>
          <p:cNvPr id="14" name="上箭头标注 13">
            <a:extLst>
              <a:ext uri="{FF2B5EF4-FFF2-40B4-BE49-F238E27FC236}">
                <a16:creationId xmlns:a16="http://schemas.microsoft.com/office/drawing/2014/main" id="{07892E9C-C5F9-8B46-AE78-9BF2060E7B11}"/>
              </a:ext>
            </a:extLst>
          </p:cNvPr>
          <p:cNvSpPr/>
          <p:nvPr/>
        </p:nvSpPr>
        <p:spPr>
          <a:xfrm>
            <a:off x="3695386" y="4226008"/>
            <a:ext cx="342737" cy="2518117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Hans" dirty="0"/>
              <a:t>I</a:t>
            </a:r>
          </a:p>
          <a:p>
            <a:pPr algn="ctr"/>
            <a:r>
              <a:rPr kumimoji="1" lang="en-US" altLang="zh-Hans" dirty="0"/>
              <a:t>-</a:t>
            </a:r>
          </a:p>
          <a:p>
            <a:pPr algn="ctr"/>
            <a:r>
              <a:rPr kumimoji="1" lang="en-US" altLang="zh-Hans" dirty="0"/>
              <a:t>L</a:t>
            </a:r>
          </a:p>
          <a:p>
            <a:pPr algn="ctr"/>
            <a:r>
              <a:rPr kumimoji="1" lang="en-US" altLang="zh-Hans" dirty="0"/>
              <a:t>O</a:t>
            </a:r>
          </a:p>
          <a:p>
            <a:pPr algn="ctr"/>
            <a:r>
              <a:rPr kumimoji="1" lang="en-US" altLang="zh-Hans" dirty="0"/>
              <a:t>C</a:t>
            </a:r>
            <a:endParaRPr kumimoji="1" lang="zh-CN" altLang="en-US" dirty="0"/>
          </a:p>
        </p:txBody>
      </p:sp>
      <p:sp>
        <p:nvSpPr>
          <p:cNvPr id="15" name="上箭头标注 14">
            <a:extLst>
              <a:ext uri="{FF2B5EF4-FFF2-40B4-BE49-F238E27FC236}">
                <a16:creationId xmlns:a16="http://schemas.microsoft.com/office/drawing/2014/main" id="{F33F93BF-3494-1648-9042-0A0A2C3989F2}"/>
              </a:ext>
            </a:extLst>
          </p:cNvPr>
          <p:cNvSpPr/>
          <p:nvPr/>
        </p:nvSpPr>
        <p:spPr>
          <a:xfrm>
            <a:off x="4042766" y="4218975"/>
            <a:ext cx="342737" cy="2518117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Hans" dirty="0"/>
              <a:t>I</a:t>
            </a:r>
          </a:p>
          <a:p>
            <a:pPr algn="ctr"/>
            <a:r>
              <a:rPr kumimoji="1" lang="en-US" altLang="zh-Hans" dirty="0"/>
              <a:t>-</a:t>
            </a:r>
          </a:p>
          <a:p>
            <a:pPr algn="ctr"/>
            <a:r>
              <a:rPr kumimoji="1" lang="en-US" altLang="zh-Hans" dirty="0"/>
              <a:t>L</a:t>
            </a:r>
          </a:p>
          <a:p>
            <a:pPr algn="ctr"/>
            <a:r>
              <a:rPr kumimoji="1" lang="en-US" altLang="zh-Hans" dirty="0"/>
              <a:t>O</a:t>
            </a:r>
          </a:p>
          <a:p>
            <a:pPr algn="ctr"/>
            <a:r>
              <a:rPr kumimoji="1" lang="en-US" altLang="zh-Hans" dirty="0"/>
              <a:t>C</a:t>
            </a:r>
            <a:endParaRPr kumimoji="1" lang="zh-CN" altLang="en-US" dirty="0"/>
          </a:p>
        </p:txBody>
      </p:sp>
      <p:sp>
        <p:nvSpPr>
          <p:cNvPr id="16" name="上箭头标注 15">
            <a:extLst>
              <a:ext uri="{FF2B5EF4-FFF2-40B4-BE49-F238E27FC236}">
                <a16:creationId xmlns:a16="http://schemas.microsoft.com/office/drawing/2014/main" id="{CA6C60F1-C9AD-7E4F-B5A6-F9803A73A0A5}"/>
              </a:ext>
            </a:extLst>
          </p:cNvPr>
          <p:cNvSpPr/>
          <p:nvPr/>
        </p:nvSpPr>
        <p:spPr>
          <a:xfrm>
            <a:off x="4455242" y="4226008"/>
            <a:ext cx="342737" cy="2518117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Hans" dirty="0"/>
              <a:t>O</a:t>
            </a:r>
            <a:endParaRPr kumimoji="1" lang="zh-CN" altLang="en-US" dirty="0"/>
          </a:p>
        </p:txBody>
      </p:sp>
      <p:sp>
        <p:nvSpPr>
          <p:cNvPr id="17" name="上箭头标注 16">
            <a:extLst>
              <a:ext uri="{FF2B5EF4-FFF2-40B4-BE49-F238E27FC236}">
                <a16:creationId xmlns:a16="http://schemas.microsoft.com/office/drawing/2014/main" id="{E936773E-A9B2-2A49-861C-A68333FD6B1F}"/>
              </a:ext>
            </a:extLst>
          </p:cNvPr>
          <p:cNvSpPr/>
          <p:nvPr/>
        </p:nvSpPr>
        <p:spPr>
          <a:xfrm>
            <a:off x="4794336" y="4204908"/>
            <a:ext cx="342737" cy="2518117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Hans" dirty="0"/>
              <a:t>B</a:t>
            </a:r>
          </a:p>
          <a:p>
            <a:pPr algn="ctr"/>
            <a:r>
              <a:rPr kumimoji="1" lang="en-US" altLang="zh-Hans" dirty="0"/>
              <a:t>-</a:t>
            </a:r>
          </a:p>
          <a:p>
            <a:pPr algn="ctr"/>
            <a:r>
              <a:rPr kumimoji="1" lang="en-US" altLang="zh-Hans" dirty="0"/>
              <a:t>ORG</a:t>
            </a:r>
          </a:p>
        </p:txBody>
      </p:sp>
      <p:sp>
        <p:nvSpPr>
          <p:cNvPr id="18" name="上箭头标注 17">
            <a:extLst>
              <a:ext uri="{FF2B5EF4-FFF2-40B4-BE49-F238E27FC236}">
                <a16:creationId xmlns:a16="http://schemas.microsoft.com/office/drawing/2014/main" id="{DCC4A3CB-C330-4143-A1F2-227043011977}"/>
              </a:ext>
            </a:extLst>
          </p:cNvPr>
          <p:cNvSpPr/>
          <p:nvPr/>
        </p:nvSpPr>
        <p:spPr>
          <a:xfrm>
            <a:off x="5129787" y="4204911"/>
            <a:ext cx="342737" cy="2518117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Hans" dirty="0"/>
              <a:t>I</a:t>
            </a:r>
          </a:p>
          <a:p>
            <a:pPr algn="ctr"/>
            <a:r>
              <a:rPr kumimoji="1" lang="en-US" altLang="zh-Hans" dirty="0"/>
              <a:t>-</a:t>
            </a:r>
          </a:p>
          <a:p>
            <a:pPr algn="ctr"/>
            <a:r>
              <a:rPr kumimoji="1" lang="en-US" altLang="zh-Hans" dirty="0"/>
              <a:t>ORG</a:t>
            </a:r>
          </a:p>
        </p:txBody>
      </p:sp>
      <p:sp>
        <p:nvSpPr>
          <p:cNvPr id="19" name="上箭头标注 18">
            <a:extLst>
              <a:ext uri="{FF2B5EF4-FFF2-40B4-BE49-F238E27FC236}">
                <a16:creationId xmlns:a16="http://schemas.microsoft.com/office/drawing/2014/main" id="{758529B3-EE72-5E42-A5C6-83FED4836AF3}"/>
              </a:ext>
            </a:extLst>
          </p:cNvPr>
          <p:cNvSpPr/>
          <p:nvPr/>
        </p:nvSpPr>
        <p:spPr>
          <a:xfrm>
            <a:off x="5472524" y="4204911"/>
            <a:ext cx="342737" cy="2518117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Hans" dirty="0"/>
              <a:t>I</a:t>
            </a:r>
          </a:p>
          <a:p>
            <a:pPr algn="ctr"/>
            <a:r>
              <a:rPr kumimoji="1" lang="en-US" altLang="zh-Hans" dirty="0"/>
              <a:t>-</a:t>
            </a:r>
          </a:p>
          <a:p>
            <a:pPr algn="ctr"/>
            <a:r>
              <a:rPr kumimoji="1" lang="en-US" altLang="zh-Hans" dirty="0"/>
              <a:t>ORG</a:t>
            </a:r>
          </a:p>
        </p:txBody>
      </p:sp>
      <p:sp>
        <p:nvSpPr>
          <p:cNvPr id="20" name="上箭头标注 19">
            <a:extLst>
              <a:ext uri="{FF2B5EF4-FFF2-40B4-BE49-F238E27FC236}">
                <a16:creationId xmlns:a16="http://schemas.microsoft.com/office/drawing/2014/main" id="{4FEB8C78-8DF3-DF44-B98D-73A60071BC53}"/>
              </a:ext>
            </a:extLst>
          </p:cNvPr>
          <p:cNvSpPr/>
          <p:nvPr/>
        </p:nvSpPr>
        <p:spPr>
          <a:xfrm>
            <a:off x="5815261" y="4204910"/>
            <a:ext cx="342737" cy="2518117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Hans" dirty="0"/>
              <a:t>I</a:t>
            </a:r>
          </a:p>
          <a:p>
            <a:pPr algn="ctr"/>
            <a:r>
              <a:rPr kumimoji="1" lang="en-US" altLang="zh-Hans" dirty="0"/>
              <a:t>-</a:t>
            </a:r>
          </a:p>
          <a:p>
            <a:pPr algn="ctr"/>
            <a:r>
              <a:rPr kumimoji="1" lang="en-US" altLang="zh-Hans" dirty="0"/>
              <a:t>ORG</a:t>
            </a:r>
          </a:p>
        </p:txBody>
      </p:sp>
      <p:sp>
        <p:nvSpPr>
          <p:cNvPr id="21" name="上箭头标注 20">
            <a:extLst>
              <a:ext uri="{FF2B5EF4-FFF2-40B4-BE49-F238E27FC236}">
                <a16:creationId xmlns:a16="http://schemas.microsoft.com/office/drawing/2014/main" id="{A12CF6A6-E614-914C-BBF0-08F988CA6AE5}"/>
              </a:ext>
            </a:extLst>
          </p:cNvPr>
          <p:cNvSpPr/>
          <p:nvPr/>
        </p:nvSpPr>
        <p:spPr>
          <a:xfrm>
            <a:off x="6196447" y="4211941"/>
            <a:ext cx="342737" cy="2518117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Hans" dirty="0"/>
              <a:t>I</a:t>
            </a:r>
          </a:p>
          <a:p>
            <a:pPr algn="ctr"/>
            <a:r>
              <a:rPr kumimoji="1" lang="en-US" altLang="zh-Hans" dirty="0"/>
              <a:t>-</a:t>
            </a:r>
          </a:p>
          <a:p>
            <a:pPr algn="ctr"/>
            <a:r>
              <a:rPr kumimoji="1" lang="en-US" altLang="zh-Hans" dirty="0"/>
              <a:t>ORG</a:t>
            </a:r>
          </a:p>
        </p:txBody>
      </p:sp>
      <p:sp>
        <p:nvSpPr>
          <p:cNvPr id="22" name="上箭头标注 21">
            <a:extLst>
              <a:ext uri="{FF2B5EF4-FFF2-40B4-BE49-F238E27FC236}">
                <a16:creationId xmlns:a16="http://schemas.microsoft.com/office/drawing/2014/main" id="{38C706A0-7B6B-A542-A402-DF12937D3385}"/>
              </a:ext>
            </a:extLst>
          </p:cNvPr>
          <p:cNvSpPr/>
          <p:nvPr/>
        </p:nvSpPr>
        <p:spPr>
          <a:xfrm>
            <a:off x="6571474" y="4204905"/>
            <a:ext cx="342737" cy="2518117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Hans" dirty="0"/>
              <a:t>I</a:t>
            </a:r>
          </a:p>
          <a:p>
            <a:pPr algn="ctr"/>
            <a:r>
              <a:rPr kumimoji="1" lang="en-US" altLang="zh-Hans" dirty="0"/>
              <a:t>-</a:t>
            </a:r>
          </a:p>
          <a:p>
            <a:pPr algn="ctr"/>
            <a:r>
              <a:rPr kumimoji="1" lang="en-US" altLang="zh-Hans" dirty="0"/>
              <a:t>ORG</a:t>
            </a:r>
          </a:p>
        </p:txBody>
      </p:sp>
      <p:sp>
        <p:nvSpPr>
          <p:cNvPr id="23" name="上箭头标注 22">
            <a:extLst>
              <a:ext uri="{FF2B5EF4-FFF2-40B4-BE49-F238E27FC236}">
                <a16:creationId xmlns:a16="http://schemas.microsoft.com/office/drawing/2014/main" id="{7A4F67D4-679C-314F-BE06-186F353D3137}"/>
              </a:ext>
            </a:extLst>
          </p:cNvPr>
          <p:cNvSpPr/>
          <p:nvPr/>
        </p:nvSpPr>
        <p:spPr>
          <a:xfrm>
            <a:off x="6952660" y="4211942"/>
            <a:ext cx="342737" cy="2518117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Hans" dirty="0"/>
              <a:t>I</a:t>
            </a:r>
          </a:p>
          <a:p>
            <a:pPr algn="ctr"/>
            <a:r>
              <a:rPr kumimoji="1" lang="en-US" altLang="zh-Hans" dirty="0"/>
              <a:t>-</a:t>
            </a:r>
          </a:p>
          <a:p>
            <a:pPr algn="ctr"/>
            <a:r>
              <a:rPr kumimoji="1" lang="en-US" altLang="zh-Hans" dirty="0"/>
              <a:t>ORG</a:t>
            </a:r>
          </a:p>
        </p:txBody>
      </p:sp>
      <p:sp>
        <p:nvSpPr>
          <p:cNvPr id="24" name="上箭头标注 23">
            <a:extLst>
              <a:ext uri="{FF2B5EF4-FFF2-40B4-BE49-F238E27FC236}">
                <a16:creationId xmlns:a16="http://schemas.microsoft.com/office/drawing/2014/main" id="{D00B0DCE-EBB2-CF4B-8260-1C3B46411096}"/>
              </a:ext>
            </a:extLst>
          </p:cNvPr>
          <p:cNvSpPr/>
          <p:nvPr/>
        </p:nvSpPr>
        <p:spPr>
          <a:xfrm>
            <a:off x="7295397" y="4204906"/>
            <a:ext cx="342737" cy="2518117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Hans" dirty="0"/>
              <a:t>O</a:t>
            </a:r>
            <a:endParaRPr kumimoji="1" lang="zh-CN" altLang="en-US" dirty="0"/>
          </a:p>
        </p:txBody>
      </p:sp>
      <p:sp>
        <p:nvSpPr>
          <p:cNvPr id="25" name="上箭头标注 24">
            <a:extLst>
              <a:ext uri="{FF2B5EF4-FFF2-40B4-BE49-F238E27FC236}">
                <a16:creationId xmlns:a16="http://schemas.microsoft.com/office/drawing/2014/main" id="{84E75196-AB43-514F-A72E-CF9F1A6B65CC}"/>
              </a:ext>
            </a:extLst>
          </p:cNvPr>
          <p:cNvSpPr/>
          <p:nvPr/>
        </p:nvSpPr>
        <p:spPr>
          <a:xfrm>
            <a:off x="7638134" y="4204905"/>
            <a:ext cx="342737" cy="2518117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Hans" dirty="0"/>
              <a:t>O</a:t>
            </a:r>
            <a:endParaRPr kumimoji="1" lang="zh-CN" altLang="en-US" dirty="0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3CABED69-2823-E449-AFA0-E24900097DAD}"/>
              </a:ext>
            </a:extLst>
          </p:cNvPr>
          <p:cNvSpPr/>
          <p:nvPr/>
        </p:nvSpPr>
        <p:spPr>
          <a:xfrm rot="5400000">
            <a:off x="1162214" y="2915244"/>
            <a:ext cx="379662" cy="9054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9A3D20E9-2F92-2744-8D05-77CC79F7FD1D}"/>
              </a:ext>
            </a:extLst>
          </p:cNvPr>
          <p:cNvSpPr/>
          <p:nvPr/>
        </p:nvSpPr>
        <p:spPr>
          <a:xfrm rot="5400000">
            <a:off x="2240298" y="2911730"/>
            <a:ext cx="379662" cy="9054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736F5C13-AC96-5B4A-A400-5B037C98246A}"/>
              </a:ext>
            </a:extLst>
          </p:cNvPr>
          <p:cNvSpPr/>
          <p:nvPr/>
        </p:nvSpPr>
        <p:spPr>
          <a:xfrm rot="5400000">
            <a:off x="3676922" y="2915245"/>
            <a:ext cx="379662" cy="9054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C2AA95EF-4B4F-FB47-83C7-5F6BB358091E}"/>
              </a:ext>
            </a:extLst>
          </p:cNvPr>
          <p:cNvSpPr/>
          <p:nvPr/>
        </p:nvSpPr>
        <p:spPr>
          <a:xfrm rot="5400000">
            <a:off x="6234724" y="1790552"/>
            <a:ext cx="362078" cy="31302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CF6D15E-B1EA-864C-8FA3-2303DF797D28}"/>
              </a:ext>
            </a:extLst>
          </p:cNvPr>
          <p:cNvSpPr txBox="1"/>
          <p:nvPr/>
        </p:nvSpPr>
        <p:spPr>
          <a:xfrm>
            <a:off x="1063006" y="27947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dirty="0"/>
              <a:t>PER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4E93CB8-56B8-8948-9681-B3E1375081F0}"/>
              </a:ext>
            </a:extLst>
          </p:cNvPr>
          <p:cNvSpPr txBox="1"/>
          <p:nvPr/>
        </p:nvSpPr>
        <p:spPr>
          <a:xfrm>
            <a:off x="2155808" y="27930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dirty="0"/>
              <a:t>PER</a:t>
            </a:r>
            <a:endParaRPr kumimoji="1" lang="zh-CN" altLang="en-US" dirty="0"/>
          </a:p>
        </p:txBody>
      </p:sp>
      <p:sp>
        <p:nvSpPr>
          <p:cNvPr id="32" name="文本框 1">
            <a:extLst>
              <a:ext uri="{FF2B5EF4-FFF2-40B4-BE49-F238E27FC236}">
                <a16:creationId xmlns:a16="http://schemas.microsoft.com/office/drawing/2014/main" id="{427DFC07-D801-1547-916A-0B9D563FA703}"/>
              </a:ext>
            </a:extLst>
          </p:cNvPr>
          <p:cNvSpPr txBox="1"/>
          <p:nvPr/>
        </p:nvSpPr>
        <p:spPr>
          <a:xfrm>
            <a:off x="3571463" y="280880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Hans" dirty="0"/>
              <a:t>LOC</a:t>
            </a:r>
            <a:endParaRPr kumimoji="1" lang="zh-CN" altLang="en-US" dirty="0"/>
          </a:p>
        </p:txBody>
      </p:sp>
      <p:sp>
        <p:nvSpPr>
          <p:cNvPr id="33" name="文本框 1">
            <a:extLst>
              <a:ext uri="{FF2B5EF4-FFF2-40B4-BE49-F238E27FC236}">
                <a16:creationId xmlns:a16="http://schemas.microsoft.com/office/drawing/2014/main" id="{A7447521-8BBB-0747-8A6E-01BE0CDD2592}"/>
              </a:ext>
            </a:extLst>
          </p:cNvPr>
          <p:cNvSpPr txBox="1"/>
          <p:nvPr/>
        </p:nvSpPr>
        <p:spPr>
          <a:xfrm>
            <a:off x="6114274" y="28052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Hans" dirty="0"/>
              <a:t>ORG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87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ACF53D7-E9CD-3640-A721-7E63C986F7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经典架构：</a:t>
            </a:r>
            <a:r>
              <a:rPr kumimoji="1" lang="en-US" altLang="zh-CN" dirty="0"/>
              <a:t>bi-LSTM + CRF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910DEB-2217-EF46-B424-F6C4B09B7D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C13178-E73C-6F43-8493-8926C9B7C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590" y="1230300"/>
            <a:ext cx="5135671" cy="537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8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6791D16-7834-5742-B399-AB1C669D79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/>
              <a:t>BiLSTM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EFA506-CC99-4A4F-8942-3E2A3D1E2D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4BC3CC-21A0-9743-AD8D-AE2B7324E6B8}"/>
              </a:ext>
            </a:extLst>
          </p:cNvPr>
          <p:cNvSpPr txBox="1"/>
          <p:nvPr/>
        </p:nvSpPr>
        <p:spPr>
          <a:xfrm>
            <a:off x="831372" y="1243302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LSTM</a:t>
            </a:r>
            <a:r>
              <a:rPr kumimoji="1" lang="zh-CN" altLang="en-US" dirty="0"/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F402BF-BE3D-1240-9BF1-5B6ED3D49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594" y="3611859"/>
            <a:ext cx="5820598" cy="13454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A88A2C-6D0F-9F47-8A26-108EDACC5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201" y="1387357"/>
            <a:ext cx="5385385" cy="208044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84894EC-8EEB-5A44-8234-96C7D3016FEE}"/>
              </a:ext>
            </a:extLst>
          </p:cNvPr>
          <p:cNvSpPr txBox="1"/>
          <p:nvPr/>
        </p:nvSpPr>
        <p:spPr>
          <a:xfrm>
            <a:off x="831372" y="510152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BiLSTM</a:t>
            </a:r>
            <a:r>
              <a:rPr kumimoji="1" lang="zh-CN" altLang="en-US" dirty="0"/>
              <a:t>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9D853F1-8BA3-B04F-9634-7E4C5F105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237" y="5565189"/>
            <a:ext cx="1421206" cy="48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1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4C63277-9432-9543-82CC-742B7ACD9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CRF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5DEB86-BC7B-1D4E-B7E7-C863E4BB5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E4917C-4BF1-9D45-A023-3F213A1F1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132" y="1143300"/>
            <a:ext cx="2131520" cy="3974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B7CE4BB-9DB6-BA4C-87C8-F7D24AD07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652" y="1114950"/>
            <a:ext cx="2134914" cy="4231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51E12F-043C-6543-8084-C997E05AE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941" y="1648944"/>
            <a:ext cx="4597978" cy="10791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6C97F5-F0B0-1A45-A66A-1AE8EF3ED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4922" y="2879100"/>
            <a:ext cx="2182397" cy="59361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FEBF866-7573-AC47-B51C-4D79A9FCC03C}"/>
              </a:ext>
            </a:extLst>
          </p:cNvPr>
          <p:cNvSpPr txBox="1"/>
          <p:nvPr/>
        </p:nvSpPr>
        <p:spPr>
          <a:xfrm>
            <a:off x="1466941" y="263496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解码目标：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539E638-8317-0648-8BD7-3188C902E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363612"/>
              </p:ext>
            </p:extLst>
          </p:nvPr>
        </p:nvGraphicFramePr>
        <p:xfrm>
          <a:off x="2010304" y="5216124"/>
          <a:ext cx="5298504" cy="150938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954061">
                  <a:extLst>
                    <a:ext uri="{9D8B030D-6E8A-4147-A177-3AD203B41FA5}">
                      <a16:colId xmlns:a16="http://schemas.microsoft.com/office/drawing/2014/main" val="2743276224"/>
                    </a:ext>
                  </a:extLst>
                </a:gridCol>
                <a:gridCol w="1102290">
                  <a:extLst>
                    <a:ext uri="{9D8B030D-6E8A-4147-A177-3AD203B41FA5}">
                      <a16:colId xmlns:a16="http://schemas.microsoft.com/office/drawing/2014/main" val="3051801582"/>
                    </a:ext>
                  </a:extLst>
                </a:gridCol>
                <a:gridCol w="1052187">
                  <a:extLst>
                    <a:ext uri="{9D8B030D-6E8A-4147-A177-3AD203B41FA5}">
                      <a16:colId xmlns:a16="http://schemas.microsoft.com/office/drawing/2014/main" val="151158134"/>
                    </a:ext>
                  </a:extLst>
                </a:gridCol>
                <a:gridCol w="1189966">
                  <a:extLst>
                    <a:ext uri="{9D8B030D-6E8A-4147-A177-3AD203B41FA5}">
                      <a16:colId xmlns:a16="http://schemas.microsoft.com/office/drawing/2014/main" val="1170598530"/>
                    </a:ext>
                  </a:extLst>
                </a:gridCol>
              </a:tblGrid>
              <a:tr h="412106">
                <a:tc>
                  <a:txBody>
                    <a:bodyPr/>
                    <a:lstStyle/>
                    <a:p>
                      <a:r>
                        <a:rPr lang="zh-CN" altLang="en-US" dirty="0"/>
                        <a:t>当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=3, x=</a:t>
                      </a:r>
                      <a:r>
                        <a:rPr lang="zh-CN" altLang="en-US" dirty="0"/>
                        <a:t>‘华东’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r>
                        <a:rPr lang="en-US" altLang="zh-CN" baseline="-25000" dirty="0"/>
                        <a:t>i+1</a:t>
                      </a:r>
                      <a:r>
                        <a:rPr lang="en-US" altLang="zh-CN" dirty="0"/>
                        <a:t>=B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r>
                        <a:rPr lang="en-US" altLang="zh-CN" baseline="-25000" dirty="0"/>
                        <a:t>i+1</a:t>
                      </a:r>
                      <a:r>
                        <a:rPr lang="en-US" altLang="zh-CN" dirty="0"/>
                        <a:t>=I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Y</a:t>
                      </a:r>
                      <a:r>
                        <a:rPr lang="en-US" altLang="zh-CN" baseline="-25000" dirty="0"/>
                        <a:t>i+1</a:t>
                      </a:r>
                      <a:r>
                        <a:rPr lang="en-US" altLang="zh-CN" dirty="0"/>
                        <a:t>=O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281595"/>
                  </a:ext>
                </a:extLst>
              </a:tr>
              <a:tr h="318737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r>
                        <a:rPr lang="en-US" altLang="zh-CN" baseline="-25000" dirty="0"/>
                        <a:t>i</a:t>
                      </a:r>
                      <a:r>
                        <a:rPr lang="en-US" altLang="zh-CN" dirty="0"/>
                        <a:t> = 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301764"/>
                  </a:ext>
                </a:extLst>
              </a:tr>
              <a:tr h="318737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r>
                        <a:rPr lang="en-US" altLang="zh-CN" baseline="-25000" dirty="0"/>
                        <a:t>i</a:t>
                      </a:r>
                      <a:r>
                        <a:rPr lang="en-US" altLang="zh-CN" dirty="0"/>
                        <a:t> =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668010"/>
                  </a:ext>
                </a:extLst>
              </a:tr>
              <a:tr h="318737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r>
                        <a:rPr lang="en-US" altLang="zh-CN" baseline="-25000" dirty="0"/>
                        <a:t>i</a:t>
                      </a:r>
                      <a:r>
                        <a:rPr lang="en-US" altLang="zh-CN" dirty="0"/>
                        <a:t> = 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632228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789A845-1933-DB49-BE42-82F28A1DF983}"/>
              </a:ext>
            </a:extLst>
          </p:cNvPr>
          <p:cNvSpPr txBox="1"/>
          <p:nvPr/>
        </p:nvSpPr>
        <p:spPr>
          <a:xfrm>
            <a:off x="609335" y="4855391"/>
            <a:ext cx="2069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A</a:t>
            </a:r>
            <a:r>
              <a:rPr kumimoji="1" lang="zh-CN" altLang="en-US" sz="1400" dirty="0"/>
              <a:t>（</a:t>
            </a:r>
            <a:r>
              <a:rPr kumimoji="1" lang="en-US" altLang="zh-CN" sz="1400" dirty="0"/>
              <a:t>2-gram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feature</a:t>
            </a:r>
            <a:r>
              <a:rPr kumimoji="1" lang="zh-CN" altLang="en-US" sz="1400" dirty="0"/>
              <a:t>：）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84CC52F-B7FD-7D47-AABE-F0806971C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318035"/>
              </p:ext>
            </p:extLst>
          </p:nvPr>
        </p:nvGraphicFramePr>
        <p:xfrm>
          <a:off x="2072235" y="3938426"/>
          <a:ext cx="5236573" cy="7315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931221">
                  <a:extLst>
                    <a:ext uri="{9D8B030D-6E8A-4147-A177-3AD203B41FA5}">
                      <a16:colId xmlns:a16="http://schemas.microsoft.com/office/drawing/2014/main" val="2743276224"/>
                    </a:ext>
                  </a:extLst>
                </a:gridCol>
                <a:gridCol w="1089406">
                  <a:extLst>
                    <a:ext uri="{9D8B030D-6E8A-4147-A177-3AD203B41FA5}">
                      <a16:colId xmlns:a16="http://schemas.microsoft.com/office/drawing/2014/main" val="3051801582"/>
                    </a:ext>
                  </a:extLst>
                </a:gridCol>
                <a:gridCol w="1039889">
                  <a:extLst>
                    <a:ext uri="{9D8B030D-6E8A-4147-A177-3AD203B41FA5}">
                      <a16:colId xmlns:a16="http://schemas.microsoft.com/office/drawing/2014/main" val="151158134"/>
                    </a:ext>
                  </a:extLst>
                </a:gridCol>
                <a:gridCol w="1176057">
                  <a:extLst>
                    <a:ext uri="{9D8B030D-6E8A-4147-A177-3AD203B41FA5}">
                      <a16:colId xmlns:a16="http://schemas.microsoft.com/office/drawing/2014/main" val="1170598530"/>
                    </a:ext>
                  </a:extLst>
                </a:gridCol>
              </a:tblGrid>
              <a:tr h="259408">
                <a:tc>
                  <a:txBody>
                    <a:bodyPr/>
                    <a:lstStyle/>
                    <a:p>
                      <a:r>
                        <a:rPr lang="zh-CN" altLang="en-US" dirty="0"/>
                        <a:t>当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=3, x=</a:t>
                      </a:r>
                      <a:r>
                        <a:rPr lang="zh-CN" altLang="en-US" dirty="0"/>
                        <a:t>‘华东’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r>
                        <a:rPr lang="en-US" altLang="zh-CN" baseline="-25000" dirty="0"/>
                        <a:t>i</a:t>
                      </a:r>
                      <a:r>
                        <a:rPr lang="en-US" altLang="zh-CN" dirty="0"/>
                        <a:t>=B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r>
                        <a:rPr lang="en-US" altLang="zh-CN" baseline="-25000" dirty="0"/>
                        <a:t>i</a:t>
                      </a:r>
                      <a:r>
                        <a:rPr lang="en-US" altLang="zh-CN" dirty="0"/>
                        <a:t>=I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Y</a:t>
                      </a:r>
                      <a:r>
                        <a:rPr lang="en-US" altLang="zh-CN" baseline="-25000" dirty="0"/>
                        <a:t>i</a:t>
                      </a:r>
                      <a:r>
                        <a:rPr lang="en-US" altLang="zh-CN" dirty="0"/>
                        <a:t>=O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281595"/>
                  </a:ext>
                </a:extLst>
              </a:tr>
              <a:tr h="3306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301764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9D2AA353-C9E6-7947-9204-0B96439719F0}"/>
              </a:ext>
            </a:extLst>
          </p:cNvPr>
          <p:cNvSpPr txBox="1"/>
          <p:nvPr/>
        </p:nvSpPr>
        <p:spPr>
          <a:xfrm>
            <a:off x="609335" y="3500476"/>
            <a:ext cx="2022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P</a:t>
            </a:r>
            <a:r>
              <a:rPr kumimoji="1" lang="zh-CN" altLang="en-US" sz="1400" dirty="0"/>
              <a:t>（</a:t>
            </a:r>
            <a:r>
              <a:rPr kumimoji="1" lang="en-US" altLang="zh-CN" sz="1400" dirty="0"/>
              <a:t>1-gram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feature</a:t>
            </a:r>
            <a:r>
              <a:rPr kumimoji="1" lang="zh-CN" altLang="en-US" sz="1400" dirty="0"/>
              <a:t>：）</a:t>
            </a:r>
          </a:p>
        </p:txBody>
      </p:sp>
    </p:spTree>
    <p:extLst>
      <p:ext uri="{BB962C8B-B14F-4D97-AF65-F5344CB8AC3E}">
        <p14:creationId xmlns:p14="http://schemas.microsoft.com/office/powerpoint/2010/main" val="79008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AEC5F7A-A0CB-EB4E-8107-3A0F238788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三种不同的</a:t>
            </a:r>
            <a:r>
              <a:rPr kumimoji="1" lang="en-US" altLang="zh-CN" dirty="0"/>
              <a:t>embedding</a:t>
            </a:r>
            <a:r>
              <a:rPr kumimoji="1" lang="zh-CN" altLang="en-US" dirty="0"/>
              <a:t>类型：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EC58E-C9B4-8A49-BA44-45E8DB5CD1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228791-32AE-6143-B68D-67171E158C38}"/>
              </a:ext>
            </a:extLst>
          </p:cNvPr>
          <p:cNvSpPr txBox="1"/>
          <p:nvPr/>
        </p:nvSpPr>
        <p:spPr>
          <a:xfrm>
            <a:off x="469900" y="1866900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Classical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embeddings (</a:t>
            </a:r>
            <a:r>
              <a:rPr kumimoji="1" lang="en-US" altLang="zh-CN" dirty="0" err="1"/>
              <a:t>Mikolove</a:t>
            </a:r>
            <a:r>
              <a:rPr kumimoji="1" lang="en-US" altLang="zh-CN" dirty="0"/>
              <a:t> et al., 2013</a:t>
            </a:r>
            <a:r>
              <a:rPr kumimoji="1" lang="zh-CN" altLang="en-US" dirty="0"/>
              <a:t>； </a:t>
            </a:r>
            <a:r>
              <a:rPr kumimoji="1" lang="en-US" altLang="zh-CN" dirty="0"/>
              <a:t>Pennington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al. 2014)</a:t>
            </a:r>
            <a:r>
              <a:rPr kumimoji="1" lang="zh-CN" altLang="en-US" dirty="0"/>
              <a:t>，使用大规模的语料进行预训练，捕获词之间的隐含语义关系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Character-level features (Ma and </a:t>
            </a:r>
            <a:r>
              <a:rPr kumimoji="1" lang="en-US" altLang="zh-CN" dirty="0" err="1"/>
              <a:t>Hovy</a:t>
            </a:r>
            <a:r>
              <a:rPr kumimoji="1" lang="en-US" altLang="zh-CN" dirty="0"/>
              <a:t>, 2016; </a:t>
            </a:r>
            <a:r>
              <a:rPr kumimoji="1" lang="en-US" altLang="zh-CN" dirty="0" err="1"/>
              <a:t>Lample</a:t>
            </a:r>
            <a:r>
              <a:rPr kumimoji="1" lang="en-US" altLang="zh-CN" dirty="0"/>
              <a:t> et al., 2016), </a:t>
            </a:r>
            <a:r>
              <a:rPr kumimoji="1" lang="zh-CN" altLang="en-US" dirty="0"/>
              <a:t>没有预训练，直接在特定任务的数据集上抽取字特征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Contextualized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embeddings (Peters et al., 2017; Peters et al., 2018)</a:t>
            </a:r>
            <a:r>
              <a:rPr kumimoji="1" lang="zh-CN" altLang="en-US" dirty="0"/>
              <a:t>， 捕获词的上下文依赖，并且定位词在不同语义层级的重要性</a:t>
            </a:r>
          </a:p>
        </p:txBody>
      </p:sp>
    </p:spTree>
    <p:extLst>
      <p:ext uri="{BB962C8B-B14F-4D97-AF65-F5344CB8AC3E}">
        <p14:creationId xmlns:p14="http://schemas.microsoft.com/office/powerpoint/2010/main" val="4054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6C4B7CC-520F-E442-A757-7E8E98DC8D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000" y="392979"/>
            <a:ext cx="5883200" cy="416571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Character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</a:t>
            </a:r>
            <a:r>
              <a:rPr kumimoji="1" lang="zh-CN" altLang="en-US" dirty="0"/>
              <a:t> （</a:t>
            </a:r>
            <a:r>
              <a:rPr kumimoji="1" lang="en-US" altLang="zh-CN" dirty="0" err="1"/>
              <a:t>Lample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et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al. 2016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06B8B2-03C6-324E-AE60-6BBB25F4C9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9A1056-E778-1F43-AC53-7D826B4E3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934" y="1129190"/>
            <a:ext cx="5145366" cy="560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061BDF2-12BE-F14F-B2E1-585EECE4A0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000" y="392979"/>
            <a:ext cx="6162600" cy="78812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Contextualized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embeddings</a:t>
            </a:r>
            <a:r>
              <a:rPr kumimoji="1" lang="zh-CN" altLang="en-US" dirty="0"/>
              <a:t> （</a:t>
            </a:r>
            <a:r>
              <a:rPr kumimoji="1" lang="en-US" altLang="zh-CN" dirty="0"/>
              <a:t>Peters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et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al.2017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D1CC41-861A-EB4B-80B4-70C06E0D5F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45FEDA-7825-F64D-8DD4-9BB1BB5EAC74}"/>
              </a:ext>
            </a:extLst>
          </p:cNvPr>
          <p:cNvSpPr txBox="1"/>
          <p:nvPr/>
        </p:nvSpPr>
        <p:spPr>
          <a:xfrm>
            <a:off x="406400" y="1215860"/>
            <a:ext cx="819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预训练词向量和语言模型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将语言模型与</a:t>
            </a:r>
            <a:r>
              <a:rPr kumimoji="1" lang="en-US" altLang="zh-CN" dirty="0"/>
              <a:t>NER</a:t>
            </a:r>
            <a:r>
              <a:rPr kumimoji="1" lang="zh-CN" altLang="en-US" dirty="0"/>
              <a:t>模型融合，为</a:t>
            </a:r>
            <a:r>
              <a:rPr kumimoji="1" lang="en-US" altLang="zh-CN" dirty="0"/>
              <a:t>NER</a:t>
            </a:r>
            <a:r>
              <a:rPr kumimoji="1" lang="zh-CN" altLang="en-US" dirty="0"/>
              <a:t>补充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的上下文特征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861D9F-6AC1-794C-B471-11E829FA9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20" y="2121334"/>
            <a:ext cx="7947580" cy="427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2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10942</TotalTime>
  <Words>1358</Words>
  <Application>Microsoft Macintosh PowerPoint</Application>
  <PresentationFormat>全屏显示(4:3)</PresentationFormat>
  <Paragraphs>226</Paragraphs>
  <Slides>27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宋体</vt:lpstr>
      <vt:lpstr>微软雅黑</vt:lpstr>
      <vt:lpstr>微软雅黑 Light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蒋金晟</dc:creator>
  <cp:lastModifiedBy>陈远</cp:lastModifiedBy>
  <cp:revision>807</cp:revision>
  <dcterms:created xsi:type="dcterms:W3CDTF">2015-11-20T05:54:28Z</dcterms:created>
  <dcterms:modified xsi:type="dcterms:W3CDTF">2018-10-12T08:28:58Z</dcterms:modified>
</cp:coreProperties>
</file>