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900"/>
            </a:lvl1pPr>
          </a:lstStyle>
          <a:p>
            <a:pPr/>
            <a:r>
              <a:t>Words：实体对应的单词、Entity type实体类型、Overlap:两个实体之间的单词数或实体数、Mention Level:词的类型（命名实体、普通名词、代词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6" name="Shape 3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1" name="Shape 3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PER-SOC:人物社交关系  PHYS:Phisicals ，例如located等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Walk-based Model on Entity Graphs for Relation Extraction"/>
          <p:cNvSpPr txBox="1"/>
          <p:nvPr>
            <p:ph type="ctrTitle"/>
          </p:nvPr>
        </p:nvSpPr>
        <p:spPr>
          <a:xfrm>
            <a:off x="1270000" y="1282700"/>
            <a:ext cx="10464800" cy="3302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6700"/>
              </a:lnSpc>
              <a:spcBef>
                <a:spcPts val="1200"/>
              </a:spcBef>
              <a:defRPr b="1" sz="3766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A Walk-based Model on Entity Graphs for Relation Extraction </a:t>
            </a:r>
          </a:p>
        </p:txBody>
      </p:sp>
      <p:sp>
        <p:nvSpPr>
          <p:cNvPr id="120" name="Fenia Christopoulou, Makoto Miwa, Sophia Ananiadou"/>
          <p:cNvSpPr txBox="1"/>
          <p:nvPr>
            <p:ph type="subTitle" sz="quarter" idx="1"/>
          </p:nvPr>
        </p:nvSpPr>
        <p:spPr>
          <a:xfrm>
            <a:off x="1270000" y="4686300"/>
            <a:ext cx="10464800" cy="11303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44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Fenia Christopoulou, Makoto Miwa, Sophia Ananiadou</a:t>
            </a:r>
          </a:p>
        </p:txBody>
      </p:sp>
      <p:sp>
        <p:nvSpPr>
          <p:cNvPr id="121" name="Presented by KuangJun"/>
          <p:cNvSpPr txBox="1"/>
          <p:nvPr/>
        </p:nvSpPr>
        <p:spPr>
          <a:xfrm>
            <a:off x="6795244" y="7340600"/>
            <a:ext cx="4939556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ts val="4400"/>
              </a:lnSpc>
              <a:spcBef>
                <a:spcPts val="1200"/>
              </a:spcBef>
              <a:defRPr b="0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Presented by KuangJun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远程监督思想"/>
          <p:cNvSpPr txBox="1"/>
          <p:nvPr>
            <p:ph type="title"/>
          </p:nvPr>
        </p:nvSpPr>
        <p:spPr>
          <a:xfrm>
            <a:off x="460722" y="333079"/>
            <a:ext cx="2815375" cy="685304"/>
          </a:xfrm>
          <a:prstGeom prst="rect">
            <a:avLst/>
          </a:prstGeom>
        </p:spPr>
        <p:txBody>
          <a:bodyPr/>
          <a:lstStyle>
            <a:lvl1pPr defTabSz="321310">
              <a:defRPr sz="3300"/>
            </a:lvl1pPr>
          </a:lstStyle>
          <a:p>
            <a:pPr/>
            <a:r>
              <a:t>远程监督思想</a:t>
            </a:r>
          </a:p>
        </p:txBody>
      </p:sp>
      <p:sp>
        <p:nvSpPr>
          <p:cNvPr id="253" name="远程监督思想:  远程监督基于一个基本的假设：若一对实体存在某种关系，那么包含这对实体的所有句子都以某种方式表达该关系。因此，远程监督的主要思想就是将知识库中已知关系的实体对，与语料进行对齐，得到训练集。"/>
          <p:cNvSpPr txBox="1"/>
          <p:nvPr/>
        </p:nvSpPr>
        <p:spPr>
          <a:xfrm>
            <a:off x="552597" y="1643392"/>
            <a:ext cx="12268202" cy="1644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远程监督思想:  </a:t>
            </a:r>
            <a:r>
              <a:t>远程监督基于一个基本的假设：若一对实体存在某种关系，那么包含这对实体的所有句子都以某种方式表达该关系。因此，远程监督的主要思想就是将知识库中已知关系的实体对，与语料进行对齐，得到训练集。</a:t>
            </a:r>
          </a:p>
        </p:txBody>
      </p:sp>
      <p:sp>
        <p:nvSpPr>
          <p:cNvPr id="254" name="远程监督存在的问题:  远程监督的假设过强，因为并非所有包含已知关系实体对的句子都表达了这种关系，所以存在大量噪音。"/>
          <p:cNvSpPr txBox="1"/>
          <p:nvPr/>
        </p:nvSpPr>
        <p:spPr>
          <a:xfrm>
            <a:off x="552597" y="4188986"/>
            <a:ext cx="12268202" cy="109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远程监督存在的问题:  </a:t>
            </a:r>
            <a:r>
              <a:t>远程监督的假设过强，因为并非所有包含已知关系实体对的句子都表达了这种关系，所以存在大量噪音。</a:t>
            </a:r>
          </a:p>
        </p:txBody>
      </p:sp>
      <p:sp>
        <p:nvSpPr>
          <p:cNvPr id="255" name="解决办法: 将具有相同实体对的句子组合成bag，从bag中选择最有可能表达该关系的句子(multi-instance learning)。或者使用句子级别的attention，赋予bag中不同句子不同的重要性。"/>
          <p:cNvSpPr txBox="1"/>
          <p:nvPr/>
        </p:nvSpPr>
        <p:spPr>
          <a:xfrm>
            <a:off x="552597" y="6297186"/>
            <a:ext cx="12268202" cy="109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0"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解决办法: </a:t>
            </a:r>
            <a:r>
              <a:t>将具有相同实体对的句子组合成bag，从bag中选择最有可能表达该关系的句子(multi-instance learning)。或者使用句子级别的attention，赋予bag中不同句子不同的重要性。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开放关系抽取"/>
          <p:cNvSpPr txBox="1"/>
          <p:nvPr>
            <p:ph type="title"/>
          </p:nvPr>
        </p:nvSpPr>
        <p:spPr>
          <a:xfrm>
            <a:off x="460722" y="333079"/>
            <a:ext cx="2815375" cy="685304"/>
          </a:xfrm>
          <a:prstGeom prst="rect">
            <a:avLst/>
          </a:prstGeom>
        </p:spPr>
        <p:txBody>
          <a:bodyPr/>
          <a:lstStyle>
            <a:lvl1pPr defTabSz="321310">
              <a:defRPr sz="3300"/>
            </a:lvl1pPr>
          </a:lstStyle>
          <a:p>
            <a:pPr/>
            <a:r>
              <a:t>开放关系抽取</a:t>
            </a:r>
          </a:p>
        </p:txBody>
      </p:sp>
      <p:sp>
        <p:nvSpPr>
          <p:cNvPr id="258" name="上述方法都属于封闭式抽取，即预先定义好关系类型，然后进行关系分类。"/>
          <p:cNvSpPr txBox="1"/>
          <p:nvPr/>
        </p:nvSpPr>
        <p:spPr>
          <a:xfrm>
            <a:off x="612823" y="1455922"/>
            <a:ext cx="9058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上述方法都属于封闭式抽取，即预先定义好关系类型，然后进行关系分类。</a:t>
            </a:r>
          </a:p>
        </p:txBody>
      </p:sp>
      <p:sp>
        <p:nvSpPr>
          <p:cNvPr id="259" name="开放关系抽取不要求预先定义关系，而是直接从文本中抽取出关系，相比于封闭式抽取，更具泛化能力，但同时难度也更高。"/>
          <p:cNvSpPr txBox="1"/>
          <p:nvPr/>
        </p:nvSpPr>
        <p:spPr>
          <a:xfrm>
            <a:off x="676323" y="2271897"/>
            <a:ext cx="11383022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开放关系抽取不要求预先定义关系，而是直接从文本中抽取出关系，相比于封闭式抽取，更具泛化能力，但同时难度也更高。</a:t>
            </a:r>
          </a:p>
        </p:txBody>
      </p:sp>
      <p:sp>
        <p:nvSpPr>
          <p:cNvPr id="260" name="开放关系抽取主要有基于规则的方法和基于标注模型的方法。基于规则的方法即人工构建规则，利用构建好的pattern抽取关系。"/>
          <p:cNvSpPr txBox="1"/>
          <p:nvPr/>
        </p:nvSpPr>
        <p:spPr>
          <a:xfrm>
            <a:off x="676323" y="3541897"/>
            <a:ext cx="11383022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开放关系抽取主要有基于规则的方法和基于标注模型的方法。基于规则的方法即人工构建规则，利用构建好的pattern抽取关系。</a:t>
            </a:r>
          </a:p>
        </p:txBody>
      </p:sp>
      <p:pic>
        <p:nvPicPr>
          <p:cNvPr id="2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87" y="4811897"/>
            <a:ext cx="9397826" cy="298761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开放关系常见pattern"/>
          <p:cNvSpPr txBox="1"/>
          <p:nvPr/>
        </p:nvSpPr>
        <p:spPr>
          <a:xfrm>
            <a:off x="5171826" y="7844021"/>
            <a:ext cx="26611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开放关系常见pattern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开放关系抽取"/>
          <p:cNvSpPr txBox="1"/>
          <p:nvPr>
            <p:ph type="title"/>
          </p:nvPr>
        </p:nvSpPr>
        <p:spPr>
          <a:xfrm>
            <a:off x="460722" y="333079"/>
            <a:ext cx="2815375" cy="685304"/>
          </a:xfrm>
          <a:prstGeom prst="rect">
            <a:avLst/>
          </a:prstGeom>
        </p:spPr>
        <p:txBody>
          <a:bodyPr/>
          <a:lstStyle>
            <a:lvl1pPr defTabSz="321310">
              <a:defRPr sz="3300"/>
            </a:lvl1pPr>
          </a:lstStyle>
          <a:p>
            <a:pPr/>
            <a:r>
              <a:t>开放关系抽取</a:t>
            </a:r>
          </a:p>
        </p:txBody>
      </p:sp>
      <p:sp>
        <p:nvSpPr>
          <p:cNvPr id="265" name="基于序列标注的方法：使用有标记的数据训练一个关系短语提取器，一般用序列标注模型进行关系短语提取 。对于目标实体对之间的词，使用训练好的关系短语提取器提取关系短语"/>
          <p:cNvSpPr txBox="1"/>
          <p:nvPr/>
        </p:nvSpPr>
        <p:spPr>
          <a:xfrm>
            <a:off x="699214" y="2001977"/>
            <a:ext cx="116063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300">
                <a:solidFill>
                  <a:schemeClr val="accent1">
                    <a:lumOff val="-135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基于序列标注的方法：</a:t>
            </a:r>
            <a:r>
              <a:rPr sz="2100">
                <a:solidFill>
                  <a:srgbClr val="000000"/>
                </a:solidFill>
              </a:rPr>
              <a:t>使用有标记的数据训练一个关系短语提取器，一般用序列标注模型进行关系短语提取 。对于目标实体对之间的词，使用训练好的关系短语提取器提取关系短语</a:t>
            </a:r>
          </a:p>
        </p:txBody>
      </p:sp>
      <p:pic>
        <p:nvPicPr>
          <p:cNvPr id="266" name="屏幕快照 2018-10-18 下午9.56.42.png" descr="屏幕快照 2018-10-18 下午9.56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50" y="4267199"/>
            <a:ext cx="7861301" cy="294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alk-based Model"/>
          <p:cNvSpPr txBox="1"/>
          <p:nvPr/>
        </p:nvSpPr>
        <p:spPr>
          <a:xfrm>
            <a:off x="3425901" y="4429178"/>
            <a:ext cx="6152998" cy="89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Walk-based Model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绝大部分方法都把每个句子中的关系独立处理，即使该句子中有多种关系。然而，一般来说，一个句子会包含多个实体、多种关系。…"/>
          <p:cNvSpPr txBox="1"/>
          <p:nvPr/>
        </p:nvSpPr>
        <p:spPr>
          <a:xfrm>
            <a:off x="247501" y="1253873"/>
            <a:ext cx="12509799" cy="748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绝大部分方法都把每个句子中的关系独立处理，即使该句子中有多种关系。然而，一般来说，一个句子会包含多个实体、多种关系。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实体之间的关系包含了很多隐含信息，因此对预测某一对实体之间的关系来说，利用其他实体对之间的关系信息可以提升算法效果，如何充分利用这些信息是一个值得研究的问题。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将实体和关系构成一张图，用节点表示实体，边表示关系。通过挖掘两个实体之间路径，可以得到很多有用的信息。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7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950" y="2787650"/>
            <a:ext cx="8978900" cy="269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Motivation"/>
          <p:cNvSpPr txBox="1"/>
          <p:nvPr>
            <p:ph type="title"/>
          </p:nvPr>
        </p:nvSpPr>
        <p:spPr>
          <a:xfrm>
            <a:off x="321022" y="358479"/>
            <a:ext cx="2561928" cy="653090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amework"/>
          <p:cNvSpPr txBox="1"/>
          <p:nvPr>
            <p:ph type="title"/>
          </p:nvPr>
        </p:nvSpPr>
        <p:spPr>
          <a:xfrm>
            <a:off x="321022" y="358479"/>
            <a:ext cx="2697411" cy="653090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Framework</a:t>
            </a:r>
          </a:p>
        </p:txBody>
      </p:sp>
      <p:pic>
        <p:nvPicPr>
          <p:cNvPr id="2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149" y="1280703"/>
            <a:ext cx="6324502" cy="795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mbedding Layer"/>
          <p:cNvSpPr txBox="1"/>
          <p:nvPr>
            <p:ph type="title"/>
          </p:nvPr>
        </p:nvSpPr>
        <p:spPr>
          <a:xfrm>
            <a:off x="321022" y="358479"/>
            <a:ext cx="3441899" cy="651254"/>
          </a:xfrm>
          <a:prstGeom prst="rect">
            <a:avLst/>
          </a:prstGeom>
        </p:spPr>
        <p:txBody>
          <a:bodyPr/>
          <a:lstStyle>
            <a:lvl1pPr defTabSz="309625">
              <a:defRPr sz="3180"/>
            </a:lvl1pPr>
          </a:lstStyle>
          <a:p>
            <a:pPr/>
            <a:r>
              <a:t>Embedding Layer</a:t>
            </a:r>
          </a:p>
        </p:txBody>
      </p:sp>
      <p:sp>
        <p:nvSpPr>
          <p:cNvPr id="280" name="将句子embedding成向量，每个词的表示包含3个部分，    维的向量表示词本身的embedding,     维的向量表示单词的语义类型，   维的向量表示单词与实体的相对位置。"/>
          <p:cNvSpPr txBox="1"/>
          <p:nvPr/>
        </p:nvSpPr>
        <p:spPr>
          <a:xfrm>
            <a:off x="266451" y="2305735"/>
            <a:ext cx="12260475" cy="153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将句子embedding成向量，每个词的表示包含3个部分，    维的向量表示词本身的embedding,     维的向量表示单词的语义类型，   维的向量表示单词与实体的相对位置。</a:t>
            </a:r>
          </a:p>
        </p:txBody>
      </p:sp>
      <p:sp>
        <p:nvSpPr>
          <p:cNvPr id="281" name="方程"/>
          <p:cNvSpPr txBox="1"/>
          <p:nvPr/>
        </p:nvSpPr>
        <p:spPr>
          <a:xfrm>
            <a:off x="6713970" y="2483435"/>
            <a:ext cx="288060" cy="2147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282" name="方程"/>
          <p:cNvSpPr txBox="1"/>
          <p:nvPr/>
        </p:nvSpPr>
        <p:spPr>
          <a:xfrm>
            <a:off x="11108170" y="2484193"/>
            <a:ext cx="201698" cy="2132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283" name="方程"/>
          <p:cNvSpPr txBox="1"/>
          <p:nvPr/>
        </p:nvSpPr>
        <p:spPr>
          <a:xfrm>
            <a:off x="2916670" y="3047401"/>
            <a:ext cx="241100" cy="2551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284" name="Position Embedding:…"/>
          <p:cNvSpPr txBox="1"/>
          <p:nvPr/>
        </p:nvSpPr>
        <p:spPr>
          <a:xfrm>
            <a:off x="372163" y="4102442"/>
            <a:ext cx="12260474" cy="200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Position Embedding: 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方法1: 随机初始化位置向量，将位置向量作为参数训练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方法2: 使用google论文《attention is all you need》中的方法，直接计算出位置向量</a:t>
            </a:r>
          </a:p>
        </p:txBody>
      </p:sp>
      <p:pic>
        <p:nvPicPr>
          <p:cNvPr id="28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3988" y="5911850"/>
            <a:ext cx="5105401" cy="128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BLSTM Layer"/>
          <p:cNvSpPr txBox="1"/>
          <p:nvPr>
            <p:ph type="title"/>
          </p:nvPr>
        </p:nvSpPr>
        <p:spPr>
          <a:xfrm>
            <a:off x="321022" y="358479"/>
            <a:ext cx="3441899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BLSTM Layer</a:t>
            </a:r>
          </a:p>
        </p:txBody>
      </p:sp>
      <p:pic>
        <p:nvPicPr>
          <p:cNvPr id="2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553" y="2810959"/>
            <a:ext cx="9926647" cy="347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将序列用Bidirectional LSTM编码，将前向LSTM和后向LSTM的结果拼接得到"/>
          <p:cNvSpPr txBox="1"/>
          <p:nvPr/>
        </p:nvSpPr>
        <p:spPr>
          <a:xfrm>
            <a:off x="1015250" y="1675395"/>
            <a:ext cx="102932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将序列用Bidirectional LSTM编码，将前向LSTM和后向LSTM的结果拼接得到 </a:t>
            </a:r>
          </a:p>
        </p:txBody>
      </p:sp>
      <p:sp>
        <p:nvSpPr>
          <p:cNvPr id="290" name="方程"/>
          <p:cNvSpPr txBox="1"/>
          <p:nvPr/>
        </p:nvSpPr>
        <p:spPr>
          <a:xfrm>
            <a:off x="10348684" y="1721885"/>
            <a:ext cx="1183668" cy="3769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lim>
                  </m:limUp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lim>
                  </m:limUp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dge Representation Layer"/>
          <p:cNvSpPr txBox="1"/>
          <p:nvPr>
            <p:ph type="title"/>
          </p:nvPr>
        </p:nvSpPr>
        <p:spPr>
          <a:xfrm>
            <a:off x="321022" y="358479"/>
            <a:ext cx="4857800" cy="651254"/>
          </a:xfrm>
          <a:prstGeom prst="rect">
            <a:avLst/>
          </a:prstGeom>
        </p:spPr>
        <p:txBody>
          <a:bodyPr/>
          <a:lstStyle>
            <a:lvl1pPr defTabSz="286258">
              <a:defRPr sz="2940"/>
            </a:lvl1pPr>
          </a:lstStyle>
          <a:p>
            <a:pPr/>
            <a:r>
              <a:t>Edge Representation Layer</a:t>
            </a:r>
          </a:p>
        </p:txBody>
      </p:sp>
      <p:sp>
        <p:nvSpPr>
          <p:cNvPr id="293" name="将上一层编码得到的向量表示两个部分：目标实体对和目标实体对的上下文…"/>
          <p:cNvSpPr txBox="1"/>
          <p:nvPr/>
        </p:nvSpPr>
        <p:spPr>
          <a:xfrm>
            <a:off x="407382" y="1343306"/>
            <a:ext cx="11145237" cy="478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将上一层编码得到的向量表示两个部分：目标实体对和目标实体对的上下文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目标实体对</a:t>
            </a:r>
            <a:r>
              <a:t>：一个实体可能包含多个单词，则将这些单词经BLSTM编码后的结果求平均。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目标实体对的表示由以下3个部分组成：BLSTM编码       , 实体类型     ，和实体的相对位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置        。因此，最后得到的目标实体对的表示为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目标实体对的上下文：上下文的单词表示由以下部分组成: BLSTM的编码       ，单词的语义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类型       ，以及单词与两个实体的相对位置       ，   。因此对于目标实体i,j，其对应的上下文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表示为</a:t>
            </a:r>
          </a:p>
        </p:txBody>
      </p:sp>
      <p:sp>
        <p:nvSpPr>
          <p:cNvPr id="294" name="方程"/>
          <p:cNvSpPr txBox="1"/>
          <p:nvPr/>
        </p:nvSpPr>
        <p:spPr>
          <a:xfrm>
            <a:off x="6962239" y="3110317"/>
            <a:ext cx="265971" cy="3287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3700"/>
          </a:p>
        </p:txBody>
      </p:sp>
      <p:sp>
        <p:nvSpPr>
          <p:cNvPr id="295" name="方程"/>
          <p:cNvSpPr txBox="1"/>
          <p:nvPr/>
        </p:nvSpPr>
        <p:spPr>
          <a:xfrm>
            <a:off x="8638179" y="3064574"/>
            <a:ext cx="205268" cy="4201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4100"/>
          </a:p>
        </p:txBody>
      </p:sp>
      <p:sp>
        <p:nvSpPr>
          <p:cNvPr id="296" name="方程"/>
          <p:cNvSpPr txBox="1"/>
          <p:nvPr/>
        </p:nvSpPr>
        <p:spPr>
          <a:xfrm>
            <a:off x="983432" y="3644095"/>
            <a:ext cx="405913" cy="3621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297" name="方程"/>
          <p:cNvSpPr txBox="1"/>
          <p:nvPr/>
        </p:nvSpPr>
        <p:spPr>
          <a:xfrm>
            <a:off x="6409448" y="3663671"/>
            <a:ext cx="1589331" cy="3229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400"/>
          </a:p>
        </p:txBody>
      </p:sp>
      <p:sp>
        <p:nvSpPr>
          <p:cNvPr id="298" name="方程"/>
          <p:cNvSpPr txBox="1"/>
          <p:nvPr/>
        </p:nvSpPr>
        <p:spPr>
          <a:xfrm>
            <a:off x="8439620" y="3663671"/>
            <a:ext cx="1586560" cy="3229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400"/>
          </a:p>
        </p:txBody>
      </p:sp>
      <p:sp>
        <p:nvSpPr>
          <p:cNvPr id="299" name="方程"/>
          <p:cNvSpPr txBox="1"/>
          <p:nvPr/>
        </p:nvSpPr>
        <p:spPr>
          <a:xfrm>
            <a:off x="9400787" y="4723130"/>
            <a:ext cx="263501" cy="3044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</m:oMath>
              </m:oMathPara>
            </a14:m>
            <a:endParaRPr sz="3200"/>
          </a:p>
        </p:txBody>
      </p:sp>
      <p:sp>
        <p:nvSpPr>
          <p:cNvPr id="300" name="方程"/>
          <p:cNvSpPr txBox="1"/>
          <p:nvPr/>
        </p:nvSpPr>
        <p:spPr>
          <a:xfrm>
            <a:off x="1349952" y="5269707"/>
            <a:ext cx="156970" cy="2820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</m:oMath>
              </m:oMathPara>
            </a14:m>
            <a:endParaRPr sz="2600"/>
          </a:p>
        </p:txBody>
      </p:sp>
      <p:sp>
        <p:nvSpPr>
          <p:cNvPr id="301" name="方程"/>
          <p:cNvSpPr txBox="1"/>
          <p:nvPr/>
        </p:nvSpPr>
        <p:spPr>
          <a:xfrm>
            <a:off x="6348749" y="5296558"/>
            <a:ext cx="307302" cy="2283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302" name="方程"/>
          <p:cNvSpPr txBox="1"/>
          <p:nvPr/>
        </p:nvSpPr>
        <p:spPr>
          <a:xfrm>
            <a:off x="5811907" y="5282924"/>
            <a:ext cx="336187" cy="255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303" name="方程"/>
          <p:cNvSpPr txBox="1"/>
          <p:nvPr/>
        </p:nvSpPr>
        <p:spPr>
          <a:xfrm>
            <a:off x="1627107" y="5741870"/>
            <a:ext cx="2337901" cy="3364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Edge Representation Layer"/>
          <p:cNvSpPr txBox="1"/>
          <p:nvPr>
            <p:ph type="title"/>
          </p:nvPr>
        </p:nvSpPr>
        <p:spPr>
          <a:xfrm>
            <a:off x="321022" y="358479"/>
            <a:ext cx="4857800" cy="651254"/>
          </a:xfrm>
          <a:prstGeom prst="rect">
            <a:avLst/>
          </a:prstGeom>
        </p:spPr>
        <p:txBody>
          <a:bodyPr/>
          <a:lstStyle>
            <a:lvl1pPr defTabSz="286258">
              <a:defRPr sz="2940"/>
            </a:lvl1pPr>
          </a:lstStyle>
          <a:p>
            <a:pPr/>
            <a:r>
              <a:t>Edge Representation Layer</a:t>
            </a:r>
          </a:p>
        </p:txBody>
      </p:sp>
      <p:sp>
        <p:nvSpPr>
          <p:cNvPr id="306" name="不同的特征对关系提取效果的重要程度不同，因此在得到上下文的表示之后，使用一个attention层计算…"/>
          <p:cNvSpPr txBox="1"/>
          <p:nvPr/>
        </p:nvSpPr>
        <p:spPr>
          <a:xfrm>
            <a:off x="433431" y="1496110"/>
            <a:ext cx="12137939" cy="10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不同的特征对关系提取效果的重要程度不同，因此在得到上下文的表示之后，使用一个attention层计算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不同维度的向量重要性。</a:t>
            </a:r>
          </a:p>
        </p:txBody>
      </p:sp>
      <p:pic>
        <p:nvPicPr>
          <p:cNvPr id="30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1900" y="2520950"/>
            <a:ext cx="4673600" cy="179070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其中       是目标实体对i,j的上下文表示，维度为        , 其中                                     , q是attention向量，…"/>
          <p:cNvSpPr txBox="1"/>
          <p:nvPr/>
        </p:nvSpPr>
        <p:spPr>
          <a:xfrm>
            <a:off x="496931" y="4477435"/>
            <a:ext cx="11715751" cy="153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其中       是目标实体对i,j的上下文表示，维度为        , 其中                                     , q是attention向量，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是attention之后的上下文表示。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</a:t>
            </a:r>
          </a:p>
        </p:txBody>
      </p:sp>
      <p:sp>
        <p:nvSpPr>
          <p:cNvPr id="309" name="方程"/>
          <p:cNvSpPr txBox="1"/>
          <p:nvPr/>
        </p:nvSpPr>
        <p:spPr>
          <a:xfrm>
            <a:off x="1161484" y="4602012"/>
            <a:ext cx="244360" cy="2701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2000"/>
          </a:p>
        </p:txBody>
      </p:sp>
      <p:sp>
        <p:nvSpPr>
          <p:cNvPr id="310" name="方程"/>
          <p:cNvSpPr txBox="1"/>
          <p:nvPr/>
        </p:nvSpPr>
        <p:spPr>
          <a:xfrm>
            <a:off x="6041813" y="4628497"/>
            <a:ext cx="403931" cy="2172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sup>
                  </m:sSup>
                </m:oMath>
              </m:oMathPara>
            </a14:m>
            <a:endParaRPr sz="2500"/>
          </a:p>
        </p:txBody>
      </p:sp>
      <p:sp>
        <p:nvSpPr>
          <p:cNvPr id="311" name="方程"/>
          <p:cNvSpPr txBox="1"/>
          <p:nvPr/>
        </p:nvSpPr>
        <p:spPr>
          <a:xfrm>
            <a:off x="7304018" y="4560069"/>
            <a:ext cx="2332225" cy="354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</m:oMath>
              </m:oMathPara>
            </a14:m>
            <a:endParaRPr sz="2600"/>
          </a:p>
        </p:txBody>
      </p:sp>
      <p:sp>
        <p:nvSpPr>
          <p:cNvPr id="312" name="方程"/>
          <p:cNvSpPr txBox="1"/>
          <p:nvPr/>
        </p:nvSpPr>
        <p:spPr>
          <a:xfrm>
            <a:off x="618483" y="5226259"/>
            <a:ext cx="246077" cy="2662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2500"/>
          </a:p>
        </p:txBody>
      </p:sp>
      <p:sp>
        <p:nvSpPr>
          <p:cNvPr id="313" name="最后，将目标实体对i,j和其上下文的表示拼接起来，再用一个全连接层降维，得到最终的表示"/>
          <p:cNvSpPr txBox="1"/>
          <p:nvPr/>
        </p:nvSpPr>
        <p:spPr>
          <a:xfrm>
            <a:off x="463593" y="6051549"/>
            <a:ext cx="1201201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最后，将目标实体对i,j和其上下文的表示拼接起来，再用一个全连接层降维，得到最终的表示               </a:t>
            </a:r>
          </a:p>
        </p:txBody>
      </p:sp>
      <p:pic>
        <p:nvPicPr>
          <p:cNvPr id="31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7682" y="6712626"/>
            <a:ext cx="5328648" cy="26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27200" y="7194759"/>
            <a:ext cx="3378200" cy="59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关系抽取简介"/>
          <p:cNvSpPr txBox="1"/>
          <p:nvPr/>
        </p:nvSpPr>
        <p:spPr>
          <a:xfrm>
            <a:off x="4464049" y="4362449"/>
            <a:ext cx="40767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关系抽取简介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alk Aggregation Layer"/>
          <p:cNvSpPr txBox="1"/>
          <p:nvPr>
            <p:ph type="title"/>
          </p:nvPr>
        </p:nvSpPr>
        <p:spPr>
          <a:xfrm>
            <a:off x="219422" y="345779"/>
            <a:ext cx="5582941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Walk Aggregation Layer</a:t>
            </a:r>
          </a:p>
        </p:txBody>
      </p:sp>
      <p:sp>
        <p:nvSpPr>
          <p:cNvPr id="320" name="本模型的主要特点，是其可以利用两个目标实体对中间的间接关系，也就是图上的两个节点之间的路径。…"/>
          <p:cNvSpPr txBox="1"/>
          <p:nvPr/>
        </p:nvSpPr>
        <p:spPr>
          <a:xfrm>
            <a:off x="400050" y="1381124"/>
            <a:ext cx="12464151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本模型的主要特点，是其可以利用两个目标实体对中间的间接关系，也就是图上的两个节点之间的路径。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之前得到了直接相连的两个实体构成的边的表示       ，这一层设法得到两个实体之间n步以内路径的表示。</a:t>
            </a:r>
          </a:p>
        </p:txBody>
      </p:sp>
      <p:sp>
        <p:nvSpPr>
          <p:cNvPr id="321" name="方程"/>
          <p:cNvSpPr txBox="1"/>
          <p:nvPr/>
        </p:nvSpPr>
        <p:spPr>
          <a:xfrm>
            <a:off x="6095132" y="1981951"/>
            <a:ext cx="359942" cy="3605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000"/>
          </a:p>
        </p:txBody>
      </p:sp>
      <p:sp>
        <p:nvSpPr>
          <p:cNvPr id="322" name="该层分为两个步骤:walk construction 和 walk aggregation。通过这两个步骤，得到步长为    的路径的向…"/>
          <p:cNvSpPr txBox="1"/>
          <p:nvPr/>
        </p:nvSpPr>
        <p:spPr>
          <a:xfrm>
            <a:off x="679865" y="6413170"/>
            <a:ext cx="12133121" cy="103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该层分为两个步骤:walk construction 和 walk aggregation。通过这两个步骤，得到步长为    的路径的向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量表示 。</a:t>
            </a:r>
          </a:p>
        </p:txBody>
      </p:sp>
      <p:pic>
        <p:nvPicPr>
          <p:cNvPr id="3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6214" y="3388788"/>
            <a:ext cx="5197778" cy="2555814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方程"/>
          <p:cNvSpPr txBox="1"/>
          <p:nvPr/>
        </p:nvSpPr>
        <p:spPr>
          <a:xfrm>
            <a:off x="11111059" y="6541254"/>
            <a:ext cx="157888" cy="2471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Walk Construction组合2条连续的边，使用如下公式将两条边的表示进行融合。"/>
          <p:cNvSpPr txBox="1"/>
          <p:nvPr/>
        </p:nvSpPr>
        <p:spPr>
          <a:xfrm>
            <a:off x="400050" y="1657349"/>
            <a:ext cx="94861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Walk Construction组合2条连续的边，使用如下公式将两条边的表示进行融合。  </a:t>
            </a:r>
          </a:p>
        </p:txBody>
      </p:sp>
      <p:pic>
        <p:nvPicPr>
          <p:cNvPr id="32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8236" y="2654300"/>
            <a:ext cx="6083301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其中，      表示实体i到j的长度为  的边的表示，   表示向量逐元素相乘,     为 sigmoid函数"/>
          <p:cNvSpPr txBox="1"/>
          <p:nvPr/>
        </p:nvSpPr>
        <p:spPr>
          <a:xfrm>
            <a:off x="400050" y="3994149"/>
            <a:ext cx="104342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其中，      表示实体i到j的长度为  的边的表示，   表示向量逐元素相乘,     为 sigmoid函数 </a:t>
            </a:r>
          </a:p>
        </p:txBody>
      </p:sp>
      <p:sp>
        <p:nvSpPr>
          <p:cNvPr id="331" name="方程"/>
          <p:cNvSpPr txBox="1"/>
          <p:nvPr/>
        </p:nvSpPr>
        <p:spPr>
          <a:xfrm>
            <a:off x="5899345" y="4128058"/>
            <a:ext cx="202084" cy="2020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⊙</m:t>
                  </m:r>
                </m:oMath>
              </m:oMathPara>
            </a14:m>
            <a:endParaRPr sz="2400"/>
          </a:p>
        </p:txBody>
      </p:sp>
      <p:sp>
        <p:nvSpPr>
          <p:cNvPr id="332" name="方程"/>
          <p:cNvSpPr txBox="1"/>
          <p:nvPr/>
        </p:nvSpPr>
        <p:spPr>
          <a:xfrm>
            <a:off x="1169471" y="4030643"/>
            <a:ext cx="378858" cy="3969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400"/>
          </a:p>
        </p:txBody>
      </p:sp>
      <p:sp>
        <p:nvSpPr>
          <p:cNvPr id="333" name="方程"/>
          <p:cNvSpPr txBox="1"/>
          <p:nvPr/>
        </p:nvSpPr>
        <p:spPr>
          <a:xfrm>
            <a:off x="8673338" y="4139692"/>
            <a:ext cx="205232" cy="1788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</m:oMath>
              </m:oMathPara>
            </a14:m>
            <a:endParaRPr sz="3200"/>
          </a:p>
        </p:txBody>
      </p:sp>
      <p:sp>
        <p:nvSpPr>
          <p:cNvPr id="334" name="Walk Aggregation Layer"/>
          <p:cNvSpPr txBox="1"/>
          <p:nvPr>
            <p:ph type="title"/>
          </p:nvPr>
        </p:nvSpPr>
        <p:spPr>
          <a:xfrm>
            <a:off x="219422" y="345779"/>
            <a:ext cx="5582941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Walk Aggregation Layer</a:t>
            </a:r>
          </a:p>
        </p:txBody>
      </p:sp>
      <p:sp>
        <p:nvSpPr>
          <p:cNvPr id="335" name="Walk Aggregation则是将构建好的walk的表示进行聚合，使用如下线性公式将步长为    的walk聚合成…"/>
          <p:cNvSpPr txBox="1"/>
          <p:nvPr/>
        </p:nvSpPr>
        <p:spPr>
          <a:xfrm>
            <a:off x="400050" y="5314867"/>
            <a:ext cx="11874364" cy="10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Walk Aggregation则是将构建好的walk的表示进行聚合，使用如下线性公式将步长为    的walk聚合成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步长为        的walk。</a:t>
            </a:r>
          </a:p>
        </p:txBody>
      </p:sp>
      <p:sp>
        <p:nvSpPr>
          <p:cNvPr id="336" name="方程"/>
          <p:cNvSpPr txBox="1"/>
          <p:nvPr/>
        </p:nvSpPr>
        <p:spPr>
          <a:xfrm>
            <a:off x="10270134" y="5391656"/>
            <a:ext cx="202083" cy="3163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</m:oMath>
              </m:oMathPara>
            </a14:m>
            <a:endParaRPr sz="3600"/>
          </a:p>
        </p:txBody>
      </p:sp>
      <p:sp>
        <p:nvSpPr>
          <p:cNvPr id="337" name="方程"/>
          <p:cNvSpPr txBox="1"/>
          <p:nvPr/>
        </p:nvSpPr>
        <p:spPr>
          <a:xfrm>
            <a:off x="1335582" y="5969254"/>
            <a:ext cx="378449" cy="2912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</m:oMath>
              </m:oMathPara>
            </a14:m>
            <a:endParaRPr sz="3300"/>
          </a:p>
        </p:txBody>
      </p:sp>
      <p:pic>
        <p:nvPicPr>
          <p:cNvPr id="33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8536" y="6858000"/>
            <a:ext cx="6540501" cy="12319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方程"/>
          <p:cNvSpPr txBox="1"/>
          <p:nvPr/>
        </p:nvSpPr>
        <p:spPr>
          <a:xfrm>
            <a:off x="4186834" y="4123182"/>
            <a:ext cx="135332" cy="2118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Experiments"/>
          <p:cNvSpPr txBox="1"/>
          <p:nvPr/>
        </p:nvSpPr>
        <p:spPr>
          <a:xfrm>
            <a:off x="4470984" y="4429178"/>
            <a:ext cx="4062832" cy="89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Experiments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periments"/>
          <p:cNvSpPr txBox="1"/>
          <p:nvPr>
            <p:ph type="title"/>
          </p:nvPr>
        </p:nvSpPr>
        <p:spPr>
          <a:xfrm>
            <a:off x="181322" y="218779"/>
            <a:ext cx="3401517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Experiments</a:t>
            </a:r>
          </a:p>
        </p:txBody>
      </p:sp>
      <p:sp>
        <p:nvSpPr>
          <p:cNvPr id="346" name="数据集为ACE 2005关系抽取任务数据集，包括7种实体类型和6种关系"/>
          <p:cNvSpPr txBox="1"/>
          <p:nvPr/>
        </p:nvSpPr>
        <p:spPr>
          <a:xfrm>
            <a:off x="482599" y="1098549"/>
            <a:ext cx="82116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数据集为ACE 2005关系抽取任务数据集，包括7种实体类型和6种关系</a:t>
            </a:r>
          </a:p>
        </p:txBody>
      </p:sp>
      <p:pic>
        <p:nvPicPr>
          <p:cNvPr id="34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9594" y="5476239"/>
            <a:ext cx="7785612" cy="3531128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PER(person)"/>
          <p:cNvSpPr/>
          <p:nvPr/>
        </p:nvSpPr>
        <p:spPr>
          <a:xfrm>
            <a:off x="2545168" y="2099047"/>
            <a:ext cx="2133824" cy="7930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PER(person)</a:t>
            </a:r>
          </a:p>
        </p:txBody>
      </p:sp>
      <p:sp>
        <p:nvSpPr>
          <p:cNvPr id="349" name="ORG(organization)"/>
          <p:cNvSpPr/>
          <p:nvPr/>
        </p:nvSpPr>
        <p:spPr>
          <a:xfrm>
            <a:off x="5109629" y="2090953"/>
            <a:ext cx="2133824" cy="7930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ORG(organization)</a:t>
            </a:r>
          </a:p>
        </p:txBody>
      </p:sp>
      <p:sp>
        <p:nvSpPr>
          <p:cNvPr id="350" name="LOC(location)"/>
          <p:cNvSpPr/>
          <p:nvPr/>
        </p:nvSpPr>
        <p:spPr>
          <a:xfrm>
            <a:off x="7674089" y="2099047"/>
            <a:ext cx="1993281" cy="7768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LOC(location)</a:t>
            </a:r>
          </a:p>
        </p:txBody>
      </p:sp>
      <p:sp>
        <p:nvSpPr>
          <p:cNvPr id="351" name="GPE(geopolitical entity)"/>
          <p:cNvSpPr/>
          <p:nvPr/>
        </p:nvSpPr>
        <p:spPr>
          <a:xfrm>
            <a:off x="1625423" y="3787643"/>
            <a:ext cx="2133824" cy="7768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GPE(geopolitical entity)</a:t>
            </a:r>
          </a:p>
        </p:txBody>
      </p:sp>
      <p:sp>
        <p:nvSpPr>
          <p:cNvPr id="352" name="FAC…"/>
          <p:cNvSpPr/>
          <p:nvPr/>
        </p:nvSpPr>
        <p:spPr>
          <a:xfrm>
            <a:off x="4172089" y="3787643"/>
            <a:ext cx="2215184" cy="7768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FAC</a:t>
            </a:r>
          </a:p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(facility)</a:t>
            </a:r>
          </a:p>
        </p:txBody>
      </p:sp>
      <p:sp>
        <p:nvSpPr>
          <p:cNvPr id="353" name="VEH…"/>
          <p:cNvSpPr/>
          <p:nvPr/>
        </p:nvSpPr>
        <p:spPr>
          <a:xfrm>
            <a:off x="6779093" y="3779549"/>
            <a:ext cx="2215183" cy="7930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VEH</a:t>
            </a:r>
          </a:p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(vehicle)</a:t>
            </a:r>
          </a:p>
        </p:txBody>
      </p:sp>
      <p:sp>
        <p:nvSpPr>
          <p:cNvPr id="354" name="WEA…"/>
          <p:cNvSpPr/>
          <p:nvPr/>
        </p:nvSpPr>
        <p:spPr>
          <a:xfrm>
            <a:off x="9386096" y="3779549"/>
            <a:ext cx="1993281" cy="7930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WEA</a:t>
            </a:r>
          </a:p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(weapon)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Experiments"/>
          <p:cNvSpPr txBox="1"/>
          <p:nvPr>
            <p:ph type="title"/>
          </p:nvPr>
        </p:nvSpPr>
        <p:spPr>
          <a:xfrm>
            <a:off x="181322" y="218779"/>
            <a:ext cx="3401517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Experiments</a:t>
            </a:r>
          </a:p>
        </p:txBody>
      </p:sp>
      <p:pic>
        <p:nvPicPr>
          <p:cNvPr id="35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955800"/>
            <a:ext cx="6350000" cy="37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Without attention"/>
          <p:cNvSpPr/>
          <p:nvPr/>
        </p:nvSpPr>
        <p:spPr>
          <a:xfrm>
            <a:off x="8483600" y="3028950"/>
            <a:ext cx="2417713" cy="62585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Without attention </a:t>
            </a:r>
          </a:p>
        </p:txBody>
      </p:sp>
      <p:sp>
        <p:nvSpPr>
          <p:cNvPr id="361" name="线条"/>
          <p:cNvSpPr/>
          <p:nvPr/>
        </p:nvSpPr>
        <p:spPr>
          <a:xfrm flipH="1">
            <a:off x="7315200" y="3397250"/>
            <a:ext cx="106404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Baseline是只使用目标实体对，不使用attention的结果。可以看出使用attention之后F1-score上升…"/>
          <p:cNvSpPr txBox="1"/>
          <p:nvPr/>
        </p:nvSpPr>
        <p:spPr>
          <a:xfrm>
            <a:off x="1358899" y="6195110"/>
            <a:ext cx="11347216" cy="10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Baseline是只使用目标实体对，不使用attention的结果。可以看出使用attention之后F1-score上升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了1.3%。步长l=4时，F1-score最高。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Experiments"/>
          <p:cNvSpPr txBox="1"/>
          <p:nvPr>
            <p:ph type="title"/>
          </p:nvPr>
        </p:nvSpPr>
        <p:spPr>
          <a:xfrm>
            <a:off x="181322" y="218779"/>
            <a:ext cx="3401517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Experiments</a:t>
            </a:r>
          </a:p>
        </p:txBody>
      </p:sp>
      <p:pic>
        <p:nvPicPr>
          <p:cNvPr id="36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1663700"/>
            <a:ext cx="6286500" cy="32131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探究句子中实体的个数对最优步长的影响，发现档实体个数多时，最优步长越长。"/>
          <p:cNvSpPr txBox="1"/>
          <p:nvPr/>
        </p:nvSpPr>
        <p:spPr>
          <a:xfrm>
            <a:off x="1231899" y="5670467"/>
            <a:ext cx="97155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探究句子中实体的个数对最优步长的影响，发现档实体个数多时，最优步长越长。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ontributions"/>
          <p:cNvSpPr txBox="1"/>
          <p:nvPr/>
        </p:nvSpPr>
        <p:spPr>
          <a:xfrm>
            <a:off x="4299280" y="4429178"/>
            <a:ext cx="4406240" cy="89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Contributions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ontributions"/>
          <p:cNvSpPr txBox="1"/>
          <p:nvPr>
            <p:ph type="title"/>
          </p:nvPr>
        </p:nvSpPr>
        <p:spPr>
          <a:xfrm>
            <a:off x="181322" y="218779"/>
            <a:ext cx="3401517" cy="651254"/>
          </a:xfrm>
          <a:prstGeom prst="rect">
            <a:avLst/>
          </a:prstGeom>
        </p:spPr>
        <p:txBody>
          <a:bodyPr/>
          <a:lstStyle>
            <a:lvl1pPr defTabSz="350520">
              <a:defRPr sz="3600"/>
            </a:lvl1pPr>
          </a:lstStyle>
          <a:p>
            <a:pPr/>
            <a:r>
              <a:t>Contributions</a:t>
            </a:r>
          </a:p>
        </p:txBody>
      </p:sp>
      <p:sp>
        <p:nvSpPr>
          <p:cNvPr id="375" name="一般的方法每次只考虑一个句子的一对实体，忽略了同一句子里不同实体对之间隐含的相互作用。本文使用基于图的模型，对不同实体对之间的相互作用建模，具有启发意义。…"/>
          <p:cNvSpPr txBox="1"/>
          <p:nvPr/>
        </p:nvSpPr>
        <p:spPr>
          <a:xfrm>
            <a:off x="508000" y="1462907"/>
            <a:ext cx="12284919" cy="317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一般的方法每次只考虑一个句子的一对实体，忽略了同一句子里不同实体对之间隐含的相互作用。本文使用基于图的模型，对不同实体对之间的相互作用建模，具有启发意义。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其他的一些基于图的方法，依赖于预先定义好关系的实体对，目前对于大多数问题来说，很难找到合适的知识图谱来提供相应的支持。本文只利用同一句子中的实体构造图，然后根据实体之间的路径建模。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总结"/>
          <p:cNvSpPr txBox="1"/>
          <p:nvPr>
            <p:ph type="title"/>
          </p:nvPr>
        </p:nvSpPr>
        <p:spPr>
          <a:xfrm>
            <a:off x="283716" y="294979"/>
            <a:ext cx="1587252" cy="653090"/>
          </a:xfrm>
          <a:prstGeom prst="rect">
            <a:avLst/>
          </a:prstGeom>
        </p:spPr>
        <p:txBody>
          <a:bodyPr/>
          <a:lstStyle>
            <a:lvl1pPr defTabSz="297941">
              <a:defRPr sz="3059"/>
            </a:lvl1pPr>
          </a:lstStyle>
          <a:p>
            <a:pPr/>
            <a:r>
              <a:t>总结</a:t>
            </a:r>
          </a:p>
        </p:txBody>
      </p:sp>
      <p:sp>
        <p:nvSpPr>
          <p:cNvPr id="380" name="优点：…"/>
          <p:cNvSpPr txBox="1"/>
          <p:nvPr/>
        </p:nvSpPr>
        <p:spPr>
          <a:xfrm>
            <a:off x="665212" y="1270000"/>
            <a:ext cx="11334552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优点：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考虑一个句子中不同关系之间的相互影响，并用图进行建模，想法比较新颖，具有一定的启发意义。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除了word embedding之外，没有使用任何外部NLP工具，减少了误差传播。</a:t>
            </a:r>
          </a:p>
        </p:txBody>
      </p:sp>
      <p:sp>
        <p:nvSpPr>
          <p:cNvPr id="381" name="不足 ：…"/>
          <p:cNvSpPr txBox="1"/>
          <p:nvPr/>
        </p:nvSpPr>
        <p:spPr>
          <a:xfrm>
            <a:off x="665212" y="4336273"/>
            <a:ext cx="11334552" cy="369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不足 ：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模型的效果并没有超过现有的state-of-the-art算法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中间的一些处理比较随意，例如对于所有的关系都使用同一个attention向量。在walk construction和walk aggregation的处理上也比较简单，可能没有充分利用不同关系之间的相互影响 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介 绍"/>
          <p:cNvSpPr txBox="1"/>
          <p:nvPr>
            <p:ph type="title"/>
          </p:nvPr>
        </p:nvSpPr>
        <p:spPr>
          <a:xfrm>
            <a:off x="384522" y="358479"/>
            <a:ext cx="1641029" cy="653090"/>
          </a:xfrm>
          <a:prstGeom prst="rect">
            <a:avLst/>
          </a:prstGeom>
        </p:spPr>
        <p:txBody>
          <a:bodyPr/>
          <a:lstStyle>
            <a:lvl1pPr defTabSz="297941">
              <a:defRPr sz="3059"/>
            </a:lvl1pPr>
          </a:lstStyle>
          <a:p>
            <a:pPr/>
            <a:r>
              <a:t>介 绍</a:t>
            </a:r>
          </a:p>
        </p:txBody>
      </p:sp>
      <p:sp>
        <p:nvSpPr>
          <p:cNvPr id="126" name="文本框 1"/>
          <p:cNvSpPr txBox="1"/>
          <p:nvPr/>
        </p:nvSpPr>
        <p:spPr>
          <a:xfrm>
            <a:off x="1839112" y="1586195"/>
            <a:ext cx="932657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定义: 给定一个句子 S 以及一对实体 e1 和 e2, 试图找到e1 和 e2之间存在的关系.</a:t>
            </a:r>
          </a:p>
        </p:txBody>
      </p:sp>
      <p:sp>
        <p:nvSpPr>
          <p:cNvPr id="127" name="例如：…"/>
          <p:cNvSpPr txBox="1"/>
          <p:nvPr/>
        </p:nvSpPr>
        <p:spPr>
          <a:xfrm>
            <a:off x="1839112" y="2904782"/>
            <a:ext cx="9326576" cy="228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例如：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/>
          </a:p>
          <a:p>
            <a:pPr algn="l"/>
          </a:p>
          <a:p>
            <a:pPr algn="l"/>
            <a:r>
              <a:rPr>
                <a:solidFill>
                  <a:srgbClr val="DD4B39"/>
                </a:solidFill>
              </a:rPr>
              <a:t>姚明</a:t>
            </a:r>
            <a:r>
              <a:t>和</a:t>
            </a:r>
            <a:r>
              <a:rPr>
                <a:solidFill>
                  <a:srgbClr val="DD4B39"/>
                </a:solidFill>
              </a:rPr>
              <a:t>叶莉</a:t>
            </a:r>
            <a:r>
              <a:t>8月3日晚正式领取了</a:t>
            </a:r>
            <a:r>
              <a:t>结婚</a:t>
            </a:r>
            <a:r>
              <a:t>证书，并定于8月6日举办婚礼。</a:t>
            </a:r>
          </a:p>
        </p:txBody>
      </p:sp>
      <p:sp>
        <p:nvSpPr>
          <p:cNvPr id="128" name="配偶"/>
          <p:cNvSpPr/>
          <p:nvPr/>
        </p:nvSpPr>
        <p:spPr>
          <a:xfrm>
            <a:off x="2284362" y="3535679"/>
            <a:ext cx="763242" cy="4470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pPr/>
            <a:r>
              <a:t>配偶</a:t>
            </a:r>
          </a:p>
        </p:txBody>
      </p:sp>
      <p:sp>
        <p:nvSpPr>
          <p:cNvPr id="129" name="线条"/>
          <p:cNvSpPr/>
          <p:nvPr/>
        </p:nvSpPr>
        <p:spPr>
          <a:xfrm flipV="1">
            <a:off x="2184399" y="4036059"/>
            <a:ext cx="1" cy="447041"/>
          </a:xfrm>
          <a:prstGeom prst="lin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线条"/>
          <p:cNvSpPr/>
          <p:nvPr/>
        </p:nvSpPr>
        <p:spPr>
          <a:xfrm>
            <a:off x="2193861" y="4044949"/>
            <a:ext cx="944244" cy="1"/>
          </a:xfrm>
          <a:prstGeom prst="lin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线条"/>
          <p:cNvSpPr/>
          <p:nvPr/>
        </p:nvSpPr>
        <p:spPr>
          <a:xfrm flipV="1">
            <a:off x="3124199" y="4036059"/>
            <a:ext cx="1" cy="44704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通过抽取非结构化文本中的实体关系，可以自动扩充知识库，对知识库的构建和…"/>
          <p:cNvSpPr txBox="1"/>
          <p:nvPr/>
        </p:nvSpPr>
        <p:spPr>
          <a:xfrm>
            <a:off x="1744662" y="5853464"/>
            <a:ext cx="9515476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通过抽取非结构化文本中的实体关系，可以自动扩充知识库，对知识库的构建和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补全有重大意义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"/>
          <p:cNvSpPr txBox="1"/>
          <p:nvPr/>
        </p:nvSpPr>
        <p:spPr>
          <a:xfrm>
            <a:off x="1130791" y="1725895"/>
            <a:ext cx="10743218" cy="669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关系抽取任务可以分为两类：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开放关系抽取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不预先限定关系类别，直接从文本中抽取出结构化的文本关系</a:t>
            </a:r>
          </a:p>
          <a:p>
            <a:pPr marL="291703" indent="-291703" algn="l" defTabSz="914400">
              <a:lnSpc>
                <a:spcPct val="150000"/>
              </a:lnSpc>
              <a:buSzPct val="145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关系分类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预先规定好关系类别，将关系抽取转化为候选实体对的分类问题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Example: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“</a:t>
            </a:r>
            <a:r>
              <a:rPr>
                <a:solidFill>
                  <a:srgbClr val="FF0000"/>
                </a:solidFill>
              </a:rPr>
              <a:t>Bill Gates</a:t>
            </a:r>
            <a:r>
              <a:t> works at </a:t>
            </a:r>
            <a:r>
              <a:rPr>
                <a:solidFill>
                  <a:srgbClr val="EB3323"/>
                </a:solidFill>
              </a:rPr>
              <a:t>Microsoft</a:t>
            </a:r>
            <a:r>
              <a:t> </a:t>
            </a:r>
            <a:r>
              <a:rPr>
                <a:solidFill>
                  <a:srgbClr val="FF0000"/>
                </a:solidFill>
              </a:rPr>
              <a:t>Inc</a:t>
            </a:r>
            <a:r>
              <a:t>.”                    </a:t>
            </a:r>
          </a:p>
          <a:p>
            <a:pPr algn="l" defTabSz="914400">
              <a:lnSpc>
                <a:spcPct val="150000"/>
              </a:lnSpc>
              <a:defRPr b="0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Person-Affiliation(Bill Gates, Microsoft Inc)</a:t>
            </a:r>
          </a:p>
          <a:p>
            <a:pPr algn="l" defTabSz="914400">
              <a:defRPr b="0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关系分类任务,Person-Affiliation关系为事先</a:t>
            </a:r>
          </a:p>
          <a:p>
            <a:pPr algn="l" defTabSz="914400">
              <a:defRPr b="0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定义好的</a:t>
            </a: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5" name="Hudson was born in Hampstead, which is a suburb of London.…"/>
          <p:cNvSpPr txBox="1"/>
          <p:nvPr/>
        </p:nvSpPr>
        <p:spPr>
          <a:xfrm>
            <a:off x="6451600" y="5466664"/>
            <a:ext cx="5344685" cy="2922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Hudson </a:t>
            </a:r>
            <a:r>
              <a:rPr>
                <a:solidFill>
                  <a:srgbClr val="000000"/>
                </a:solidFill>
              </a:rPr>
              <a:t>was born in</a:t>
            </a:r>
            <a:r>
              <a:t> Hampstead</a:t>
            </a:r>
            <a:r>
              <a:rPr>
                <a:solidFill>
                  <a:srgbClr val="040000"/>
                </a:solidFill>
              </a:rPr>
              <a:t>, which is a </a:t>
            </a:r>
            <a:r>
              <a:rPr>
                <a:solidFill>
                  <a:srgbClr val="000000"/>
                </a:solidFill>
              </a:rPr>
              <a:t>suburb of</a:t>
            </a:r>
            <a:r>
              <a:t> London</a:t>
            </a:r>
            <a:r>
              <a:rPr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algn="l" defTabSz="914400">
              <a:lnSpc>
                <a:spcPct val="150000"/>
              </a:lnSpc>
              <a:defRPr b="0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(Hudson, was born in, Hampstead)</a:t>
            </a:r>
            <a:endParaRPr>
              <a:solidFill>
                <a:srgbClr val="000000"/>
              </a:solidFill>
            </a:endParaRPr>
          </a:p>
          <a:p>
            <a:pPr algn="l" defTabSz="914400">
              <a:lnSpc>
                <a:spcPct val="150000"/>
              </a:lnSpc>
              <a:defRPr b="0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(Hampstead, is a suburb of, London)</a:t>
            </a:r>
            <a:endParaRPr>
              <a:solidFill>
                <a:srgbClr val="000000"/>
              </a:solidFill>
            </a:endParaRPr>
          </a:p>
          <a:p>
            <a:pPr algn="l" defTabSz="914400">
              <a:defRPr b="0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开放关系抽取任务，“was born in” 和 “is a suburb of” 都是直接从文本中抽取的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关系抽取任务"/>
          <p:cNvSpPr txBox="1"/>
          <p:nvPr>
            <p:ph type="title"/>
          </p:nvPr>
        </p:nvSpPr>
        <p:spPr>
          <a:xfrm>
            <a:off x="384522" y="358479"/>
            <a:ext cx="2561928" cy="653090"/>
          </a:xfrm>
          <a:prstGeom prst="rect">
            <a:avLst/>
          </a:prstGeom>
        </p:spPr>
        <p:txBody>
          <a:bodyPr/>
          <a:lstStyle>
            <a:lvl1pPr defTabSz="297941">
              <a:defRPr sz="3059"/>
            </a:lvl1pPr>
          </a:lstStyle>
          <a:p>
            <a:pPr/>
            <a:r>
              <a:t>关系抽取任务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关系抽取"/>
          <p:cNvSpPr/>
          <p:nvPr/>
        </p:nvSpPr>
        <p:spPr>
          <a:xfrm>
            <a:off x="4007477" y="1556605"/>
            <a:ext cx="2348246" cy="572196"/>
          </a:xfrm>
          <a:prstGeom prst="roundRect">
            <a:avLst>
              <a:gd name="adj" fmla="val 33293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关系抽取</a:t>
            </a:r>
          </a:p>
        </p:txBody>
      </p:sp>
      <p:sp>
        <p:nvSpPr>
          <p:cNvPr id="139" name="开放关系抽取"/>
          <p:cNvSpPr/>
          <p:nvPr/>
        </p:nvSpPr>
        <p:spPr>
          <a:xfrm>
            <a:off x="1099177" y="5874605"/>
            <a:ext cx="1810629" cy="1080196"/>
          </a:xfrm>
          <a:prstGeom prst="roundRect">
            <a:avLst>
              <a:gd name="adj" fmla="val 1872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开放关系抽取</a:t>
            </a:r>
          </a:p>
        </p:txBody>
      </p:sp>
      <p:sp>
        <p:nvSpPr>
          <p:cNvPr id="140" name="关系分类"/>
          <p:cNvSpPr/>
          <p:nvPr/>
        </p:nvSpPr>
        <p:spPr>
          <a:xfrm>
            <a:off x="6877677" y="3584697"/>
            <a:ext cx="2348246" cy="846536"/>
          </a:xfrm>
          <a:prstGeom prst="roundRect">
            <a:avLst>
              <a:gd name="adj" fmla="val 2250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关系分类</a:t>
            </a:r>
          </a:p>
        </p:txBody>
      </p:sp>
      <p:sp>
        <p:nvSpPr>
          <p:cNvPr id="141" name="基于规则的方法"/>
          <p:cNvSpPr/>
          <p:nvPr/>
        </p:nvSpPr>
        <p:spPr>
          <a:xfrm>
            <a:off x="4201177" y="5859598"/>
            <a:ext cx="1705606" cy="1110210"/>
          </a:xfrm>
          <a:prstGeom prst="roundRect">
            <a:avLst>
              <a:gd name="adj" fmla="val 14146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基于规则的方法</a:t>
            </a:r>
          </a:p>
        </p:txBody>
      </p:sp>
      <p:sp>
        <p:nvSpPr>
          <p:cNvPr id="142" name="有监督学习"/>
          <p:cNvSpPr/>
          <p:nvPr/>
        </p:nvSpPr>
        <p:spPr>
          <a:xfrm>
            <a:off x="6224607" y="5859598"/>
            <a:ext cx="1705606" cy="1110210"/>
          </a:xfrm>
          <a:prstGeom prst="roundRect">
            <a:avLst>
              <a:gd name="adj" fmla="val 14146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有监督学习</a:t>
            </a:r>
          </a:p>
        </p:txBody>
      </p:sp>
      <p:sp>
        <p:nvSpPr>
          <p:cNvPr id="143" name="半监督学习"/>
          <p:cNvSpPr/>
          <p:nvPr/>
        </p:nvSpPr>
        <p:spPr>
          <a:xfrm>
            <a:off x="8136112" y="5859598"/>
            <a:ext cx="1705606" cy="1110210"/>
          </a:xfrm>
          <a:prstGeom prst="roundRect">
            <a:avLst>
              <a:gd name="adj" fmla="val 14146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半监督学习</a:t>
            </a:r>
          </a:p>
        </p:txBody>
      </p:sp>
      <p:sp>
        <p:nvSpPr>
          <p:cNvPr id="144" name="远程监督学习"/>
          <p:cNvSpPr/>
          <p:nvPr/>
        </p:nvSpPr>
        <p:spPr>
          <a:xfrm>
            <a:off x="10047617" y="5859598"/>
            <a:ext cx="1705606" cy="1110210"/>
          </a:xfrm>
          <a:prstGeom prst="roundRect">
            <a:avLst>
              <a:gd name="adj" fmla="val 14146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远程监督学习</a:t>
            </a:r>
          </a:p>
        </p:txBody>
      </p:sp>
      <p:sp>
        <p:nvSpPr>
          <p:cNvPr id="145" name="线条"/>
          <p:cNvSpPr/>
          <p:nvPr/>
        </p:nvSpPr>
        <p:spPr>
          <a:xfrm>
            <a:off x="5919706" y="2169976"/>
            <a:ext cx="2152682" cy="1416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 flipH="1">
            <a:off x="1968048" y="2202477"/>
            <a:ext cx="2362946" cy="36179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线条"/>
          <p:cNvSpPr/>
          <p:nvPr/>
        </p:nvSpPr>
        <p:spPr>
          <a:xfrm flipH="1">
            <a:off x="5780957" y="4428963"/>
            <a:ext cx="1828464" cy="14144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线条"/>
          <p:cNvSpPr/>
          <p:nvPr/>
        </p:nvSpPr>
        <p:spPr>
          <a:xfrm flipH="1">
            <a:off x="7046168" y="4420995"/>
            <a:ext cx="713280" cy="14547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线条"/>
          <p:cNvSpPr/>
          <p:nvPr/>
        </p:nvSpPr>
        <p:spPr>
          <a:xfrm>
            <a:off x="8134552" y="4414688"/>
            <a:ext cx="787675" cy="14390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线条"/>
          <p:cNvSpPr/>
          <p:nvPr/>
        </p:nvSpPr>
        <p:spPr>
          <a:xfrm>
            <a:off x="8581822" y="4397708"/>
            <a:ext cx="1621571" cy="15052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特征工程"/>
          <p:cNvSpPr/>
          <p:nvPr/>
        </p:nvSpPr>
        <p:spPr>
          <a:xfrm>
            <a:off x="4459307" y="7400912"/>
            <a:ext cx="1810629" cy="572196"/>
          </a:xfrm>
          <a:prstGeom prst="roundRect">
            <a:avLst>
              <a:gd name="adj" fmla="val 2744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特征工程</a:t>
            </a:r>
          </a:p>
        </p:txBody>
      </p:sp>
      <p:sp>
        <p:nvSpPr>
          <p:cNvPr id="152" name="核函数"/>
          <p:cNvSpPr/>
          <p:nvPr/>
        </p:nvSpPr>
        <p:spPr>
          <a:xfrm>
            <a:off x="6323762" y="7400912"/>
            <a:ext cx="1612319" cy="572196"/>
          </a:xfrm>
          <a:prstGeom prst="roundRect">
            <a:avLst>
              <a:gd name="adj" fmla="val 22418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核函数</a:t>
            </a:r>
          </a:p>
        </p:txBody>
      </p:sp>
      <p:sp>
        <p:nvSpPr>
          <p:cNvPr id="153" name="深度学习"/>
          <p:cNvSpPr/>
          <p:nvPr/>
        </p:nvSpPr>
        <p:spPr>
          <a:xfrm>
            <a:off x="7989907" y="7400912"/>
            <a:ext cx="1705606" cy="572196"/>
          </a:xfrm>
          <a:prstGeom prst="roundRect">
            <a:avLst>
              <a:gd name="adj" fmla="val 2744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深度学习</a:t>
            </a:r>
          </a:p>
        </p:txBody>
      </p:sp>
      <p:sp>
        <p:nvSpPr>
          <p:cNvPr id="154" name="Multi-Instance"/>
          <p:cNvSpPr/>
          <p:nvPr/>
        </p:nvSpPr>
        <p:spPr>
          <a:xfrm>
            <a:off x="9749339" y="7375512"/>
            <a:ext cx="2571934" cy="572196"/>
          </a:xfrm>
          <a:prstGeom prst="roundRect">
            <a:avLst>
              <a:gd name="adj" fmla="val 3778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Multi-Instance</a:t>
            </a:r>
          </a:p>
        </p:txBody>
      </p:sp>
      <p:sp>
        <p:nvSpPr>
          <p:cNvPr id="155" name="Attention"/>
          <p:cNvSpPr/>
          <p:nvPr/>
        </p:nvSpPr>
        <p:spPr>
          <a:xfrm>
            <a:off x="9749339" y="8162912"/>
            <a:ext cx="2571934" cy="572196"/>
          </a:xfrm>
          <a:prstGeom prst="roundRect">
            <a:avLst>
              <a:gd name="adj" fmla="val 3778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</a:t>
            </a:r>
          </a:p>
        </p:txBody>
      </p:sp>
      <p:sp>
        <p:nvSpPr>
          <p:cNvPr id="156" name="线条"/>
          <p:cNvSpPr/>
          <p:nvPr/>
        </p:nvSpPr>
        <p:spPr>
          <a:xfrm flipH="1">
            <a:off x="5374912" y="6953362"/>
            <a:ext cx="1489633" cy="4389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线条"/>
          <p:cNvSpPr/>
          <p:nvPr/>
        </p:nvSpPr>
        <p:spPr>
          <a:xfrm>
            <a:off x="7129921" y="6977955"/>
            <a:ext cx="1" cy="4016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>
            <a:off x="7514724" y="6990237"/>
            <a:ext cx="1381909" cy="364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线条"/>
          <p:cNvSpPr/>
          <p:nvPr/>
        </p:nvSpPr>
        <p:spPr>
          <a:xfrm>
            <a:off x="10900419" y="6977955"/>
            <a:ext cx="1" cy="4016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线条"/>
          <p:cNvSpPr/>
          <p:nvPr/>
        </p:nvSpPr>
        <p:spPr>
          <a:xfrm>
            <a:off x="10900419" y="7930455"/>
            <a:ext cx="1" cy="246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关系抽取方法分类"/>
          <p:cNvSpPr txBox="1"/>
          <p:nvPr>
            <p:ph type="title"/>
          </p:nvPr>
        </p:nvSpPr>
        <p:spPr>
          <a:xfrm>
            <a:off x="359122" y="206079"/>
            <a:ext cx="3045074" cy="973784"/>
          </a:xfrm>
          <a:prstGeom prst="rect">
            <a:avLst/>
          </a:prstGeom>
        </p:spPr>
        <p:txBody>
          <a:bodyPr/>
          <a:lstStyle>
            <a:lvl1pPr defTabSz="280415">
              <a:defRPr sz="2880"/>
            </a:lvl1pPr>
          </a:lstStyle>
          <a:p>
            <a:pPr/>
            <a:r>
              <a:t>关系抽取方法分类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有监督学习的方法"/>
          <p:cNvSpPr txBox="1"/>
          <p:nvPr>
            <p:ph type="title"/>
          </p:nvPr>
        </p:nvSpPr>
        <p:spPr>
          <a:xfrm>
            <a:off x="460722" y="333079"/>
            <a:ext cx="2597334" cy="708671"/>
          </a:xfrm>
          <a:prstGeom prst="rect">
            <a:avLst/>
          </a:prstGeom>
        </p:spPr>
        <p:txBody>
          <a:bodyPr/>
          <a:lstStyle>
            <a:lvl1pPr defTabSz="233679">
              <a:defRPr sz="2400"/>
            </a:lvl1pPr>
          </a:lstStyle>
          <a:p>
            <a:pPr/>
            <a:r>
              <a:t>有监督学习的方法</a:t>
            </a:r>
          </a:p>
        </p:txBody>
      </p:sp>
      <p:sp>
        <p:nvSpPr>
          <p:cNvPr id="164" name="基于特征工程的方法: 将句子的词法特征、句法特征、语义特征等映射到高维向量空间上，然后用分类模型进行分类"/>
          <p:cNvSpPr txBox="1"/>
          <p:nvPr/>
        </p:nvSpPr>
        <p:spPr>
          <a:xfrm>
            <a:off x="533399" y="1431385"/>
            <a:ext cx="12268202" cy="1582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基于特征工程的方法:</a:t>
            </a:r>
            <a:r>
              <a:t> 将句子的词法特征、句法特征、语义特征等映射到高维向量空间上，然后用分类模型进行分类</a:t>
            </a:r>
          </a:p>
        </p:txBody>
      </p:sp>
      <p:grpSp>
        <p:nvGrpSpPr>
          <p:cNvPr id="204" name="组合 16"/>
          <p:cNvGrpSpPr/>
          <p:nvPr/>
        </p:nvGrpSpPr>
        <p:grpSpPr>
          <a:xfrm>
            <a:off x="451869" y="3009937"/>
            <a:ext cx="6279146" cy="4511593"/>
            <a:chOff x="0" y="0"/>
            <a:chExt cx="6279145" cy="4511591"/>
          </a:xfrm>
        </p:grpSpPr>
        <p:grpSp>
          <p:nvGrpSpPr>
            <p:cNvPr id="167" name="矩形 31"/>
            <p:cNvGrpSpPr/>
            <p:nvPr/>
          </p:nvGrpSpPr>
          <p:grpSpPr>
            <a:xfrm>
              <a:off x="4979596" y="-1"/>
              <a:ext cx="1299550" cy="388962"/>
              <a:chOff x="0" y="0"/>
              <a:chExt cx="1299548" cy="388960"/>
            </a:xfrm>
          </p:grpSpPr>
          <p:sp>
            <p:nvSpPr>
              <p:cNvPr id="165" name="矩形"/>
              <p:cNvSpPr/>
              <p:nvPr/>
            </p:nvSpPr>
            <p:spPr>
              <a:xfrm>
                <a:off x="-1" y="0"/>
                <a:ext cx="1299550" cy="388961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6" name="Words"/>
              <p:cNvSpPr txBox="1"/>
              <p:nvPr/>
            </p:nvSpPr>
            <p:spPr>
              <a:xfrm>
                <a:off x="-1" y="27311"/>
                <a:ext cx="1299550" cy="334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Words</a:t>
                </a:r>
              </a:p>
            </p:txBody>
          </p:sp>
        </p:grpSp>
        <p:grpSp>
          <p:nvGrpSpPr>
            <p:cNvPr id="203" name="组合 13"/>
            <p:cNvGrpSpPr/>
            <p:nvPr/>
          </p:nvGrpSpPr>
          <p:grpSpPr>
            <a:xfrm>
              <a:off x="0" y="388960"/>
              <a:ext cx="6279146" cy="4122632"/>
              <a:chOff x="0" y="0"/>
              <a:chExt cx="6279145" cy="4122630"/>
            </a:xfrm>
          </p:grpSpPr>
          <p:grpSp>
            <p:nvGrpSpPr>
              <p:cNvPr id="170" name="矩形 2"/>
              <p:cNvGrpSpPr/>
              <p:nvPr/>
            </p:nvGrpSpPr>
            <p:grpSpPr>
              <a:xfrm>
                <a:off x="0" y="1874853"/>
                <a:ext cx="1221154" cy="388961"/>
                <a:chOff x="0" y="0"/>
                <a:chExt cx="1221153" cy="388960"/>
              </a:xfrm>
            </p:grpSpPr>
            <p:sp>
              <p:nvSpPr>
                <p:cNvPr id="168" name="矩形"/>
                <p:cNvSpPr/>
                <p:nvPr/>
              </p:nvSpPr>
              <p:spPr>
                <a:xfrm>
                  <a:off x="-1" y="0"/>
                  <a:ext cx="1221155" cy="388961"/>
                </a:xfrm>
                <a:prstGeom prst="rect">
                  <a:avLst/>
                </a:prstGeom>
                <a:noFill/>
                <a:ln w="19050" cap="flat">
                  <a:solidFill>
                    <a:srgbClr val="2E75B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2E75B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69" name="Features"/>
                <p:cNvSpPr txBox="1"/>
                <p:nvPr/>
              </p:nvSpPr>
              <p:spPr>
                <a:xfrm>
                  <a:off x="-1" y="27311"/>
                  <a:ext cx="1221155" cy="334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2E75B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Features</a:t>
                  </a:r>
                </a:p>
              </p:txBody>
            </p:sp>
          </p:grpSp>
          <p:grpSp>
            <p:nvGrpSpPr>
              <p:cNvPr id="173" name="矩形 24"/>
              <p:cNvGrpSpPr/>
              <p:nvPr/>
            </p:nvGrpSpPr>
            <p:grpSpPr>
              <a:xfrm>
                <a:off x="2268934" y="4265"/>
                <a:ext cx="1221155" cy="388961"/>
                <a:chOff x="0" y="0"/>
                <a:chExt cx="1221153" cy="388960"/>
              </a:xfrm>
            </p:grpSpPr>
            <p:sp>
              <p:nvSpPr>
                <p:cNvPr id="171" name="矩形"/>
                <p:cNvSpPr/>
                <p:nvPr/>
              </p:nvSpPr>
              <p:spPr>
                <a:xfrm>
                  <a:off x="-1" y="0"/>
                  <a:ext cx="1221155" cy="388961"/>
                </a:xfrm>
                <a:prstGeom prst="rect">
                  <a:avLst/>
                </a:prstGeom>
                <a:noFill/>
                <a:ln w="19050" cap="flat">
                  <a:solidFill>
                    <a:srgbClr val="767A3E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A5A82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2" name="Lexical"/>
                <p:cNvSpPr txBox="1"/>
                <p:nvPr/>
              </p:nvSpPr>
              <p:spPr>
                <a:xfrm>
                  <a:off x="-1" y="27311"/>
                  <a:ext cx="1221155" cy="334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A5A82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Lexical</a:t>
                  </a:r>
                </a:p>
              </p:txBody>
            </p:sp>
          </p:grpSp>
          <p:grpSp>
            <p:nvGrpSpPr>
              <p:cNvPr id="176" name="矩形 29"/>
              <p:cNvGrpSpPr/>
              <p:nvPr/>
            </p:nvGrpSpPr>
            <p:grpSpPr>
              <a:xfrm>
                <a:off x="2268931" y="1818645"/>
                <a:ext cx="1221155" cy="388961"/>
                <a:chOff x="0" y="0"/>
                <a:chExt cx="1221153" cy="388960"/>
              </a:xfrm>
            </p:grpSpPr>
            <p:sp>
              <p:nvSpPr>
                <p:cNvPr id="174" name="矩形"/>
                <p:cNvSpPr/>
                <p:nvPr/>
              </p:nvSpPr>
              <p:spPr>
                <a:xfrm>
                  <a:off x="-1" y="0"/>
                  <a:ext cx="1221155" cy="388961"/>
                </a:xfrm>
                <a:prstGeom prst="rect">
                  <a:avLst/>
                </a:prstGeom>
                <a:noFill/>
                <a:ln w="19050" cap="flat">
                  <a:solidFill>
                    <a:srgbClr val="767A3E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5" name="Syntactic"/>
                <p:cNvSpPr txBox="1"/>
                <p:nvPr/>
              </p:nvSpPr>
              <p:spPr>
                <a:xfrm>
                  <a:off x="-1" y="27311"/>
                  <a:ext cx="1221155" cy="334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A5A82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Syntactic</a:t>
                  </a:r>
                  <a:r>
                    <a:rPr b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79" name="矩形 30"/>
              <p:cNvGrpSpPr/>
              <p:nvPr/>
            </p:nvGrpSpPr>
            <p:grpSpPr>
              <a:xfrm>
                <a:off x="2268931" y="3633024"/>
                <a:ext cx="1221155" cy="388962"/>
                <a:chOff x="0" y="0"/>
                <a:chExt cx="1221153" cy="388960"/>
              </a:xfrm>
            </p:grpSpPr>
            <p:sp>
              <p:nvSpPr>
                <p:cNvPr id="177" name="矩形"/>
                <p:cNvSpPr/>
                <p:nvPr/>
              </p:nvSpPr>
              <p:spPr>
                <a:xfrm>
                  <a:off x="-1" y="0"/>
                  <a:ext cx="1221155" cy="388961"/>
                </a:xfrm>
                <a:prstGeom prst="rect">
                  <a:avLst/>
                </a:prstGeom>
                <a:noFill/>
                <a:ln w="19050" cap="flat">
                  <a:solidFill>
                    <a:srgbClr val="767A3E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8" name="Semantic"/>
                <p:cNvSpPr txBox="1"/>
                <p:nvPr/>
              </p:nvSpPr>
              <p:spPr>
                <a:xfrm>
                  <a:off x="-1" y="27311"/>
                  <a:ext cx="1221155" cy="334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A5A82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Semantic</a:t>
                  </a:r>
                  <a:r>
                    <a:rPr b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82" name="矩形 32"/>
              <p:cNvGrpSpPr/>
              <p:nvPr/>
            </p:nvGrpSpPr>
            <p:grpSpPr>
              <a:xfrm>
                <a:off x="4979596" y="-1"/>
                <a:ext cx="1299550" cy="388962"/>
                <a:chOff x="0" y="0"/>
                <a:chExt cx="1299548" cy="388960"/>
              </a:xfrm>
            </p:grpSpPr>
            <p:sp>
              <p:nvSpPr>
                <p:cNvPr id="180" name="矩形"/>
                <p:cNvSpPr/>
                <p:nvPr/>
              </p:nvSpPr>
              <p:spPr>
                <a:xfrm>
                  <a:off x="-1" y="0"/>
                  <a:ext cx="1299550" cy="388961"/>
                </a:xfrm>
                <a:prstGeom prst="rect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1" name="Entity Type"/>
                <p:cNvSpPr txBox="1"/>
                <p:nvPr/>
              </p:nvSpPr>
              <p:spPr>
                <a:xfrm>
                  <a:off x="-1" y="27311"/>
                  <a:ext cx="1299550" cy="334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Entity Type</a:t>
                  </a:r>
                </a:p>
              </p:txBody>
            </p:sp>
          </p:grpSp>
          <p:grpSp>
            <p:nvGrpSpPr>
              <p:cNvPr id="185" name="矩形 33"/>
              <p:cNvGrpSpPr/>
              <p:nvPr/>
            </p:nvGrpSpPr>
            <p:grpSpPr>
              <a:xfrm>
                <a:off x="4979596" y="772821"/>
                <a:ext cx="1299550" cy="735148"/>
                <a:chOff x="0" y="0"/>
                <a:chExt cx="1299548" cy="735146"/>
              </a:xfrm>
            </p:grpSpPr>
            <p:sp>
              <p:nvSpPr>
                <p:cNvPr id="183" name="矩形"/>
                <p:cNvSpPr/>
                <p:nvPr/>
              </p:nvSpPr>
              <p:spPr>
                <a:xfrm>
                  <a:off x="-1" y="-1"/>
                  <a:ext cx="1299550" cy="735148"/>
                </a:xfrm>
                <a:prstGeom prst="rect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4" name="Mention…"/>
                <p:cNvSpPr txBox="1"/>
                <p:nvPr/>
              </p:nvSpPr>
              <p:spPr>
                <a:xfrm>
                  <a:off x="-1" y="72446"/>
                  <a:ext cx="1299550" cy="59025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Mention 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Level</a:t>
                  </a:r>
                </a:p>
              </p:txBody>
            </p:sp>
          </p:grpSp>
          <p:grpSp>
            <p:nvGrpSpPr>
              <p:cNvPr id="188" name="矩形 34"/>
              <p:cNvGrpSpPr/>
              <p:nvPr/>
            </p:nvGrpSpPr>
            <p:grpSpPr>
              <a:xfrm>
                <a:off x="4979596" y="388960"/>
                <a:ext cx="1299550" cy="388961"/>
                <a:chOff x="0" y="0"/>
                <a:chExt cx="1299548" cy="388960"/>
              </a:xfrm>
            </p:grpSpPr>
            <p:sp>
              <p:nvSpPr>
                <p:cNvPr id="186" name="矩形"/>
                <p:cNvSpPr/>
                <p:nvPr/>
              </p:nvSpPr>
              <p:spPr>
                <a:xfrm>
                  <a:off x="-1" y="0"/>
                  <a:ext cx="1299550" cy="388961"/>
                </a:xfrm>
                <a:prstGeom prst="rect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7" name="Overlap"/>
                <p:cNvSpPr txBox="1"/>
                <p:nvPr/>
              </p:nvSpPr>
              <p:spPr>
                <a:xfrm>
                  <a:off x="-1" y="27311"/>
                  <a:ext cx="1299550" cy="334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Overlap</a:t>
                  </a:r>
                </a:p>
              </p:txBody>
            </p:sp>
          </p:grpSp>
          <p:grpSp>
            <p:nvGrpSpPr>
              <p:cNvPr id="195" name="组合 5"/>
              <p:cNvGrpSpPr/>
              <p:nvPr/>
            </p:nvGrpSpPr>
            <p:grpSpPr>
              <a:xfrm>
                <a:off x="4979596" y="1774207"/>
                <a:ext cx="1299550" cy="1172652"/>
                <a:chOff x="0" y="0"/>
                <a:chExt cx="1299548" cy="1172651"/>
              </a:xfrm>
            </p:grpSpPr>
            <p:grpSp>
              <p:nvGrpSpPr>
                <p:cNvPr id="191" name="矩形 35"/>
                <p:cNvGrpSpPr/>
                <p:nvPr/>
              </p:nvGrpSpPr>
              <p:grpSpPr>
                <a:xfrm>
                  <a:off x="-1" y="0"/>
                  <a:ext cx="1299550" cy="590253"/>
                  <a:chOff x="0" y="0"/>
                  <a:chExt cx="1299548" cy="590252"/>
                </a:xfrm>
              </p:grpSpPr>
              <p:sp>
                <p:nvSpPr>
                  <p:cNvPr id="189" name="矩形"/>
                  <p:cNvSpPr/>
                  <p:nvPr/>
                </p:nvSpPr>
                <p:spPr>
                  <a:xfrm>
                    <a:off x="0" y="37386"/>
                    <a:ext cx="1299549" cy="515481"/>
                  </a:xfrm>
                  <a:prstGeom prst="rect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b="0" sz="1800">
                        <a:solidFill>
                          <a:srgbClr val="FFFFFF"/>
                        </a:solidFill>
                        <a:latin typeface="等线"/>
                        <a:ea typeface="等线"/>
                        <a:cs typeface="等线"/>
                        <a:sym typeface="等线"/>
                      </a:defRPr>
                    </a:pPr>
                  </a:p>
                </p:txBody>
              </p:sp>
              <p:sp>
                <p:nvSpPr>
                  <p:cNvPr id="190" name="Dependency…"/>
                  <p:cNvSpPr txBox="1"/>
                  <p:nvPr/>
                </p:nvSpPr>
                <p:spPr>
                  <a:xfrm>
                    <a:off x="0" y="-1"/>
                    <a:ext cx="1299549" cy="59025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t>Dependency</a:t>
                    </a:r>
                    <a:endParaRPr>
                      <a:solidFill>
                        <a:srgbClr val="FFFFFF"/>
                      </a:solidFill>
                    </a:endParaRPr>
                  </a:p>
                  <a:p>
                    <a:pPr defTabSz="914400">
                      <a:def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t>Tree</a:t>
                    </a:r>
                  </a:p>
                </p:txBody>
              </p:sp>
            </p:grpSp>
            <p:grpSp>
              <p:nvGrpSpPr>
                <p:cNvPr id="194" name="矩形 36"/>
                <p:cNvGrpSpPr/>
                <p:nvPr/>
              </p:nvGrpSpPr>
              <p:grpSpPr>
                <a:xfrm>
                  <a:off x="-1" y="326483"/>
                  <a:ext cx="1299550" cy="846169"/>
                  <a:chOff x="0" y="0"/>
                  <a:chExt cx="1299548" cy="846167"/>
                </a:xfrm>
              </p:grpSpPr>
              <p:sp>
                <p:nvSpPr>
                  <p:cNvPr id="192" name="矩形"/>
                  <p:cNvSpPr/>
                  <p:nvPr/>
                </p:nvSpPr>
                <p:spPr>
                  <a:xfrm>
                    <a:off x="0" y="226382"/>
                    <a:ext cx="1299549" cy="393403"/>
                  </a:xfrm>
                  <a:prstGeom prst="rect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193" name="Parse Tree"/>
                  <p:cNvSpPr txBox="1"/>
                  <p:nvPr/>
                </p:nvSpPr>
                <p:spPr>
                  <a:xfrm>
                    <a:off x="0" y="-1"/>
                    <a:ext cx="1299549" cy="84616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  <a:p>
                    <a:pPr defTabSz="914400">
                      <a:def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t>Parse Tree</a:t>
                    </a:r>
                    <a:endParaRPr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grpSp>
            <p:nvGrpSpPr>
              <p:cNvPr id="198" name="矩形 37"/>
              <p:cNvGrpSpPr/>
              <p:nvPr/>
            </p:nvGrpSpPr>
            <p:grpSpPr>
              <a:xfrm>
                <a:off x="4979596" y="3532377"/>
                <a:ext cx="1299550" cy="590254"/>
                <a:chOff x="0" y="0"/>
                <a:chExt cx="1299548" cy="590252"/>
              </a:xfrm>
            </p:grpSpPr>
            <p:sp>
              <p:nvSpPr>
                <p:cNvPr id="196" name="矩形"/>
                <p:cNvSpPr/>
                <p:nvPr/>
              </p:nvSpPr>
              <p:spPr>
                <a:xfrm>
                  <a:off x="0" y="37386"/>
                  <a:ext cx="1299549" cy="515481"/>
                </a:xfrm>
                <a:prstGeom prst="rect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</a:p>
              </p:txBody>
            </p:sp>
            <p:sp>
              <p:nvSpPr>
                <p:cNvPr id="197" name="Semantic…"/>
                <p:cNvSpPr txBox="1"/>
                <p:nvPr/>
              </p:nvSpPr>
              <p:spPr>
                <a:xfrm>
                  <a:off x="0" y="-1"/>
                  <a:ext cx="1299549" cy="59025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Semantic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14400">
                    <a:defRPr b="0" sz="1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Information</a:t>
                  </a:r>
                </a:p>
              </p:txBody>
            </p:sp>
          </p:grpSp>
          <p:sp>
            <p:nvSpPr>
              <p:cNvPr id="199" name="左大括号 9"/>
              <p:cNvSpPr/>
              <p:nvPr/>
            </p:nvSpPr>
            <p:spPr>
              <a:xfrm>
                <a:off x="1656856" y="242503"/>
                <a:ext cx="343732" cy="3681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5635" y="21600"/>
                      <a:pt x="10800" y="21525"/>
                      <a:pt x="10800" y="21432"/>
                    </a:cubicBezTo>
                    <a:lnTo>
                      <a:pt x="10800" y="11021"/>
                    </a:lnTo>
                    <a:cubicBezTo>
                      <a:pt x="10800" y="10928"/>
                      <a:pt x="5965" y="10853"/>
                      <a:pt x="0" y="10853"/>
                    </a:cubicBezTo>
                    <a:cubicBezTo>
                      <a:pt x="5965" y="10853"/>
                      <a:pt x="10800" y="10778"/>
                      <a:pt x="10800" y="10685"/>
                    </a:cubicBezTo>
                    <a:lnTo>
                      <a:pt x="10800" y="168"/>
                    </a:lnTo>
                    <a:cubicBezTo>
                      <a:pt x="10800" y="75"/>
                      <a:pt x="15635" y="0"/>
                      <a:pt x="21600" y="0"/>
                    </a:cubicBezTo>
                  </a:path>
                </a:pathLst>
              </a:custGeom>
              <a:noFill/>
              <a:ln w="19050" cap="flat">
                <a:solidFill>
                  <a:srgbClr val="C55A1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00" name="右箭头 12"/>
              <p:cNvSpPr/>
              <p:nvPr/>
            </p:nvSpPr>
            <p:spPr>
              <a:xfrm>
                <a:off x="3574517" y="106820"/>
                <a:ext cx="1266383" cy="13568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55A11"/>
              </a:solidFill>
              <a:ln w="12700" cap="flat">
                <a:solidFill>
                  <a:srgbClr val="C55A1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01" name="右箭头 40"/>
              <p:cNvSpPr/>
              <p:nvPr/>
            </p:nvSpPr>
            <p:spPr>
              <a:xfrm>
                <a:off x="3574517" y="1933650"/>
                <a:ext cx="1266383" cy="13568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55A11"/>
              </a:solidFill>
              <a:ln w="12700" cap="flat">
                <a:solidFill>
                  <a:srgbClr val="C55A1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02" name="右箭头 41"/>
              <p:cNvSpPr/>
              <p:nvPr/>
            </p:nvSpPr>
            <p:spPr>
              <a:xfrm>
                <a:off x="3574517" y="3777129"/>
                <a:ext cx="1266383" cy="13568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55A11"/>
              </a:solidFill>
              <a:ln w="12700" cap="flat">
                <a:solidFill>
                  <a:srgbClr val="C55A1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</p:grpSp>
      <p:pic>
        <p:nvPicPr>
          <p:cNvPr id="205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1242" y="2875509"/>
            <a:ext cx="5129814" cy="28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1242" y="6451524"/>
            <a:ext cx="5129814" cy="149288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Parse Tree"/>
          <p:cNvSpPr txBox="1"/>
          <p:nvPr/>
        </p:nvSpPr>
        <p:spPr>
          <a:xfrm>
            <a:off x="8921676" y="5790645"/>
            <a:ext cx="2597334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Parse Tree</a:t>
            </a:r>
          </a:p>
        </p:txBody>
      </p:sp>
      <p:sp>
        <p:nvSpPr>
          <p:cNvPr id="208" name="Dependency Tree"/>
          <p:cNvSpPr txBox="1"/>
          <p:nvPr/>
        </p:nvSpPr>
        <p:spPr>
          <a:xfrm>
            <a:off x="8651727" y="8136717"/>
            <a:ext cx="2597333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Dependency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有监督学习的方法"/>
          <p:cNvSpPr txBox="1"/>
          <p:nvPr>
            <p:ph type="title"/>
          </p:nvPr>
        </p:nvSpPr>
        <p:spPr>
          <a:xfrm>
            <a:off x="460722" y="333079"/>
            <a:ext cx="2815375" cy="969169"/>
          </a:xfrm>
          <a:prstGeom prst="rect">
            <a:avLst/>
          </a:prstGeom>
        </p:spPr>
        <p:txBody>
          <a:bodyPr/>
          <a:lstStyle>
            <a:lvl1pPr defTabSz="257047">
              <a:defRPr sz="2640"/>
            </a:lvl1pPr>
          </a:lstStyle>
          <a:p>
            <a:pPr/>
            <a:r>
              <a:t>有监督学习的方法</a:t>
            </a:r>
          </a:p>
        </p:txBody>
      </p:sp>
      <p:sp>
        <p:nvSpPr>
          <p:cNvPr id="213" name="基于核函数的方法: 不显式的提取特征，利用核函数计算两个对象之间的相似度，利用待预测目标和有标记数据之间的相似度预测关系。"/>
          <p:cNvSpPr txBox="1"/>
          <p:nvPr/>
        </p:nvSpPr>
        <p:spPr>
          <a:xfrm>
            <a:off x="514497" y="1449717"/>
            <a:ext cx="12268202" cy="109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基于核函数的方法: </a:t>
            </a:r>
            <a:r>
              <a:t>不显式的提取特征，利用核函数计算两个对象之间的相似度，利用待预测目标和有标记数据之间的相似度预测关系。</a:t>
            </a:r>
          </a:p>
        </p:txBody>
      </p:sp>
      <p:grpSp>
        <p:nvGrpSpPr>
          <p:cNvPr id="234" name="成组"/>
          <p:cNvGrpSpPr/>
          <p:nvPr/>
        </p:nvGrpSpPr>
        <p:grpSpPr>
          <a:xfrm>
            <a:off x="1360736" y="3418448"/>
            <a:ext cx="6630106" cy="4643904"/>
            <a:chOff x="0" y="0"/>
            <a:chExt cx="6630104" cy="4643903"/>
          </a:xfrm>
        </p:grpSpPr>
        <p:grpSp>
          <p:nvGrpSpPr>
            <p:cNvPr id="216" name="矩形 31"/>
            <p:cNvGrpSpPr/>
            <p:nvPr/>
          </p:nvGrpSpPr>
          <p:grpSpPr>
            <a:xfrm>
              <a:off x="5043027" y="0"/>
              <a:ext cx="1584640" cy="474290"/>
              <a:chOff x="0" y="0"/>
              <a:chExt cx="1584639" cy="474289"/>
            </a:xfrm>
          </p:grpSpPr>
          <p:sp>
            <p:nvSpPr>
              <p:cNvPr id="214" name="矩形"/>
              <p:cNvSpPr/>
              <p:nvPr/>
            </p:nvSpPr>
            <p:spPr>
              <a:xfrm>
                <a:off x="-1" y="0"/>
                <a:ext cx="1584641" cy="474290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15" name="句法树核"/>
              <p:cNvSpPr txBox="1"/>
              <p:nvPr/>
            </p:nvSpPr>
            <p:spPr>
              <a:xfrm>
                <a:off x="-1" y="33302"/>
                <a:ext cx="1584641" cy="4076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句法树核</a:t>
                </a:r>
              </a:p>
            </p:txBody>
          </p:sp>
        </p:grpSp>
        <p:grpSp>
          <p:nvGrpSpPr>
            <p:cNvPr id="219" name="矩形 2"/>
            <p:cNvGrpSpPr/>
            <p:nvPr/>
          </p:nvGrpSpPr>
          <p:grpSpPr>
            <a:xfrm>
              <a:off x="0" y="2362064"/>
              <a:ext cx="1446525" cy="460747"/>
              <a:chOff x="0" y="0"/>
              <a:chExt cx="1446524" cy="460745"/>
            </a:xfrm>
          </p:grpSpPr>
          <p:sp>
            <p:nvSpPr>
              <p:cNvPr id="217" name="矩形"/>
              <p:cNvSpPr/>
              <p:nvPr/>
            </p:nvSpPr>
            <p:spPr>
              <a:xfrm>
                <a:off x="-1" y="0"/>
                <a:ext cx="1446526" cy="460746"/>
              </a:xfrm>
              <a:prstGeom prst="rect">
                <a:avLst/>
              </a:prstGeom>
              <a:noFill/>
              <a:ln w="19050" cap="flat">
                <a:solidFill>
                  <a:srgbClr val="2E75B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2E75B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18" name="核函数"/>
              <p:cNvSpPr txBox="1"/>
              <p:nvPr/>
            </p:nvSpPr>
            <p:spPr>
              <a:xfrm>
                <a:off x="-1" y="32351"/>
                <a:ext cx="1446526" cy="3960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2E75B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核函数</a:t>
                </a:r>
              </a:p>
            </p:txBody>
          </p:sp>
        </p:grpSp>
        <p:grpSp>
          <p:nvGrpSpPr>
            <p:cNvPr id="222" name="矩形 24"/>
            <p:cNvGrpSpPr/>
            <p:nvPr/>
          </p:nvGrpSpPr>
          <p:grpSpPr>
            <a:xfrm>
              <a:off x="2265897" y="491477"/>
              <a:ext cx="1452600" cy="462681"/>
              <a:chOff x="0" y="0"/>
              <a:chExt cx="1452598" cy="462679"/>
            </a:xfrm>
          </p:grpSpPr>
          <p:sp>
            <p:nvSpPr>
              <p:cNvPr id="220" name="矩形"/>
              <p:cNvSpPr/>
              <p:nvPr/>
            </p:nvSpPr>
            <p:spPr>
              <a:xfrm>
                <a:off x="-1" y="0"/>
                <a:ext cx="1452600" cy="462680"/>
              </a:xfrm>
              <a:prstGeom prst="rect">
                <a:avLst/>
              </a:prstGeom>
              <a:noFill/>
              <a:ln w="19050" cap="flat">
                <a:solidFill>
                  <a:srgbClr val="767A3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A5A82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21" name="卷积核函数"/>
              <p:cNvSpPr txBox="1"/>
              <p:nvPr/>
            </p:nvSpPr>
            <p:spPr>
              <a:xfrm>
                <a:off x="-1" y="32487"/>
                <a:ext cx="1452600" cy="397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A5A82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卷积核函数</a:t>
                </a:r>
              </a:p>
            </p:txBody>
          </p:sp>
        </p:grpSp>
        <p:grpSp>
          <p:nvGrpSpPr>
            <p:cNvPr id="225" name="矩形 30"/>
            <p:cNvGrpSpPr/>
            <p:nvPr/>
          </p:nvGrpSpPr>
          <p:grpSpPr>
            <a:xfrm>
              <a:off x="2218603" y="4168905"/>
              <a:ext cx="1547188" cy="474999"/>
              <a:chOff x="0" y="0"/>
              <a:chExt cx="1547186" cy="474998"/>
            </a:xfrm>
          </p:grpSpPr>
          <p:sp>
            <p:nvSpPr>
              <p:cNvPr id="223" name="矩形"/>
              <p:cNvSpPr/>
              <p:nvPr/>
            </p:nvSpPr>
            <p:spPr>
              <a:xfrm>
                <a:off x="-1" y="0"/>
                <a:ext cx="1547188" cy="474999"/>
              </a:xfrm>
              <a:prstGeom prst="rect">
                <a:avLst/>
              </a:prstGeom>
              <a:noFill/>
              <a:ln w="19050" cap="flat">
                <a:solidFill>
                  <a:srgbClr val="767A3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24" name="卷积树核函数"/>
              <p:cNvSpPr txBox="1"/>
              <p:nvPr/>
            </p:nvSpPr>
            <p:spPr>
              <a:xfrm>
                <a:off x="-1" y="33352"/>
                <a:ext cx="1547188" cy="40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A5A82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卷积树核函数</a:t>
                </a:r>
              </a:p>
            </p:txBody>
          </p:sp>
        </p:grpSp>
        <p:grpSp>
          <p:nvGrpSpPr>
            <p:cNvPr id="228" name="矩形 33"/>
            <p:cNvGrpSpPr/>
            <p:nvPr/>
          </p:nvGrpSpPr>
          <p:grpSpPr>
            <a:xfrm>
              <a:off x="5040336" y="957824"/>
              <a:ext cx="1587441" cy="489861"/>
              <a:chOff x="0" y="0"/>
              <a:chExt cx="1587439" cy="489860"/>
            </a:xfrm>
          </p:grpSpPr>
          <p:sp>
            <p:nvSpPr>
              <p:cNvPr id="226" name="矩形"/>
              <p:cNvSpPr/>
              <p:nvPr/>
            </p:nvSpPr>
            <p:spPr>
              <a:xfrm>
                <a:off x="-1" y="0"/>
                <a:ext cx="1587441" cy="489861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27" name="图形核"/>
              <p:cNvSpPr txBox="1"/>
              <p:nvPr/>
            </p:nvSpPr>
            <p:spPr>
              <a:xfrm>
                <a:off x="-1" y="48274"/>
                <a:ext cx="1587441" cy="393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图形核</a:t>
                </a:r>
              </a:p>
            </p:txBody>
          </p:sp>
        </p:grpSp>
        <p:grpSp>
          <p:nvGrpSpPr>
            <p:cNvPr id="231" name="矩形 34"/>
            <p:cNvGrpSpPr/>
            <p:nvPr/>
          </p:nvGrpSpPr>
          <p:grpSpPr>
            <a:xfrm>
              <a:off x="5041183" y="485032"/>
              <a:ext cx="1588922" cy="475571"/>
              <a:chOff x="0" y="0"/>
              <a:chExt cx="1588920" cy="475570"/>
            </a:xfrm>
          </p:grpSpPr>
          <p:sp>
            <p:nvSpPr>
              <p:cNvPr id="229" name="矩形"/>
              <p:cNvSpPr/>
              <p:nvPr/>
            </p:nvSpPr>
            <p:spPr>
              <a:xfrm>
                <a:off x="-1" y="0"/>
                <a:ext cx="1588922" cy="475571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30" name="字符串核"/>
              <p:cNvSpPr txBox="1"/>
              <p:nvPr/>
            </p:nvSpPr>
            <p:spPr>
              <a:xfrm>
                <a:off x="-1" y="33392"/>
                <a:ext cx="1588922" cy="408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0"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字符串核</a:t>
                </a:r>
              </a:p>
            </p:txBody>
          </p:sp>
        </p:grpSp>
        <p:sp>
          <p:nvSpPr>
            <p:cNvPr id="232" name="左大括号 9"/>
            <p:cNvSpPr/>
            <p:nvPr/>
          </p:nvSpPr>
          <p:spPr>
            <a:xfrm>
              <a:off x="1769541" y="729715"/>
              <a:ext cx="343733" cy="368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1021"/>
                  </a:lnTo>
                  <a:cubicBezTo>
                    <a:pt x="10800" y="10928"/>
                    <a:pt x="5965" y="10853"/>
                    <a:pt x="0" y="10853"/>
                  </a:cubicBezTo>
                  <a:cubicBezTo>
                    <a:pt x="5965" y="10853"/>
                    <a:pt x="10800" y="10778"/>
                    <a:pt x="10800" y="10685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19050" cap="flat">
              <a:solidFill>
                <a:srgbClr val="C55A1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8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233" name="右箭头 12"/>
            <p:cNvSpPr/>
            <p:nvPr/>
          </p:nvSpPr>
          <p:spPr>
            <a:xfrm>
              <a:off x="3770883" y="654975"/>
              <a:ext cx="1266383" cy="13568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55A11"/>
            </a:solidFill>
            <a:ln w="12700" cap="flat">
              <a:solidFill>
                <a:srgbClr val="C55A1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</p:grpSp>
      <p:sp>
        <p:nvSpPr>
          <p:cNvPr id="235" name="用两个结构之间的公共子结构的数目衡量它们之间的相似度"/>
          <p:cNvSpPr txBox="1"/>
          <p:nvPr/>
        </p:nvSpPr>
        <p:spPr>
          <a:xfrm>
            <a:off x="8567400" y="3691671"/>
            <a:ext cx="3855804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用两个结构之间的公共子结构的数目衡量它们之间的相似度</a:t>
            </a:r>
          </a:p>
        </p:txBody>
      </p:sp>
      <p:sp>
        <p:nvSpPr>
          <p:cNvPr id="236" name="能有效捕捉结构化信息"/>
          <p:cNvSpPr txBox="1"/>
          <p:nvPr/>
        </p:nvSpPr>
        <p:spPr>
          <a:xfrm>
            <a:off x="5411998" y="7589468"/>
            <a:ext cx="2815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能有效捕捉结构化信息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有监督学习的方法"/>
          <p:cNvSpPr txBox="1"/>
          <p:nvPr>
            <p:ph type="title"/>
          </p:nvPr>
        </p:nvSpPr>
        <p:spPr>
          <a:xfrm>
            <a:off x="460722" y="333079"/>
            <a:ext cx="2815375" cy="969169"/>
          </a:xfrm>
          <a:prstGeom prst="rect">
            <a:avLst/>
          </a:prstGeom>
        </p:spPr>
        <p:txBody>
          <a:bodyPr/>
          <a:lstStyle>
            <a:lvl1pPr defTabSz="257047">
              <a:defRPr sz="2640"/>
            </a:lvl1pPr>
          </a:lstStyle>
          <a:p>
            <a:pPr/>
            <a:r>
              <a:t>有监督学习的方法</a:t>
            </a:r>
          </a:p>
        </p:txBody>
      </p:sp>
      <p:sp>
        <p:nvSpPr>
          <p:cNvPr id="239" name="基于深度学习的方法:  深度学习在很多应用场景下都表现突出，关系抽取任务也不例外，近年来绝大多数方法都是基于深度学习，比较经典的模型有CNN、PCCN等模型。"/>
          <p:cNvSpPr txBox="1"/>
          <p:nvPr/>
        </p:nvSpPr>
        <p:spPr>
          <a:xfrm>
            <a:off x="489097" y="1411617"/>
            <a:ext cx="12268202" cy="109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基于深度学习的方法:  </a:t>
            </a:r>
            <a:r>
              <a:t>深度学习在很多应用场景下都表现突出，关系抽取任务也不例外，近年来绝大多数方法都是基于深度学习，比较经典的模型有CNN、PCCN等模型。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185437" y="3606538"/>
            <a:ext cx="6456864" cy="2940566"/>
            <a:chOff x="0" y="0"/>
            <a:chExt cx="6456863" cy="2940565"/>
          </a:xfrm>
        </p:grpSpPr>
        <p:pic>
          <p:nvPicPr>
            <p:cNvPr id="240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12834"/>
              <a:ext cx="3331555" cy="27148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25309" y="0"/>
              <a:ext cx="3331555" cy="2940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3" name="基于CNN的模型"/>
          <p:cNvSpPr txBox="1"/>
          <p:nvPr/>
        </p:nvSpPr>
        <p:spPr>
          <a:xfrm>
            <a:off x="2173782" y="6995919"/>
            <a:ext cx="21517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基于CNN的模型</a:t>
            </a:r>
          </a:p>
        </p:txBody>
      </p:sp>
      <p:pic>
        <p:nvPicPr>
          <p:cNvPr id="24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12694" y="3606538"/>
            <a:ext cx="6182556" cy="294056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基于PCNN的模型"/>
          <p:cNvSpPr txBox="1"/>
          <p:nvPr/>
        </p:nvSpPr>
        <p:spPr>
          <a:xfrm>
            <a:off x="9126833" y="6995919"/>
            <a:ext cx="26409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基于PCNN的模型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半监督学习方法"/>
          <p:cNvSpPr txBox="1"/>
          <p:nvPr>
            <p:ph type="title"/>
          </p:nvPr>
        </p:nvSpPr>
        <p:spPr>
          <a:xfrm>
            <a:off x="460722" y="333079"/>
            <a:ext cx="2815375" cy="969169"/>
          </a:xfrm>
          <a:prstGeom prst="rect">
            <a:avLst/>
          </a:prstGeom>
        </p:spPr>
        <p:txBody>
          <a:bodyPr/>
          <a:lstStyle>
            <a:lvl1pPr defTabSz="292100">
              <a:defRPr sz="3000"/>
            </a:lvl1pPr>
          </a:lstStyle>
          <a:p>
            <a:pPr/>
            <a:r>
              <a:t>半监督学习方法</a:t>
            </a:r>
          </a:p>
        </p:txBody>
      </p:sp>
      <p:sp>
        <p:nvSpPr>
          <p:cNvPr id="248" name="基于bootstrapping的方法:  为每种关系标注少量种子实体对，基于这些实体对在文本语料库中抽取相关的句子集合，然后抽取这些句子的pattern，以此循环迭代。"/>
          <p:cNvSpPr txBox="1"/>
          <p:nvPr/>
        </p:nvSpPr>
        <p:spPr>
          <a:xfrm>
            <a:off x="476397" y="1741817"/>
            <a:ext cx="12268202" cy="109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>
                <a:solidFill>
                  <a:schemeClr val="accent1">
                    <a:lumOff val="-13575"/>
                  </a:schemeClr>
                </a:solidFill>
              </a:rPr>
              <a:t>基于bootstrapping的方法:  </a:t>
            </a:r>
            <a:r>
              <a:t>为每种关系标注少量种子实体对，基于这些实体对在文本语料库中抽取相关的句子集合，然后抽取这些句子的pattern，以此循环迭代。</a:t>
            </a:r>
          </a:p>
        </p:txBody>
      </p:sp>
      <p:pic>
        <p:nvPicPr>
          <p:cNvPr id="2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300" y="4044950"/>
            <a:ext cx="8966200" cy="2730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基于bootstrapping的关系抽取流程"/>
          <p:cNvSpPr txBox="1"/>
          <p:nvPr/>
        </p:nvSpPr>
        <p:spPr>
          <a:xfrm>
            <a:off x="4428082" y="6675622"/>
            <a:ext cx="41486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50000"/>
              </a:lnSpc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基于bootstrapping的关系抽取流程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