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39" r:id="rId3"/>
    <p:sldId id="340" r:id="rId4"/>
    <p:sldId id="341" r:id="rId5"/>
    <p:sldId id="342" r:id="rId6"/>
    <p:sldId id="338" r:id="rId7"/>
    <p:sldId id="348" r:id="rId8"/>
    <p:sldId id="349" r:id="rId9"/>
    <p:sldId id="350" r:id="rId10"/>
    <p:sldId id="352" r:id="rId11"/>
    <p:sldId id="351" r:id="rId12"/>
    <p:sldId id="353" r:id="rId13"/>
    <p:sldId id="333" r:id="rId14"/>
    <p:sldId id="334" r:id="rId15"/>
    <p:sldId id="336" r:id="rId16"/>
    <p:sldId id="290" r:id="rId17"/>
    <p:sldId id="313" r:id="rId18"/>
    <p:sldId id="332" r:id="rId19"/>
    <p:sldId id="314" r:id="rId20"/>
    <p:sldId id="343" r:id="rId21"/>
    <p:sldId id="292" r:id="rId22"/>
    <p:sldId id="326" r:id="rId23"/>
    <p:sldId id="344" r:id="rId24"/>
    <p:sldId id="345" r:id="rId25"/>
    <p:sldId id="346" r:id="rId26"/>
    <p:sldId id="347" r:id="rId27"/>
    <p:sldId id="330" r:id="rId28"/>
    <p:sldId id="28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a" initials="lina" lastIdx="1" clrIdx="0">
    <p:extLst>
      <p:ext uri="{19B8F6BF-5375-455C-9EA6-DF929625EA0E}">
        <p15:presenceInfo xmlns:p15="http://schemas.microsoft.com/office/powerpoint/2012/main" userId="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00"/>
    <a:srgbClr val="FF66FF"/>
    <a:srgbClr val="FF66CC"/>
    <a:srgbClr val="FFCCCC"/>
    <a:srgbClr val="FF9900"/>
    <a:srgbClr val="FF3300"/>
    <a:srgbClr val="4472C4"/>
    <a:srgbClr val="CC99FF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65586" autoAdjust="0"/>
  </p:normalViewPr>
  <p:slideViewPr>
    <p:cSldViewPr>
      <p:cViewPr varScale="1">
        <p:scale>
          <a:sx n="48" d="100"/>
          <a:sy n="48" d="100"/>
        </p:scale>
        <p:origin x="1758" y="60"/>
      </p:cViewPr>
      <p:guideLst>
        <p:guide orient="horz" pos="2523"/>
        <p:guide pos="4180"/>
      </p:guideLst>
    </p:cSldViewPr>
  </p:slideViewPr>
  <p:outlineViewPr>
    <p:cViewPr>
      <p:scale>
        <a:sx n="33" d="100"/>
        <a:sy n="33" d="100"/>
      </p:scale>
      <p:origin x="0" y="-300"/>
    </p:cViewPr>
    <p:sldLst>
      <p:sld r:id="rId1" collapse="1"/>
      <p:sld r:id="rId2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51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10A51-D028-4C12-90A6-D4455EF3A8DD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E65B3-F0EC-4E12-AC56-7DEF9C931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35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54BCB-908E-448E-8F30-E9060A460931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42288-DFAE-47F6-8E64-8735786CFB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87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60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6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69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13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background: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DNNs can only be applied to problems whose inputs and targets can be sensibly encoded with vectors of fixed dimensionality.</a:t>
            </a:r>
            <a:r>
              <a:rPr lang="zh-CN" altLang="en-US" dirty="0" smtClean="0"/>
              <a:t>主要是指，因为</a:t>
            </a:r>
            <a:r>
              <a:rPr lang="en-US" altLang="zh-CN" dirty="0" smtClean="0"/>
              <a:t>DNN</a:t>
            </a:r>
            <a:r>
              <a:rPr lang="zh-CN" altLang="en-US" dirty="0" smtClean="0"/>
              <a:t>的全连接层需要明确指定</a:t>
            </a:r>
            <a:r>
              <a:rPr lang="en-US" altLang="zh-CN" dirty="0" smtClean="0"/>
              <a:t>W</a:t>
            </a:r>
            <a:r>
              <a:rPr lang="zh-CN" altLang="en-US" dirty="0" smtClean="0"/>
              <a:t>参数的维度，所以需要事先固定输入维度，但是对于一些序列来说，不能提前得到其长度。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RNN</a:t>
            </a:r>
            <a:r>
              <a:rPr lang="zh-CN" altLang="en-US" dirty="0" smtClean="0"/>
              <a:t>：当序列长度变长时会引起梯度消失的问题（偶尔会引起梯度爆炸的问题）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1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52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85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84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23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33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81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但是这种最简单的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模型存在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个问题：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、输入的序列无论长度都是编码成一个固定长度的向量，对于长句子来说，信息被过度压缩。输入序列的长度便是一个非常大的瓶颈，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如机器翻译问题，当要翻译的句子较长时，一个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可能存不下那么多信息，就会造成翻译精度的下降。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Encode</a:t>
            </a:r>
            <a:r>
              <a:rPr lang="zh-CN" altLang="en-US" dirty="0" smtClean="0"/>
              <a:t>中喂进去的是一样的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，但是其实翻译的时候每个单词都不是一样的，其侧重点也不同。除此之外因此出现了</a:t>
            </a:r>
            <a:r>
              <a:rPr lang="en-US" altLang="zh-CN" dirty="0" smtClean="0"/>
              <a:t>Attention-based model</a:t>
            </a:r>
            <a:r>
              <a:rPr lang="zh-CN" altLang="en-US" dirty="0" smtClean="0"/>
              <a:t>。相当于网络会自动截取自己所需要的信息喂进</a:t>
            </a:r>
            <a:r>
              <a:rPr lang="en-US" altLang="zh-CN" dirty="0" smtClean="0"/>
              <a:t>Decoder</a:t>
            </a:r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每个时刻的输出是一个概率分布向量，其中最大值的下标决定了输出哪个词。</a:t>
            </a:r>
            <a:endParaRPr lang="en-US" altLang="zh-CN" b="1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31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17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42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f_k</a:t>
                </a:r>
                <a:r>
                  <a:rPr lang="zh-CN" altLang="en-US" dirty="0" smtClean="0"/>
                  <a:t>表示边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y_i</a:t>
                </a:r>
                <a:r>
                  <a:rPr lang="en-US" altLang="zh-CN" dirty="0" smtClean="0"/>
                  <a:t>,</a:t>
                </a:r>
                <a:r>
                  <a:rPr lang="en-US" altLang="zh-CN" baseline="0" dirty="0" smtClean="0"/>
                  <a:t> </a:t>
                </a:r>
                <a:r>
                  <a:rPr lang="en-US" altLang="zh-CN" baseline="0" dirty="0" err="1" smtClean="0"/>
                  <a:t>y_j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之间的函数，</a:t>
                </a:r>
                <a:r>
                  <a:rPr lang="en-US" altLang="zh-CN" dirty="0" err="1" smtClean="0"/>
                  <a:t>f_l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y_i,x_i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是关于</a:t>
                </a:r>
                <a:r>
                  <a:rPr lang="en-US" altLang="zh-CN" dirty="0" err="1" smtClean="0"/>
                  <a:t>x_i</a:t>
                </a:r>
                <a:r>
                  <a:rPr lang="zh-CN" altLang="en-US" dirty="0" smtClean="0"/>
                  <a:t>的函数，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 smtClean="0">
                    <a:latin typeface="Cambria Math" panose="02040503050406030204" pitchFamily="18" charset="0"/>
                  </a:rPr>
                  <a:t>𝑃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(𝑋|𝑌)</a:t>
                </a:r>
                <a:r>
                  <a:rPr lang="zh-CN" altLang="en-US" dirty="0" smtClean="0"/>
                  <a:t>是利用了隐马尔科夫随机场的性质，即</a:t>
                </a:r>
                <a:r>
                  <a:rPr lang="en-US" altLang="zh-CN" b="0" i="0" dirty="0" smtClean="0">
                    <a:latin typeface="Cambria Math" panose="02040503050406030204" pitchFamily="18" charset="0"/>
                  </a:rPr>
                  <a:t>𝑥_𝑖</a:t>
                </a:r>
                <a:r>
                  <a:rPr lang="zh-CN" altLang="en-US" dirty="0" smtClean="0"/>
                  <a:t>只与</a:t>
                </a:r>
                <a:r>
                  <a:rPr lang="en-US" altLang="zh-CN" b="0" i="0" dirty="0" smtClean="0">
                    <a:latin typeface="Cambria Math" panose="02040503050406030204" pitchFamily="18" charset="0"/>
                  </a:rPr>
                  <a:t>𝑦_</a:t>
                </a:r>
                <a:r>
                  <a:rPr lang="en-US" altLang="zh-CN" b="0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dirty="0" smtClean="0"/>
                  <a:t>有关，与其他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无关，所以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𝑃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(𝑋|𝑌)</a:t>
                </a:r>
                <a:r>
                  <a:rPr lang="en-US" altLang="zh-CN" dirty="0" smtClean="0"/>
                  <a:t>=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∏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_(</a:t>
                </a:r>
                <a:r>
                  <a:rPr lang="en-US" altLang="zh-CN" i="0">
                    <a:latin typeface="Cambria Math" panose="02040503050406030204" pitchFamily="18" charset="0"/>
                  </a:rPr>
                  <a:t>x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𝑖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𝜖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𝑋)▒〖𝑃(𝑥_𝑖 |𝑦_𝑖)〗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i="0" smtClean="0">
                    <a:latin typeface="Cambria Math" panose="02040503050406030204" pitchFamily="18" charset="0"/>
                  </a:rPr>
                  <a:t>𝑃</a:t>
                </a:r>
                <a:r>
                  <a:rPr lang="en-US" altLang="zh-CN" i="0">
                    <a:latin typeface="Cambria Math" panose="02040503050406030204" pitchFamily="18" charset="0"/>
                  </a:rPr>
                  <a:t>(𝑌)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公式的</a:t>
                </a:r>
                <a:r>
                  <a:rPr lang="zh-CN" altLang="en-US" dirty="0" smtClean="0"/>
                  <a:t>由来？？？</a:t>
                </a: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28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60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77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26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23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761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5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r>
              <a:rPr lang="zh-CN" altLang="en-US" dirty="0" smtClean="0"/>
              <a:t>每一个输入都会有一个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，记为</a:t>
            </a:r>
            <a:r>
              <a:rPr lang="en-US" altLang="zh-CN" dirty="0" smtClean="0"/>
              <a:t>h1,h2,h3,h4</a:t>
            </a:r>
          </a:p>
          <a:p>
            <a:r>
              <a:rPr lang="zh-CN" altLang="en-US" dirty="0" smtClean="0"/>
              <a:t>比如，网络在生成</a:t>
            </a:r>
            <a:r>
              <a:rPr lang="en-US" altLang="zh-CN" dirty="0" smtClean="0"/>
              <a:t>X</a:t>
            </a:r>
            <a:r>
              <a:rPr lang="zh-CN" altLang="en-US" dirty="0" smtClean="0"/>
              <a:t>之前，先去</a:t>
            </a:r>
            <a:r>
              <a:rPr lang="en-US" altLang="zh-CN" dirty="0" smtClean="0"/>
              <a:t>h1,h2,h3,h4</a:t>
            </a:r>
            <a:r>
              <a:rPr lang="zh-CN" altLang="en-US" dirty="0" smtClean="0"/>
              <a:t>中搜寻，并将其变化成</a:t>
            </a:r>
            <a:r>
              <a:rPr lang="en-US" altLang="zh-CN" dirty="0" smtClean="0"/>
              <a:t>c1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3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593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8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6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96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42288-DFAE-47F6-8E64-8735786CFB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7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CB5B-A5ED-4794-8FC1-3889248CEE65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9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ED73-CC07-41B4-A9B6-94D4F3D7E28D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86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215-BE0D-4F9A-A85D-F1B304D0E8CC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6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EFE5-CC2B-4D82-9609-20D9EB0FBC29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68F3-DBC6-4886-B31F-245B9F0B1E25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AA64-1C40-4828-A5B5-AB8707396091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67CF-3A8E-4DF4-AD9C-2625C67BB532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8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5741-022B-450F-B6AB-5F5BF05AEC56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3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3F05-1203-4E59-AA30-BDD2D5FC2CD0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1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E3E0-5409-4A99-AF04-DECF76B9A790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2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E576-9D9B-4771-A48C-BCCEF074BB99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79A4-DA78-41A3-9F65-DD91FFF86CA1}" type="datetime1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C99-77CD-4040-9CA4-1FAF429C8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4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0.png"/><Relationship Id="rId21" Type="http://schemas.openxmlformats.org/officeDocument/2006/relationships/image" Target="../media/image41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8911" y="1626644"/>
            <a:ext cx="1085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 err="1" smtClean="0"/>
              <a:t>CoLink</a:t>
            </a:r>
            <a:r>
              <a:rPr lang="en-US" altLang="zh-CN" sz="4000" b="1" dirty="0" smtClean="0"/>
              <a:t>: An Unsupervised Framework for User Identity Linkage</a:t>
            </a:r>
            <a:endParaRPr lang="zh-CN" altLang="en-US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70972" y="3704283"/>
            <a:ext cx="7374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Zexuan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Zhong</a:t>
            </a:r>
            <a:r>
              <a:rPr lang="en-US" altLang="zh-CN" sz="2800" dirty="0" smtClean="0"/>
              <a:t>, Yong Cao, Mu </a:t>
            </a:r>
            <a:r>
              <a:rPr lang="en-US" altLang="zh-CN" sz="2800" dirty="0" err="1" smtClean="0"/>
              <a:t>Guo</a:t>
            </a:r>
            <a:r>
              <a:rPr lang="en-US" altLang="zh-CN" sz="2800" dirty="0" smtClean="0"/>
              <a:t> and </a:t>
            </a:r>
            <a:r>
              <a:rPr lang="en-US" altLang="zh-CN" sz="2800" dirty="0" err="1" smtClean="0"/>
              <a:t>Zaiqing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Nie</a:t>
            </a:r>
            <a:endParaRPr lang="en-US" altLang="zh-CN" sz="28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249662" y="4957637"/>
            <a:ext cx="213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ea typeface="幼圆" panose="02010509060101010101" pitchFamily="49" charset="-122"/>
              </a:rPr>
              <a:t>2018.10.26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32618" y="4158777"/>
            <a:ext cx="185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AAAI 2018</a:t>
            </a:r>
          </a:p>
        </p:txBody>
      </p:sp>
    </p:spTree>
    <p:extLst>
      <p:ext uri="{BB962C8B-B14F-4D97-AF65-F5344CB8AC3E}">
        <p14:creationId xmlns:p14="http://schemas.microsoft.com/office/powerpoint/2010/main" val="153310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Applications of seq2seq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731821" y="1340768"/>
            <a:ext cx="326775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Commit message generation.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67" y="974760"/>
            <a:ext cx="5699245" cy="57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Applications of seq2seq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731821" y="1340768"/>
            <a:ext cx="28230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Python code suggestion.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0" y="2348880"/>
            <a:ext cx="10476190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Applications of seq2seq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731821" y="1340768"/>
            <a:ext cx="410086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Convert image to html and latex code.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599791"/>
            <a:ext cx="5619048" cy="2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14" y="3085332"/>
            <a:ext cx="8304762" cy="31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0" y="6499882"/>
            <a:ext cx="3509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http://lstm.seas.harvard.edu/latex/</a:t>
            </a:r>
          </a:p>
        </p:txBody>
      </p:sp>
    </p:spTree>
    <p:extLst>
      <p:ext uri="{BB962C8B-B14F-4D97-AF65-F5344CB8AC3E}">
        <p14:creationId xmlns:p14="http://schemas.microsoft.com/office/powerpoint/2010/main" val="304515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4272" y="638132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Sequence to sequence learning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937111" y="4130517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14" name="矩形 13"/>
          <p:cNvSpPr/>
          <p:nvPr/>
        </p:nvSpPr>
        <p:spPr>
          <a:xfrm>
            <a:off x="2273734" y="4130517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3610357" y="4130517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16" name="矩形 15"/>
          <p:cNvSpPr/>
          <p:nvPr/>
        </p:nvSpPr>
        <p:spPr>
          <a:xfrm>
            <a:off x="4946980" y="4130517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6283603" y="4130517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18" name="矩形 17"/>
          <p:cNvSpPr/>
          <p:nvPr/>
        </p:nvSpPr>
        <p:spPr>
          <a:xfrm>
            <a:off x="7620226" y="4130517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20" name="矩形 19"/>
          <p:cNvSpPr/>
          <p:nvPr/>
        </p:nvSpPr>
        <p:spPr>
          <a:xfrm>
            <a:off x="8956849" y="4130517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10293472" y="4130517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267352" y="4717408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603975" y="4717408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940598" y="4717408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5277221" y="4717408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6613844" y="3385260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297344" y="3385260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956076" y="3385260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9287090" y="3385260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0623713" y="3385260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059709" y="5304610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418425" y="5304611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702921" y="5292816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709301" y="5354371"/>
            <a:ext cx="112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&lt;EOS&gt;</a:t>
            </a:r>
            <a:endParaRPr lang="zh-CN" altLang="en-US" sz="28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013384" y="2832155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408908" y="2811635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X</a:t>
            </a:r>
            <a:endParaRPr lang="zh-CN" altLang="en-US" sz="3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766901" y="2832154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Y</a:t>
            </a:r>
            <a:endParaRPr lang="zh-CN" altLang="en-US" sz="3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9084259" y="2832154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Z</a:t>
            </a:r>
            <a:endParaRPr lang="zh-CN" altLang="en-US" sz="3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0070544" y="2893710"/>
            <a:ext cx="190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&lt;EOS&gt;</a:t>
            </a:r>
            <a:endParaRPr lang="zh-CN" altLang="en-US" sz="28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688843" y="4370359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986344" y="4370359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353139" y="4370359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661572" y="4368876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7017435" y="4368876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349583" y="4368876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9717735" y="4367498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>
            <a:stCxn id="50" idx="3"/>
            <a:endCxn id="17" idx="2"/>
          </p:cNvCxnSpPr>
          <p:nvPr/>
        </p:nvCxnSpPr>
        <p:spPr>
          <a:xfrm>
            <a:off x="5581303" y="3155321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>
            <a:off x="6900299" y="3178625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>
            <a:off x="8256044" y="3196932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/>
          <p:nvPr/>
        </p:nvCxnSpPr>
        <p:spPr>
          <a:xfrm>
            <a:off x="9567936" y="3181790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51911" y="1264562"/>
            <a:ext cx="113231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background: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DNNs </a:t>
            </a:r>
            <a:r>
              <a:rPr lang="en-US" altLang="zh-CN" sz="2400" dirty="0" smtClean="0"/>
              <a:t>can not capture sequence features and can only be applied to problems whose inputs and targets can be sensibly encoded with vectors of fixed dimensionality.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It is difficult to train RNNs due to the resulting long term dependencies.</a:t>
            </a:r>
            <a:endParaRPr lang="en-US" altLang="zh-CN" sz="2400" dirty="0"/>
          </a:p>
        </p:txBody>
      </p:sp>
      <p:sp>
        <p:nvSpPr>
          <p:cNvPr id="86" name="矩形 85"/>
          <p:cNvSpPr/>
          <p:nvPr/>
        </p:nvSpPr>
        <p:spPr>
          <a:xfrm>
            <a:off x="-13397" y="6508367"/>
            <a:ext cx="7604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222222"/>
                </a:solidFill>
              </a:rPr>
              <a:t>Zhong</a:t>
            </a:r>
            <a:r>
              <a:rPr lang="en-US" altLang="zh-CN" sz="1400" dirty="0">
                <a:solidFill>
                  <a:srgbClr val="222222"/>
                </a:solidFill>
              </a:rPr>
              <a:t> Z, Cao Y, </a:t>
            </a:r>
            <a:r>
              <a:rPr lang="en-US" altLang="zh-CN" sz="1400" dirty="0" err="1">
                <a:solidFill>
                  <a:srgbClr val="222222"/>
                </a:solidFill>
              </a:rPr>
              <a:t>Guo</a:t>
            </a:r>
            <a:r>
              <a:rPr lang="en-US" altLang="zh-CN" sz="1400" dirty="0">
                <a:solidFill>
                  <a:srgbClr val="222222"/>
                </a:solidFill>
              </a:rPr>
              <a:t> M, et al. </a:t>
            </a:r>
            <a:r>
              <a:rPr lang="en-US" altLang="zh-CN" sz="1400" dirty="0" err="1">
                <a:solidFill>
                  <a:srgbClr val="222222"/>
                </a:solidFill>
              </a:rPr>
              <a:t>CoLink</a:t>
            </a:r>
            <a:r>
              <a:rPr lang="en-US" altLang="zh-CN" sz="1400" dirty="0">
                <a:solidFill>
                  <a:srgbClr val="222222"/>
                </a:solidFill>
              </a:rPr>
              <a:t>: An Unsupervised Framework for User Identity Linkage[J]. 2018.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25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2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BAC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Introduction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7637" y="1459463"/>
            <a:ext cx="352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UIL</a:t>
            </a:r>
            <a:r>
              <a:rPr lang="en-US" altLang="zh-CN" sz="2400" dirty="0" smtClean="0"/>
              <a:t>(User Identity Linkage):</a:t>
            </a:r>
            <a:endParaRPr lang="zh-CN" altLang="en-US" sz="2400" dirty="0"/>
          </a:p>
        </p:txBody>
      </p:sp>
      <p:pic>
        <p:nvPicPr>
          <p:cNvPr id="8" name="图片 7" descr="C:\Users\paopaotang\Desktop\图片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3" y="2456892"/>
            <a:ext cx="5984021" cy="2916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3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2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BAC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Background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4923" y="2168860"/>
            <a:ext cx="95770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It’s expensive to collect manually liked user pairs as training data.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The user attributes in different networks are usually defined and formatted very differently.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The traditional method based on string comparison is not </a:t>
            </a:r>
            <a:r>
              <a:rPr lang="en-US" altLang="zh-CN" sz="2400" dirty="0" smtClean="0"/>
              <a:t>applicable.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acronyms, abbreviations, synonyms and translations.</a:t>
            </a:r>
          </a:p>
          <a:p>
            <a:pPr lvl="1"/>
            <a:r>
              <a:rPr lang="en-US" altLang="zh-CN" sz="2000" dirty="0"/>
              <a:t>     “ESCAL ENG” == “Escalation Engineer”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implicit connections.</a:t>
            </a:r>
          </a:p>
          <a:p>
            <a:pPr lvl="1"/>
            <a:r>
              <a:rPr lang="en-US" altLang="zh-CN" sz="2000" dirty="0"/>
              <a:t>     “SUNNYVALE1020/6221”</a:t>
            </a:r>
            <a:r>
              <a:rPr lang="en-US" altLang="zh-CN" sz="2000" dirty="0">
                <a:sym typeface="Wingdings" panose="05000000000000000000" pitchFamily="2" charset="2"/>
              </a:rPr>
              <a:t> –”San Francisco Bay Area</a:t>
            </a:r>
            <a:r>
              <a:rPr lang="en-US" altLang="zh-CN" sz="2000" dirty="0" smtClean="0">
                <a:sym typeface="Wingdings" panose="05000000000000000000" pitchFamily="2" charset="2"/>
              </a:rPr>
              <a:t>”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>
                <a:sym typeface="Wingdings" panose="05000000000000000000" pitchFamily="2" charset="2"/>
              </a:rPr>
              <a:t>One-to-one linkage </a:t>
            </a:r>
            <a:r>
              <a:rPr lang="en-US" altLang="zh-CN" sz="2400" dirty="0" smtClean="0">
                <a:sym typeface="Wingdings" panose="05000000000000000000" pitchFamily="2" charset="2"/>
              </a:rPr>
              <a:t>constraint.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6019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2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ALG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Solution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3453" y="1355569"/>
            <a:ext cx="100772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CoLink</a:t>
            </a:r>
            <a:r>
              <a:rPr lang="en-US" altLang="zh-CN" sz="2400" b="1" dirty="0" smtClean="0"/>
              <a:t>:</a:t>
            </a:r>
          </a:p>
          <a:p>
            <a:r>
              <a:rPr lang="en-US" altLang="zh-CN" sz="2400" dirty="0" smtClean="0"/>
              <a:t>1. Unsupervised.</a:t>
            </a:r>
          </a:p>
          <a:p>
            <a:r>
              <a:rPr lang="en-US" altLang="zh-CN" sz="2400" dirty="0" smtClean="0"/>
              <a:t>2. Considering attribute and relationship between pairs.</a:t>
            </a:r>
          </a:p>
          <a:p>
            <a:r>
              <a:rPr lang="en-US" altLang="zh-CN" sz="2400" dirty="0" smtClean="0"/>
              <a:t>3. Employing a co-training algorithm to make attribute model and relationship model reinforce each other iteratively.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23453" y="3573016"/>
            <a:ext cx="108532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Attribute model:</a:t>
            </a:r>
          </a:p>
          <a:p>
            <a:r>
              <a:rPr lang="en-US" altLang="zh-CN" sz="2400" dirty="0" smtClean="0"/>
              <a:t>Binary classifiers, treating it as a machine translation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Automatically captures the word-level mapping and sequence-level mapping with almost no feature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Only requires positive examples.</a:t>
            </a:r>
          </a:p>
          <a:p>
            <a:r>
              <a:rPr lang="en-US" altLang="zh-CN" sz="2400" b="1" dirty="0" smtClean="0"/>
              <a:t>Relationship model:</a:t>
            </a:r>
          </a:p>
          <a:p>
            <a:r>
              <a:rPr lang="en-US" altLang="zh-CN" sz="2400" dirty="0"/>
              <a:t>Binary classifiers, c</a:t>
            </a:r>
            <a:r>
              <a:rPr lang="en-US" altLang="zh-CN" sz="2400" dirty="0" smtClean="0"/>
              <a:t>onsidering the related users.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288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2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ALG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CoLink</a:t>
            </a:r>
            <a:r>
              <a:rPr lang="en-US" altLang="zh-CN" sz="3200" dirty="0" smtClean="0"/>
              <a:t> Framework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8" y="1657021"/>
            <a:ext cx="6238977" cy="42202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78912" y="1808820"/>
            <a:ext cx="46702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At each co-training iteration, both models are retrained with linked pair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Need seed set to kick off the co-training process.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7077730" y="3767146"/>
            <a:ext cx="3734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Seed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User name uniqueness.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Attribute value mapping.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Relationship propagation.</a:t>
            </a:r>
          </a:p>
        </p:txBody>
      </p:sp>
    </p:spTree>
    <p:extLst>
      <p:ext uri="{BB962C8B-B14F-4D97-AF65-F5344CB8AC3E}">
        <p14:creationId xmlns:p14="http://schemas.microsoft.com/office/powerpoint/2010/main" val="18748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371364" y="2070044"/>
            <a:ext cx="4068452" cy="2835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2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ALG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47774" y="338925"/>
            <a:ext cx="4811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Attribute-based Model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1850" y="1268760"/>
            <a:ext cx="173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Seq2seq Model: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8291" y="3675141"/>
            <a:ext cx="69392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4321" y="4143193"/>
            <a:ext cx="0" cy="36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880439" y="4143193"/>
            <a:ext cx="0" cy="36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64454" y="4114618"/>
            <a:ext cx="0" cy="36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50536" y="4426579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6" y="4426579"/>
                <a:ext cx="66299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556340" y="4414930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340" y="4414930"/>
                <a:ext cx="66299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532957" y="4414930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57" y="4414930"/>
                <a:ext cx="66299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543180" y="3675141"/>
            <a:ext cx="69392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2538069" y="3675141"/>
            <a:ext cx="69392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22" name="矩形 21"/>
          <p:cNvSpPr/>
          <p:nvPr/>
        </p:nvSpPr>
        <p:spPr>
          <a:xfrm>
            <a:off x="3532958" y="3675141"/>
            <a:ext cx="69392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516839" y="4389533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839" y="4389533"/>
                <a:ext cx="66299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V="1">
            <a:off x="866629" y="3260013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880439" y="3250721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864454" y="3250721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515333" y="4014235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333" y="4014235"/>
                <a:ext cx="66299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516837" y="3250721"/>
                <a:ext cx="66299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837" y="3250721"/>
                <a:ext cx="662993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548291" y="2924944"/>
            <a:ext cx="3678593" cy="2606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Attention</a:t>
            </a:r>
            <a:endParaRPr lang="zh-CN" altLang="en-US" b="1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864321" y="2499825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1880439" y="2499825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864454" y="2490533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490796" y="2365955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96" y="2365955"/>
                <a:ext cx="66299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68309" y="2107090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9" y="2107090"/>
                <a:ext cx="66299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574113" y="2095441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113" y="2095441"/>
                <a:ext cx="662993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550730" y="2095441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30" y="2095441"/>
                <a:ext cx="662993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476259" y="2070043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259" y="2070043"/>
                <a:ext cx="662993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1739661" y="5044037"/>
            <a:ext cx="9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019805" y="3199417"/>
            <a:ext cx="69392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7335835" y="3667469"/>
            <a:ext cx="0" cy="36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8351953" y="3667469"/>
            <a:ext cx="0" cy="36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0335968" y="3638894"/>
            <a:ext cx="0" cy="360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7022050" y="3950855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50" y="3950855"/>
                <a:ext cx="662993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027854" y="3939206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854" y="3939206"/>
                <a:ext cx="662993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0004471" y="3939206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471" y="3939206"/>
                <a:ext cx="662993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8014694" y="3199417"/>
            <a:ext cx="69392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48" name="矩形 47"/>
          <p:cNvSpPr/>
          <p:nvPr/>
        </p:nvSpPr>
        <p:spPr>
          <a:xfrm>
            <a:off x="9009583" y="3199417"/>
            <a:ext cx="69392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p:sp>
        <p:nvSpPr>
          <p:cNvPr id="49" name="矩形 48"/>
          <p:cNvSpPr/>
          <p:nvPr/>
        </p:nvSpPr>
        <p:spPr>
          <a:xfrm>
            <a:off x="10004472" y="3199417"/>
            <a:ext cx="69392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LSTM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8988353" y="3913809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53" y="3913809"/>
                <a:ext cx="662993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/>
          <p:nvPr/>
        </p:nvCxnSpPr>
        <p:spPr>
          <a:xfrm flipV="1">
            <a:off x="7338143" y="2784289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351953" y="2774997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10335968" y="2774997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8986847" y="3538511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847" y="3538511"/>
                <a:ext cx="662993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8962309" y="2660497"/>
                <a:ext cx="66299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309" y="2660497"/>
                <a:ext cx="662993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7019805" y="2449220"/>
            <a:ext cx="3678593" cy="2606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Dense Layer</a:t>
            </a:r>
            <a:endParaRPr lang="zh-CN" altLang="en-US" b="1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7335835" y="2024101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8351953" y="2024101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0335968" y="2014809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8962310" y="1890231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310" y="1890231"/>
                <a:ext cx="662993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7026576" y="1700872"/>
            <a:ext cx="3678593" cy="260698"/>
          </a:xfrm>
          <a:prstGeom prst="rect">
            <a:avLst/>
          </a:prstGeom>
          <a:solidFill>
            <a:srgbClr val="FF99FF"/>
          </a:solidFill>
          <a:ln w="190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Softmax</a:t>
            </a:r>
            <a:endParaRPr lang="zh-CN" altLang="en-US" b="1" dirty="0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7338143" y="1223311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8351953" y="1214019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10335968" y="1214019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8962308" y="1100048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308" y="1100048"/>
                <a:ext cx="662993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7039823" y="764003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23" y="764003"/>
                <a:ext cx="662993" cy="461665"/>
              </a:xfrm>
              <a:prstGeom prst="rect">
                <a:avLst/>
              </a:prstGeom>
              <a:blipFill rotWithShape="0"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/>
              <p:cNvSpPr txBox="1"/>
              <p:nvPr/>
            </p:nvSpPr>
            <p:spPr>
              <a:xfrm>
                <a:off x="8045627" y="752354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627" y="752354"/>
                <a:ext cx="662993" cy="461665"/>
              </a:xfrm>
              <a:prstGeom prst="rect">
                <a:avLst/>
              </a:prstGeom>
              <a:blipFill rotWithShape="0"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10022244" y="752354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244" y="752354"/>
                <a:ext cx="662993" cy="461665"/>
              </a:xfrm>
              <a:prstGeom prst="rect">
                <a:avLst/>
              </a:prstGeom>
              <a:blipFill rotWithShape="0"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9006126" y="726957"/>
                <a:ext cx="6629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26" y="726957"/>
                <a:ext cx="662993" cy="46166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/>
          <p:cNvSpPr/>
          <p:nvPr/>
        </p:nvSpPr>
        <p:spPr>
          <a:xfrm>
            <a:off x="6751505" y="824760"/>
            <a:ext cx="4228739" cy="3678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8406573" y="4640762"/>
            <a:ext cx="994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1271464" y="3861048"/>
            <a:ext cx="22858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286753" y="3854946"/>
            <a:ext cx="22858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287688" y="3850927"/>
            <a:ext cx="22858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7742348" y="3379437"/>
            <a:ext cx="247247" cy="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8742250" y="3376414"/>
            <a:ext cx="247247" cy="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9730367" y="3388934"/>
            <a:ext cx="247247" cy="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5575346" y="5148452"/>
                <a:ext cx="6231001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46" y="5148452"/>
                <a:ext cx="6231001" cy="103848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6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2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PART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774" y="338925"/>
            <a:ext cx="4811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Attribute-based Model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230014" y="2374047"/>
            <a:ext cx="6846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SVM: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Bag-of-words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Jaccard</a:t>
            </a:r>
            <a:r>
              <a:rPr lang="en-US" altLang="zh-CN" sz="2400" dirty="0" smtClean="0"/>
              <a:t>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Jaro</a:t>
            </a:r>
            <a:r>
              <a:rPr lang="en-US" altLang="zh-CN" sz="2400" dirty="0" smtClean="0"/>
              <a:t> string distance.</a:t>
            </a:r>
          </a:p>
          <a:p>
            <a:r>
              <a:rPr lang="en-US" altLang="zh-CN" sz="2400" dirty="0" smtClean="0"/>
              <a:t>using Radial Basic Function(RBF) as the SVM kernel.</a:t>
            </a:r>
          </a:p>
        </p:txBody>
      </p:sp>
    </p:spTree>
    <p:extLst>
      <p:ext uri="{BB962C8B-B14F-4D97-AF65-F5344CB8AC3E}">
        <p14:creationId xmlns:p14="http://schemas.microsoft.com/office/powerpoint/2010/main" val="27907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368" y="1576552"/>
            <a:ext cx="5071353" cy="3057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4272" y="638132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Sequence to sequence learning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578666" y="2813358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14" name="矩形 13"/>
          <p:cNvSpPr/>
          <p:nvPr/>
        </p:nvSpPr>
        <p:spPr>
          <a:xfrm>
            <a:off x="1915289" y="2813358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3251912" y="2813358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16" name="矩形 15"/>
          <p:cNvSpPr/>
          <p:nvPr/>
        </p:nvSpPr>
        <p:spPr>
          <a:xfrm>
            <a:off x="4588535" y="2813358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6270342" y="2813359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18" name="矩形 17"/>
          <p:cNvSpPr/>
          <p:nvPr/>
        </p:nvSpPr>
        <p:spPr>
          <a:xfrm>
            <a:off x="7606965" y="2813359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20" name="矩形 19"/>
          <p:cNvSpPr/>
          <p:nvPr/>
        </p:nvSpPr>
        <p:spPr>
          <a:xfrm>
            <a:off x="8943588" y="2813359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10280211" y="2813359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908907" y="3400249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2245530" y="3400249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582153" y="3400249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4918776" y="3400249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6600583" y="2068102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938899" y="2068101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942815" y="2068102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9273829" y="2068102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10610452" y="2068102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01264" y="3987451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059980" y="3987452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344476" y="3975657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4350856" y="4037212"/>
            <a:ext cx="112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&lt;EOS&gt;</a:t>
            </a:r>
            <a:endParaRPr lang="zh-CN" altLang="en-US" sz="28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724949" y="1514996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</a:t>
            </a:r>
            <a:endParaRPr lang="zh-CN" altLang="en-US" sz="3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6395647" y="1494477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X</a:t>
            </a:r>
            <a:endParaRPr lang="zh-CN" altLang="en-US" sz="3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753640" y="1514996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Y</a:t>
            </a:r>
            <a:endParaRPr lang="zh-CN" altLang="en-US" sz="3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9070998" y="1514996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Z</a:t>
            </a:r>
            <a:endParaRPr lang="zh-CN" altLang="en-US" sz="36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0057283" y="1576552"/>
            <a:ext cx="190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&lt;EOS&gt;</a:t>
            </a:r>
            <a:endParaRPr lang="zh-CN" altLang="en-US" sz="28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330398" y="3053200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627899" y="3053200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994694" y="3053200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7004174" y="3051718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8336322" y="3051718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9704474" y="3050340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/>
          <p:nvPr/>
        </p:nvCxnSpPr>
        <p:spPr>
          <a:xfrm>
            <a:off x="6887038" y="1861467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>
            <a:off x="8242783" y="1879774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/>
          <p:nvPr/>
        </p:nvCxnSpPr>
        <p:spPr>
          <a:xfrm>
            <a:off x="9554675" y="1864632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643158" y="3400250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7953547" y="3425145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9310895" y="3425145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0643043" y="3375384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459075" y="3928771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</a:t>
            </a:r>
            <a:endParaRPr lang="zh-CN" altLang="en-US" sz="3600" dirty="0"/>
          </a:p>
        </p:txBody>
      </p:sp>
      <p:sp>
        <p:nvSpPr>
          <p:cNvPr id="67" name="文本框 66"/>
          <p:cNvSpPr txBox="1"/>
          <p:nvPr/>
        </p:nvSpPr>
        <p:spPr>
          <a:xfrm>
            <a:off x="7737467" y="3914101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</a:t>
            </a:r>
            <a:endParaRPr lang="zh-CN" altLang="en-US" sz="3600" dirty="0"/>
          </a:p>
        </p:txBody>
      </p:sp>
      <p:sp>
        <p:nvSpPr>
          <p:cNvPr id="68" name="文本框 67"/>
          <p:cNvSpPr txBox="1"/>
          <p:nvPr/>
        </p:nvSpPr>
        <p:spPr>
          <a:xfrm>
            <a:off x="9097623" y="3920667"/>
            <a:ext cx="60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</a:t>
            </a:r>
            <a:endParaRPr lang="zh-CN" altLang="en-US" sz="36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0418315" y="3897625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P</a:t>
            </a:r>
            <a:endParaRPr lang="zh-CN" altLang="en-US" sz="3600" dirty="0"/>
          </a:p>
        </p:txBody>
      </p:sp>
      <p:sp>
        <p:nvSpPr>
          <p:cNvPr id="70" name="矩形 69"/>
          <p:cNvSpPr/>
          <p:nvPr/>
        </p:nvSpPr>
        <p:spPr>
          <a:xfrm>
            <a:off x="6195271" y="1564758"/>
            <a:ext cx="5071353" cy="3057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49786" y="4731575"/>
            <a:ext cx="127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Encoder</a:t>
            </a:r>
            <a:endParaRPr lang="zh-CN" altLang="en-US" sz="2400" dirty="0"/>
          </a:p>
        </p:txBody>
      </p:sp>
      <p:sp>
        <p:nvSpPr>
          <p:cNvPr id="71" name="文本框 70"/>
          <p:cNvSpPr txBox="1"/>
          <p:nvPr/>
        </p:nvSpPr>
        <p:spPr>
          <a:xfrm>
            <a:off x="8336322" y="4709520"/>
            <a:ext cx="127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Decoder</a:t>
            </a:r>
            <a:endParaRPr lang="zh-CN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0" y="6550223"/>
            <a:ext cx="7604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222222"/>
                </a:solidFill>
              </a:rPr>
              <a:t>Reference: </a:t>
            </a:r>
            <a:r>
              <a:rPr lang="en-US" altLang="zh-CN" sz="1400" dirty="0"/>
              <a:t>Machine Learning and having it deep and structured (2018,Spring</a:t>
            </a:r>
            <a:r>
              <a:rPr lang="en-US" altLang="zh-CN" sz="1400" dirty="0" smtClean="0"/>
              <a:t>) (Lung-</a:t>
            </a:r>
            <a:r>
              <a:rPr lang="en-US" altLang="zh-CN" sz="1400" dirty="0" err="1" smtClean="0"/>
              <a:t>yi</a:t>
            </a:r>
            <a:r>
              <a:rPr lang="en-US" altLang="zh-CN" sz="1400" dirty="0" smtClean="0"/>
              <a:t> Lee, </a:t>
            </a:r>
            <a:r>
              <a:rPr lang="en-US" altLang="zh-CN" sz="1400" dirty="0"/>
              <a:t>NTU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43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6" grpId="0"/>
      <p:bldP spid="67" grpId="0"/>
      <p:bldP spid="68" grpId="0"/>
      <p:bldP spid="69" grpId="0"/>
      <p:bldP spid="70" grpId="0" animBg="1"/>
      <p:bldP spid="3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2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PART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7774" y="338925"/>
            <a:ext cx="4811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Relationship-based Model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65289" y="1952836"/>
                <a:ext cx="49941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𝑅𝑒𝑙𝑆𝑖𝑚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89" y="1952836"/>
                <a:ext cx="499419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39516" y="2859098"/>
                <a:ext cx="71647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must meet certain constraints, such as having similar user name or identical user account id etc.. otherwise, the similarity is set to zero.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16" y="2859098"/>
                <a:ext cx="7164796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850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7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3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EXP</a:t>
            </a:r>
            <a:endParaRPr lang="zh-CN" altLang="en-US" sz="1600" b="1" dirty="0">
              <a:ea typeface="Roboto Th" pitchFamily="2" charset="0"/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Experiments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923701"/>
            <a:ext cx="7164796" cy="227011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5391" y="1098317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Data Set: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81861" y="3372964"/>
            <a:ext cx="193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Candicate</a:t>
            </a:r>
            <a:r>
              <a:rPr lang="en-US" altLang="zh-CN" sz="2000" b="1" dirty="0" smtClean="0"/>
              <a:t> Filter: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2372581" y="3389719"/>
            <a:ext cx="646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user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organization.</a:t>
            </a:r>
          </a:p>
          <a:p>
            <a:r>
              <a:rPr lang="en-US" altLang="zh-CN" sz="2400" dirty="0" smtClean="0"/>
              <a:t>After filtering, get 758,046 candidate user pairs.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993" y="4973645"/>
            <a:ext cx="1934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Seq</a:t>
            </a:r>
            <a:r>
              <a:rPr lang="en-US" altLang="zh-CN" sz="2000" b="1" dirty="0" smtClean="0"/>
              <a:t>-to-</a:t>
            </a:r>
            <a:r>
              <a:rPr lang="en-US" altLang="zh-CN" sz="2000" b="1" dirty="0" err="1" smtClean="0"/>
              <a:t>seq</a:t>
            </a:r>
            <a:r>
              <a:rPr lang="en-US" altLang="zh-CN" sz="2000" b="1" dirty="0" smtClean="0"/>
              <a:t>:</a:t>
            </a:r>
            <a:endParaRPr lang="zh-CN" altLang="en-US" sz="20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401449" y="4998203"/>
            <a:ext cx="9552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encoder deep LSTM and decoder deep LSTM both have 2 LSTM stacked.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 each LSTM, the recurrent unit has a size of 512, embedding vector size is 512.</a:t>
            </a:r>
          </a:p>
        </p:txBody>
      </p:sp>
    </p:spTree>
    <p:extLst>
      <p:ext uri="{BB962C8B-B14F-4D97-AF65-F5344CB8AC3E}">
        <p14:creationId xmlns:p14="http://schemas.microsoft.com/office/powerpoint/2010/main" val="14866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3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EXP</a:t>
            </a:r>
            <a:endParaRPr lang="zh-CN" altLang="en-US" sz="1600" b="1" dirty="0">
              <a:ea typeface="Roboto Th" pitchFamily="2" charset="0"/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584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Experiments Results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7" y="1196752"/>
            <a:ext cx="12094553" cy="3789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5925" y="5229200"/>
            <a:ext cx="11027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Coarse-tuned: The title attribute must contain the string “account manager”.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Collecting 81 initial linked pairs.</a:t>
            </a:r>
          </a:p>
          <a:p>
            <a:r>
              <a:rPr lang="en-US" altLang="zh-CN" dirty="0" smtClean="0"/>
              <a:t>Fine-tuned: At least 2 related users.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Collecting 19, 241 initial linked pairs.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8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3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EXP</a:t>
            </a:r>
            <a:endParaRPr lang="zh-CN" altLang="en-US" sz="1600" b="1" dirty="0">
              <a:ea typeface="Roboto Th" pitchFamily="2" charset="0"/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584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Experiments Results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08" y="1340768"/>
            <a:ext cx="7942913" cy="48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3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EXP</a:t>
            </a:r>
            <a:endParaRPr lang="zh-CN" altLang="en-US" sz="1600" b="1" dirty="0">
              <a:ea typeface="Roboto Th" pitchFamily="2" charset="0"/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584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Experiments Results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024844"/>
            <a:ext cx="11808427" cy="291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3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EXP</a:t>
            </a:r>
            <a:endParaRPr lang="zh-CN" altLang="en-US" sz="1600" b="1" dirty="0">
              <a:ea typeface="Roboto Th" pitchFamily="2" charset="0"/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584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Experiments Results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952" y="1686143"/>
            <a:ext cx="743809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3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EXP</a:t>
            </a:r>
            <a:endParaRPr lang="zh-CN" altLang="en-US" sz="1600" b="1" dirty="0">
              <a:ea typeface="Roboto Th" pitchFamily="2" charset="0"/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584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Experiments Results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880828"/>
            <a:ext cx="11808012" cy="37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0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4</a:t>
            </a:r>
            <a:endParaRPr lang="en-US" altLang="zh-CN" sz="2000" b="1" dirty="0" smtClean="0">
              <a:latin typeface="Broadway" panose="04040905080B02020502" pitchFamily="82" charset="0"/>
              <a:ea typeface="Roboto Th" pitchFamily="2" charset="0"/>
              <a:cs typeface="Droid Serif" panose="02020600060500020200" pitchFamily="18" charset="0"/>
            </a:endParaRP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CON</a:t>
            </a:r>
            <a:endParaRPr lang="zh-CN" altLang="en-US" sz="1600" b="1" dirty="0">
              <a:ea typeface="Roboto Th" pitchFamily="2" charset="0"/>
              <a:cs typeface="Droid Serif" panose="02020600060500020200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47775" y="338925"/>
            <a:ext cx="545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Conclusion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5290" y="1952836"/>
            <a:ext cx="102885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Strongness</a:t>
            </a:r>
            <a:r>
              <a:rPr lang="en-US" altLang="zh-CN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first to </a:t>
            </a:r>
            <a:r>
              <a:rPr lang="en-US" altLang="zh-CN" sz="2400" dirty="0" smtClean="0"/>
              <a:t>model the attribute alignment problem as machine translation.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Outperform the state-of-art unsupervised approaches by an F1 increase of 20%.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b="1" dirty="0" err="1" smtClean="0"/>
              <a:t>Improveness</a:t>
            </a:r>
            <a:r>
              <a:rPr lang="en-US" altLang="zh-CN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No revise process and the former misclassified sample has </a:t>
            </a:r>
            <a:r>
              <a:rPr lang="en-US" altLang="zh-CN" sz="2400" dirty="0"/>
              <a:t>an important influence on the later prediction</a:t>
            </a:r>
            <a:r>
              <a:rPr lang="en-US" altLang="zh-C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Weakly-supervised.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29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76998" y="2505694"/>
            <a:ext cx="7528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THANKS!</a:t>
            </a:r>
            <a:endParaRPr lang="zh-CN" altLang="en-US" sz="7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1C99-77CD-4040-9CA4-1FAF429C82A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4272" y="638132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Attention-based seq2seq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593791" y="3410818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2" name="矩形 71"/>
          <p:cNvSpPr/>
          <p:nvPr/>
        </p:nvSpPr>
        <p:spPr>
          <a:xfrm>
            <a:off x="1930414" y="3410818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3" name="矩形 72"/>
          <p:cNvSpPr/>
          <p:nvPr/>
        </p:nvSpPr>
        <p:spPr>
          <a:xfrm>
            <a:off x="3267037" y="3410818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4" name="矩形 73"/>
          <p:cNvSpPr/>
          <p:nvPr/>
        </p:nvSpPr>
        <p:spPr>
          <a:xfrm>
            <a:off x="4603660" y="3410818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5" name="矩形 74"/>
          <p:cNvSpPr/>
          <p:nvPr/>
        </p:nvSpPr>
        <p:spPr>
          <a:xfrm>
            <a:off x="6380089" y="3420338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6" name="矩形 75"/>
          <p:cNvSpPr/>
          <p:nvPr/>
        </p:nvSpPr>
        <p:spPr>
          <a:xfrm>
            <a:off x="7716712" y="3420338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7" name="矩形 76"/>
          <p:cNvSpPr/>
          <p:nvPr/>
        </p:nvSpPr>
        <p:spPr>
          <a:xfrm>
            <a:off x="9053335" y="3420338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8" name="矩形 77"/>
          <p:cNvSpPr/>
          <p:nvPr/>
        </p:nvSpPr>
        <p:spPr>
          <a:xfrm>
            <a:off x="10389958" y="3420338"/>
            <a:ext cx="660483" cy="479684"/>
          </a:xfrm>
          <a:prstGeom prst="rect">
            <a:avLst/>
          </a:prstGeom>
          <a:solidFill>
            <a:srgbClr val="FFCC00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924032" y="3997709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2260655" y="3997709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597278" y="3997709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4933901" y="3997709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6710330" y="2675081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8052562" y="2675081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9383576" y="2675081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10720199" y="2675081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16389" y="4584911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075105" y="4584912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3359601" y="4573117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365981" y="4634672"/>
            <a:ext cx="112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&lt;EOS&gt;</a:t>
            </a:r>
            <a:endParaRPr lang="zh-CN" altLang="en-US" sz="2800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5394" y="2101456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X</a:t>
            </a:r>
            <a:endParaRPr lang="zh-CN" altLang="en-US" sz="3600" dirty="0"/>
          </a:p>
        </p:txBody>
      </p:sp>
      <p:sp>
        <p:nvSpPr>
          <p:cNvPr id="98" name="文本框 97"/>
          <p:cNvSpPr txBox="1"/>
          <p:nvPr/>
        </p:nvSpPr>
        <p:spPr>
          <a:xfrm>
            <a:off x="7863387" y="2121975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Y</a:t>
            </a:r>
            <a:endParaRPr lang="zh-CN" altLang="en-US" sz="3600" dirty="0"/>
          </a:p>
        </p:txBody>
      </p:sp>
      <p:sp>
        <p:nvSpPr>
          <p:cNvPr id="99" name="文本框 98"/>
          <p:cNvSpPr txBox="1"/>
          <p:nvPr/>
        </p:nvSpPr>
        <p:spPr>
          <a:xfrm>
            <a:off x="9180745" y="2121975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Z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0098169" y="2151861"/>
            <a:ext cx="190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&lt;EOS&gt;</a:t>
            </a:r>
            <a:endParaRPr lang="zh-CN" altLang="en-US" sz="2800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1345523" y="3650660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643024" y="3650660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009819" y="3650660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7113921" y="3658697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8446069" y="3658697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9814221" y="3657319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/>
          <p:nvPr/>
        </p:nvCxnSpPr>
        <p:spPr>
          <a:xfrm>
            <a:off x="6996785" y="2468446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/>
          <p:nvPr/>
        </p:nvCxnSpPr>
        <p:spPr>
          <a:xfrm>
            <a:off x="8352530" y="2486753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线连接符 108"/>
          <p:cNvCxnSpPr/>
          <p:nvPr/>
        </p:nvCxnSpPr>
        <p:spPr>
          <a:xfrm>
            <a:off x="9664422" y="2471611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V="1">
            <a:off x="6752905" y="4007229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8063294" y="4032124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V="1">
            <a:off x="9420642" y="4032124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10752790" y="3982363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6458961" y="4521621"/>
            <a:ext cx="7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C1</a:t>
            </a:r>
            <a:endParaRPr lang="zh-CN" altLang="en-US" sz="36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7779243" y="4521621"/>
            <a:ext cx="73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C2</a:t>
            </a:r>
            <a:endParaRPr lang="zh-CN" altLang="en-US" sz="36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9109676" y="4510441"/>
            <a:ext cx="71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C3</a:t>
            </a:r>
            <a:endParaRPr lang="zh-CN" altLang="en-US" sz="36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10436239" y="4483061"/>
            <a:ext cx="81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C4</a:t>
            </a:r>
            <a:endParaRPr lang="zh-CN" altLang="en-US" sz="36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2364911" y="5329035"/>
            <a:ext cx="127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Encoder</a:t>
            </a:r>
            <a:endParaRPr lang="zh-CN" altLang="en-US" sz="24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381646" y="5332301"/>
            <a:ext cx="127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Decoder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84454" y="3050340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h1</a:t>
            </a:r>
            <a:endParaRPr lang="zh-CN" altLang="en-US" sz="2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2019875" y="3055704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h2</a:t>
            </a:r>
            <a:endParaRPr lang="zh-CN" altLang="en-US" sz="20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391389" y="3050340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h3</a:t>
            </a:r>
            <a:endParaRPr lang="zh-CN" altLang="en-US" sz="20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4694323" y="3050340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h4</a:t>
            </a:r>
            <a:endParaRPr lang="zh-CN" altLang="en-US" sz="2000" dirty="0"/>
          </a:p>
        </p:txBody>
      </p:sp>
      <p:cxnSp>
        <p:nvCxnSpPr>
          <p:cNvPr id="124" name="直接箭头连接符 123"/>
          <p:cNvCxnSpPr/>
          <p:nvPr/>
        </p:nvCxnSpPr>
        <p:spPr>
          <a:xfrm flipV="1">
            <a:off x="883750" y="2507325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2260655" y="2493861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 flipV="1">
            <a:off x="3601118" y="2493861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V="1">
            <a:off x="4835860" y="2462272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556109" y="1950007"/>
            <a:ext cx="75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C1</a:t>
            </a:r>
            <a:endParaRPr lang="zh-CN" altLang="en-US" sz="36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1927036" y="1942576"/>
            <a:ext cx="75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C2</a:t>
            </a:r>
            <a:endParaRPr lang="zh-CN" altLang="en-US" sz="36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3250505" y="1960883"/>
            <a:ext cx="75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C3</a:t>
            </a:r>
            <a:endParaRPr lang="zh-CN" altLang="en-US" sz="3600" dirty="0"/>
          </a:p>
        </p:txBody>
      </p:sp>
      <p:sp>
        <p:nvSpPr>
          <p:cNvPr id="131" name="文本框 130"/>
          <p:cNvSpPr txBox="1"/>
          <p:nvPr/>
        </p:nvSpPr>
        <p:spPr>
          <a:xfrm>
            <a:off x="4482302" y="1942576"/>
            <a:ext cx="75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C4</a:t>
            </a:r>
            <a:endParaRPr lang="zh-CN" altLang="en-US" sz="3600" dirty="0"/>
          </a:p>
        </p:txBody>
      </p:sp>
      <p:sp>
        <p:nvSpPr>
          <p:cNvPr id="132" name="矩形 131"/>
          <p:cNvSpPr/>
          <p:nvPr/>
        </p:nvSpPr>
        <p:spPr>
          <a:xfrm>
            <a:off x="-13397" y="6508367"/>
            <a:ext cx="7604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222222"/>
                </a:solidFill>
              </a:rPr>
              <a:t>Reference: </a:t>
            </a:r>
            <a:r>
              <a:rPr lang="en-US" altLang="zh-CN" sz="1400" dirty="0"/>
              <a:t>Machine Learning and having it deep and structured (2018,Spring</a:t>
            </a:r>
            <a:r>
              <a:rPr lang="en-US" altLang="zh-CN" sz="1400" dirty="0" smtClean="0"/>
              <a:t>) (Lung-</a:t>
            </a:r>
            <a:r>
              <a:rPr lang="en-US" altLang="zh-CN" sz="1400" dirty="0" err="1" smtClean="0"/>
              <a:t>yi</a:t>
            </a:r>
            <a:r>
              <a:rPr lang="en-US" altLang="zh-CN" sz="1400" dirty="0" smtClean="0"/>
              <a:t> Lee, </a:t>
            </a:r>
            <a:r>
              <a:rPr lang="en-US" altLang="zh-CN" sz="1400" dirty="0"/>
              <a:t>NTU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62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4272" y="638132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Attention-based seq2seq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794865" y="3813455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2" name="矩形 71"/>
          <p:cNvSpPr/>
          <p:nvPr/>
        </p:nvSpPr>
        <p:spPr>
          <a:xfrm>
            <a:off x="2131488" y="3813455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3" name="矩形 72"/>
          <p:cNvSpPr/>
          <p:nvPr/>
        </p:nvSpPr>
        <p:spPr>
          <a:xfrm>
            <a:off x="3468111" y="3813455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4" name="矩形 73"/>
          <p:cNvSpPr/>
          <p:nvPr/>
        </p:nvSpPr>
        <p:spPr>
          <a:xfrm>
            <a:off x="4804734" y="3813455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1125106" y="4400346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2461729" y="4400346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798352" y="4400346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134975" y="4400346"/>
            <a:ext cx="0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917463" y="4987548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A</a:t>
            </a:r>
            <a:endParaRPr lang="zh-CN" altLang="en-US" sz="36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276179" y="4987549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B</a:t>
            </a:r>
            <a:endParaRPr lang="zh-CN" altLang="en-US" sz="3600" dirty="0"/>
          </a:p>
        </p:txBody>
      </p:sp>
      <p:sp>
        <p:nvSpPr>
          <p:cNvPr id="94" name="文本框 93"/>
          <p:cNvSpPr txBox="1"/>
          <p:nvPr/>
        </p:nvSpPr>
        <p:spPr>
          <a:xfrm>
            <a:off x="3560675" y="4975754"/>
            <a:ext cx="567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C</a:t>
            </a:r>
            <a:endParaRPr lang="zh-CN" altLang="en-US" sz="36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567055" y="5037309"/>
            <a:ext cx="112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&lt;EOS&gt;</a:t>
            </a:r>
            <a:endParaRPr lang="zh-CN" altLang="en-US" sz="2800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1546597" y="4053297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844098" y="4053297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210893" y="4053297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2615579" y="5843035"/>
            <a:ext cx="1278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Encoder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885528" y="3452977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h1</a:t>
            </a:r>
            <a:endParaRPr lang="zh-CN" altLang="en-US" sz="2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2220949" y="3458341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h2</a:t>
            </a:r>
            <a:endParaRPr lang="zh-CN" altLang="en-US" sz="20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592463" y="3452977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h3</a:t>
            </a:r>
            <a:endParaRPr lang="zh-CN" altLang="en-US" sz="20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4895397" y="3452977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h4</a:t>
            </a:r>
            <a:endParaRPr lang="zh-CN" altLang="en-US" sz="2000" dirty="0"/>
          </a:p>
        </p:txBody>
      </p:sp>
      <p:cxnSp>
        <p:nvCxnSpPr>
          <p:cNvPr id="124" name="直接箭头连接符 123"/>
          <p:cNvCxnSpPr/>
          <p:nvPr/>
        </p:nvCxnSpPr>
        <p:spPr>
          <a:xfrm flipV="1">
            <a:off x="1084824" y="2909962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44446" y="2427481"/>
            <a:ext cx="902151" cy="48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match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6620732" y="2409967"/>
                <a:ext cx="660483" cy="4796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32" y="2409967"/>
                <a:ext cx="660483" cy="4796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 flipH="1" flipV="1">
            <a:off x="1591889" y="2667323"/>
            <a:ext cx="4972163" cy="1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1098418" y="179357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5921" y="1370323"/>
                <a:ext cx="575734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21" y="1370323"/>
                <a:ext cx="575734" cy="4872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620732" y="3717070"/>
                <a:ext cx="5571268" cy="1978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match function: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Cosine similarity of z and 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Small NN whose input is z and h, output a scholar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𝑊𝑧</m:t>
                    </m:r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732" y="3717070"/>
                <a:ext cx="5571268" cy="1978619"/>
              </a:xfrm>
              <a:prstGeom prst="rect">
                <a:avLst/>
              </a:prstGeom>
              <a:blipFill rotWithShape="0">
                <a:blip r:embed="rId5"/>
                <a:stretch>
                  <a:fillRect l="-1641" t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-13397" y="6508367"/>
            <a:ext cx="7604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222222"/>
                </a:solidFill>
              </a:rPr>
              <a:t>Reference: </a:t>
            </a:r>
            <a:r>
              <a:rPr lang="en-US" altLang="zh-CN" sz="1400" dirty="0"/>
              <a:t>Machine Learning and having it deep and structured (2018,Spring</a:t>
            </a:r>
            <a:r>
              <a:rPr lang="en-US" altLang="zh-CN" sz="1400" dirty="0" smtClean="0"/>
              <a:t>) (Lung-</a:t>
            </a:r>
            <a:r>
              <a:rPr lang="en-US" altLang="zh-CN" sz="1400" dirty="0" err="1" smtClean="0"/>
              <a:t>yi</a:t>
            </a:r>
            <a:r>
              <a:rPr lang="en-US" altLang="zh-CN" sz="1400" dirty="0" smtClean="0"/>
              <a:t> Lee, </a:t>
            </a:r>
            <a:r>
              <a:rPr lang="en-US" altLang="zh-CN" sz="1400" dirty="0"/>
              <a:t>NTU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2459475" y="2937671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019097" y="2455190"/>
            <a:ext cx="902151" cy="48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match</a:t>
            </a:r>
            <a:endParaRPr lang="zh-CN" altLang="en-US" sz="20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2473069" y="1821287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210572" y="1398032"/>
                <a:ext cx="595869" cy="46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572" y="1398032"/>
                <a:ext cx="595869" cy="468975"/>
              </a:xfrm>
              <a:prstGeom prst="rect">
                <a:avLst/>
              </a:prstGeom>
              <a:blipFill rotWithShape="0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/>
          <p:nvPr/>
        </p:nvCxnSpPr>
        <p:spPr>
          <a:xfrm flipH="1">
            <a:off x="2973280" y="2649809"/>
            <a:ext cx="3597060" cy="22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792435" y="2952788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352057" y="2470307"/>
            <a:ext cx="902151" cy="48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match</a:t>
            </a:r>
            <a:endParaRPr lang="zh-CN" altLang="en-US" sz="2000" b="1" dirty="0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3806029" y="1836404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3543532" y="1413149"/>
                <a:ext cx="595869" cy="46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32" y="1413149"/>
                <a:ext cx="595869" cy="468975"/>
              </a:xfrm>
              <a:prstGeom prst="rect">
                <a:avLst/>
              </a:prstGeom>
              <a:blipFill rotWithShape="0">
                <a:blip r:embed="rId7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/>
          <p:nvPr/>
        </p:nvCxnSpPr>
        <p:spPr>
          <a:xfrm flipH="1" flipV="1">
            <a:off x="4254208" y="2667817"/>
            <a:ext cx="2309844" cy="14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5114697" y="2972181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674319" y="2489700"/>
            <a:ext cx="902151" cy="48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match</a:t>
            </a:r>
            <a:endParaRPr lang="zh-CN" altLang="en-US" sz="2000" b="1" dirty="0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5128291" y="1855797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4865794" y="1432542"/>
                <a:ext cx="595869" cy="46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94" y="1432542"/>
                <a:ext cx="595869" cy="468975"/>
              </a:xfrm>
              <a:prstGeom prst="rect">
                <a:avLst/>
              </a:prstGeom>
              <a:blipFill rotWithShape="0">
                <a:blip r:embed="rId8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箭头连接符 59"/>
          <p:cNvCxnSpPr/>
          <p:nvPr/>
        </p:nvCxnSpPr>
        <p:spPr>
          <a:xfrm flipH="1">
            <a:off x="5576470" y="2671313"/>
            <a:ext cx="987582" cy="7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36" grpId="0" animBg="1"/>
      <p:bldP spid="38" grpId="0"/>
      <p:bldP spid="44" grpId="0" animBg="1"/>
      <p:bldP spid="46" grpId="0"/>
      <p:bldP spid="57" grpId="0" animBg="1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4272" y="638132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Attention-based seq2seq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761667" y="5168455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2" name="矩形 71"/>
          <p:cNvSpPr/>
          <p:nvPr/>
        </p:nvSpPr>
        <p:spPr>
          <a:xfrm>
            <a:off x="2098290" y="5168455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3" name="矩形 72"/>
          <p:cNvSpPr/>
          <p:nvPr/>
        </p:nvSpPr>
        <p:spPr>
          <a:xfrm>
            <a:off x="3434913" y="5168455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74" name="矩形 73"/>
          <p:cNvSpPr/>
          <p:nvPr/>
        </p:nvSpPr>
        <p:spPr>
          <a:xfrm>
            <a:off x="4771536" y="5168455"/>
            <a:ext cx="660483" cy="479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870633" y="5894938"/>
            <a:ext cx="56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sp>
        <p:nvSpPr>
          <p:cNvPr id="93" name="文本框 92"/>
          <p:cNvSpPr txBox="1"/>
          <p:nvPr/>
        </p:nvSpPr>
        <p:spPr>
          <a:xfrm>
            <a:off x="2243268" y="5894938"/>
            <a:ext cx="56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94" name="文本框 93"/>
          <p:cNvSpPr txBox="1"/>
          <p:nvPr/>
        </p:nvSpPr>
        <p:spPr>
          <a:xfrm>
            <a:off x="3571945" y="5907800"/>
            <a:ext cx="56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543636" y="5889256"/>
            <a:ext cx="112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&lt;EOS&gt;</a:t>
            </a:r>
            <a:endParaRPr lang="zh-CN" altLang="en-US" sz="2800" dirty="0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1513399" y="5408297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810900" y="5408297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177695" y="5408297"/>
            <a:ext cx="529267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51099" y="4807977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h1</a:t>
            </a:r>
            <a:endParaRPr lang="zh-CN" altLang="en-US" sz="20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2188205" y="4807977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h2</a:t>
            </a:r>
            <a:endParaRPr lang="zh-CN" altLang="en-US" sz="20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3559265" y="4807977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h3</a:t>
            </a:r>
            <a:endParaRPr lang="zh-CN" altLang="en-US" sz="2000" dirty="0"/>
          </a:p>
        </p:txBody>
      </p:sp>
      <p:sp>
        <p:nvSpPr>
          <p:cNvPr id="123" name="文本框 122"/>
          <p:cNvSpPr txBox="1"/>
          <p:nvPr/>
        </p:nvSpPr>
        <p:spPr>
          <a:xfrm>
            <a:off x="4862199" y="4807977"/>
            <a:ext cx="570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h4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93656" y="4169260"/>
                <a:ext cx="575734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56" y="4169260"/>
                <a:ext cx="575734" cy="487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2134243" y="4171685"/>
                <a:ext cx="575734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43" y="4171685"/>
                <a:ext cx="575734" cy="487249"/>
              </a:xfrm>
              <a:prstGeom prst="rect">
                <a:avLst/>
              </a:prstGeom>
              <a:blipFill rotWithShape="0">
                <a:blip r:embed="rId4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501906" y="4172862"/>
                <a:ext cx="575734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906" y="4172862"/>
                <a:ext cx="575734" cy="487249"/>
              </a:xfrm>
              <a:prstGeom prst="rect">
                <a:avLst/>
              </a:prstGeom>
              <a:blipFill rotWithShape="0">
                <a:blip r:embed="rId5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818970" y="4177872"/>
                <a:ext cx="575734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70" y="4177872"/>
                <a:ext cx="575734" cy="487249"/>
              </a:xfrm>
              <a:prstGeom prst="rect">
                <a:avLst/>
              </a:prstGeom>
              <a:blipFill rotWithShape="0"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 flipV="1">
            <a:off x="1059560" y="5712945"/>
            <a:ext cx="3747" cy="2520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2400147" y="5715370"/>
            <a:ext cx="3747" cy="2520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3764949" y="5715370"/>
            <a:ext cx="3747" cy="2520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5095048" y="5712945"/>
            <a:ext cx="3747" cy="2520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99098" y="3611815"/>
            <a:ext cx="4595606" cy="31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softmax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534005" y="2895697"/>
                <a:ext cx="439420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005" y="2895697"/>
                <a:ext cx="439420" cy="405496"/>
              </a:xfrm>
              <a:prstGeom prst="rect">
                <a:avLst/>
              </a:prstGeom>
              <a:blipFill rotWithShape="0">
                <a:blip r:embed="rId7"/>
                <a:stretch>
                  <a:fillRect t="-2985" r="-12500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2173405" y="2860163"/>
                <a:ext cx="439420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05" y="2860163"/>
                <a:ext cx="439420" cy="405496"/>
              </a:xfrm>
              <a:prstGeom prst="rect">
                <a:avLst/>
              </a:prstGeom>
              <a:blipFill rotWithShape="0">
                <a:blip r:embed="rId8"/>
                <a:stretch>
                  <a:fillRect t="-4478" r="-12500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846357" y="2903234"/>
                <a:ext cx="439420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57" y="2903234"/>
                <a:ext cx="439420" cy="405496"/>
              </a:xfrm>
              <a:prstGeom prst="rect">
                <a:avLst/>
              </a:prstGeom>
              <a:blipFill rotWithShape="0">
                <a:blip r:embed="rId9"/>
                <a:stretch>
                  <a:fillRect t="-4478" r="-12500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4862199" y="2912455"/>
                <a:ext cx="439420" cy="405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99" y="2912455"/>
                <a:ext cx="439420" cy="405496"/>
              </a:xfrm>
              <a:prstGeom prst="rect">
                <a:avLst/>
              </a:prstGeom>
              <a:blipFill rotWithShape="0">
                <a:blip r:embed="rId10"/>
                <a:stretch>
                  <a:fillRect t="-4545" r="-12500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62033" y="2913895"/>
            <a:ext cx="5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0.5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829292" y="2904988"/>
            <a:ext cx="5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56340" y="2941556"/>
            <a:ext cx="5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72772" y="2930537"/>
            <a:ext cx="5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0.0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382183" y="1586095"/>
            <a:ext cx="660483" cy="4796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C1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56" idx="0"/>
          </p:cNvCxnSpPr>
          <p:nvPr/>
        </p:nvCxnSpPr>
        <p:spPr>
          <a:xfrm flipV="1">
            <a:off x="1066067" y="2175617"/>
            <a:ext cx="389080" cy="727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5" idx="0"/>
          </p:cNvCxnSpPr>
          <p:nvPr/>
        </p:nvCxnSpPr>
        <p:spPr>
          <a:xfrm flipH="1" flipV="1">
            <a:off x="1667508" y="2175617"/>
            <a:ext cx="725607" cy="68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0"/>
          </p:cNvCxnSpPr>
          <p:nvPr/>
        </p:nvCxnSpPr>
        <p:spPr>
          <a:xfrm flipH="1" flipV="1">
            <a:off x="1829292" y="2175617"/>
            <a:ext cx="1924423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7" idx="0"/>
          </p:cNvCxnSpPr>
          <p:nvPr/>
        </p:nvCxnSpPr>
        <p:spPr>
          <a:xfrm flipH="1" flipV="1">
            <a:off x="2042666" y="2175617"/>
            <a:ext cx="3039243" cy="736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1066111" y="4615456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2406698" y="4617881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3771500" y="4617881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5101599" y="4615456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1059560" y="3974302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2400147" y="3976727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3764949" y="3976727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5095048" y="3974302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V="1">
            <a:off x="1052528" y="3312710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2393115" y="3315135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757917" y="3315135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5088016" y="3312710"/>
            <a:ext cx="3747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745729" y="1526459"/>
                <a:ext cx="3836883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e>
                    </m:nary>
                  </m:oMath>
                </a14:m>
                <a:r>
                  <a:rPr lang="en-US" altLang="zh-CN" sz="2400" dirty="0" smtClean="0"/>
                  <a:t>=0.5h1+0.5h2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29" y="1526459"/>
                <a:ext cx="3836883" cy="483979"/>
              </a:xfrm>
              <a:prstGeom prst="rect">
                <a:avLst/>
              </a:prstGeom>
              <a:blipFill rotWithShape="0">
                <a:blip r:embed="rId11"/>
                <a:stretch>
                  <a:fillRect t="-5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 90"/>
          <p:cNvSpPr/>
          <p:nvPr/>
        </p:nvSpPr>
        <p:spPr>
          <a:xfrm>
            <a:off x="7190340" y="2552290"/>
            <a:ext cx="660483" cy="479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526963" y="2552290"/>
            <a:ext cx="660483" cy="479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863586" y="2552290"/>
            <a:ext cx="660483" cy="479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200209" y="2552290"/>
            <a:ext cx="660483" cy="479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V="1">
            <a:off x="7520581" y="1807033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8862813" y="1807033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10193827" y="1807033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1530450" y="1807033"/>
            <a:ext cx="0" cy="6120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7315645" y="1233408"/>
            <a:ext cx="56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</a:t>
            </a:r>
            <a:endParaRPr lang="zh-CN" altLang="en-US" sz="28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8673638" y="1253927"/>
            <a:ext cx="56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</a:t>
            </a:r>
            <a:endParaRPr lang="zh-CN" altLang="en-US" sz="28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9990996" y="1253927"/>
            <a:ext cx="567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Z</a:t>
            </a:r>
            <a:endParaRPr lang="zh-CN" altLang="en-US" sz="28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0908421" y="1283813"/>
            <a:ext cx="1300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&lt;</a:t>
            </a:r>
            <a:r>
              <a:rPr lang="en-US" altLang="zh-CN" sz="2800" dirty="0"/>
              <a:t>EOS</a:t>
            </a:r>
            <a:r>
              <a:rPr lang="en-US" altLang="zh-CN" sz="2800" dirty="0" smtClean="0"/>
              <a:t>&gt;</a:t>
            </a:r>
            <a:endParaRPr lang="zh-CN" altLang="en-US" sz="2800" dirty="0"/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7924172" y="2790649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9256320" y="2790649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10624472" y="2789271"/>
            <a:ext cx="529267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112"/>
          <p:cNvCxnSpPr/>
          <p:nvPr/>
        </p:nvCxnSpPr>
        <p:spPr>
          <a:xfrm>
            <a:off x="7807036" y="1600398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/>
          <p:cNvCxnSpPr/>
          <p:nvPr/>
        </p:nvCxnSpPr>
        <p:spPr>
          <a:xfrm>
            <a:off x="9162781" y="1618705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/>
          <p:cNvCxnSpPr/>
          <p:nvPr/>
        </p:nvCxnSpPr>
        <p:spPr>
          <a:xfrm>
            <a:off x="10474673" y="1603563"/>
            <a:ext cx="1032542" cy="1454880"/>
          </a:xfrm>
          <a:prstGeom prst="curvedConnector4">
            <a:avLst>
              <a:gd name="adj1" fmla="val 34008"/>
              <a:gd name="adj2" fmla="val 1427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7563156" y="3139181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8873545" y="3164076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10230893" y="3164076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11563041" y="3114315"/>
            <a:ext cx="0" cy="612068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7269212" y="3653573"/>
            <a:ext cx="702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C1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8589494" y="3653573"/>
            <a:ext cx="73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C2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9919927" y="3642393"/>
            <a:ext cx="71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C3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11246490" y="3615013"/>
            <a:ext cx="813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C4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 128"/>
              <p:cNvSpPr/>
              <p:nvPr/>
            </p:nvSpPr>
            <p:spPr>
              <a:xfrm>
                <a:off x="5977759" y="2552290"/>
                <a:ext cx="660483" cy="4796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矩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759" y="2552290"/>
                <a:ext cx="660483" cy="47968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/>
          <p:cNvCxnSpPr/>
          <p:nvPr/>
        </p:nvCxnSpPr>
        <p:spPr>
          <a:xfrm flipV="1">
            <a:off x="6682351" y="2789271"/>
            <a:ext cx="429866" cy="2861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-13397" y="6508367"/>
            <a:ext cx="7604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222222"/>
                </a:solidFill>
              </a:rPr>
              <a:t>Reference: </a:t>
            </a:r>
            <a:r>
              <a:rPr lang="en-US" altLang="zh-CN" sz="1400" dirty="0"/>
              <a:t>Machine Learning and having it deep and structured (2018,Spring</a:t>
            </a:r>
            <a:r>
              <a:rPr lang="en-US" altLang="zh-CN" sz="1400" dirty="0" smtClean="0"/>
              <a:t>) (Lung-</a:t>
            </a:r>
            <a:r>
              <a:rPr lang="en-US" altLang="zh-CN" sz="1400" dirty="0" err="1" smtClean="0"/>
              <a:t>yi</a:t>
            </a:r>
            <a:r>
              <a:rPr lang="en-US" altLang="zh-CN" sz="1400" dirty="0" smtClean="0"/>
              <a:t> Lee, </a:t>
            </a:r>
            <a:r>
              <a:rPr lang="en-US" altLang="zh-CN" sz="1400" dirty="0"/>
              <a:t>NTU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7235340" y="2544036"/>
                <a:ext cx="65617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340" y="2544036"/>
                <a:ext cx="656179" cy="4700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/>
              <p:cNvSpPr/>
              <p:nvPr/>
            </p:nvSpPr>
            <p:spPr>
              <a:xfrm>
                <a:off x="8603076" y="2550567"/>
                <a:ext cx="55970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076" y="2550567"/>
                <a:ext cx="559705" cy="4700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/>
              <p:cNvSpPr/>
              <p:nvPr/>
            </p:nvSpPr>
            <p:spPr>
              <a:xfrm>
                <a:off x="9947121" y="2559520"/>
                <a:ext cx="55970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121" y="2559520"/>
                <a:ext cx="559705" cy="4700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/>
              <p:cNvSpPr/>
              <p:nvPr/>
            </p:nvSpPr>
            <p:spPr>
              <a:xfrm>
                <a:off x="11283188" y="2543519"/>
                <a:ext cx="559705" cy="46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5" name="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188" y="2543519"/>
                <a:ext cx="559705" cy="4689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7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37" grpId="0"/>
      <p:bldP spid="39" grpId="0"/>
      <p:bldP spid="49" grpId="0" animBg="1"/>
      <p:bldP spid="13" grpId="0"/>
      <p:bldP spid="55" grpId="0"/>
      <p:bldP spid="56" grpId="0"/>
      <p:bldP spid="57" grpId="0"/>
      <p:bldP spid="14" grpId="0"/>
      <p:bldP spid="59" grpId="0"/>
      <p:bldP spid="60" grpId="0"/>
      <p:bldP spid="61" grpId="0"/>
      <p:bldP spid="62" grpId="0" animBg="1"/>
      <p:bldP spid="23" grpId="0"/>
      <p:bldP spid="91" grpId="0" animBg="1"/>
      <p:bldP spid="96" grpId="0" animBg="1"/>
      <p:bldP spid="97" grpId="0" animBg="1"/>
      <p:bldP spid="98" grpId="0" animBg="1"/>
      <p:bldP spid="106" grpId="0"/>
      <p:bldP spid="107" grpId="0"/>
      <p:bldP spid="108" grpId="0"/>
      <p:bldP spid="109" grpId="0"/>
      <p:bldP spid="125" grpId="0"/>
      <p:bldP spid="126" grpId="0"/>
      <p:bldP spid="127" grpId="0"/>
      <p:bldP spid="128" grpId="0"/>
      <p:bldP spid="129" grpId="0" animBg="1"/>
      <p:bldP spid="132" grpId="0"/>
      <p:bldP spid="133" grpId="0"/>
      <p:bldP spid="134" grpId="0"/>
      <p:bldP spid="1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Applications of seq2seq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927881" y="2204864"/>
            <a:ext cx="379725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Machine translation.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Speech recognition.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Image caption generation.</a:t>
            </a:r>
          </a:p>
        </p:txBody>
      </p:sp>
      <p:sp>
        <p:nvSpPr>
          <p:cNvPr id="13" name="矩形 12"/>
          <p:cNvSpPr/>
          <p:nvPr/>
        </p:nvSpPr>
        <p:spPr>
          <a:xfrm>
            <a:off x="-13397" y="6508367"/>
            <a:ext cx="7604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222222"/>
                </a:solidFill>
              </a:rPr>
              <a:t>Reference: </a:t>
            </a:r>
            <a:r>
              <a:rPr lang="en-US" altLang="zh-CN" sz="1400" dirty="0"/>
              <a:t>Machine Learning and having it deep and structured (2018,Spring</a:t>
            </a:r>
            <a:r>
              <a:rPr lang="en-US" altLang="zh-CN" sz="1400" dirty="0" smtClean="0"/>
              <a:t>) (Lung-</a:t>
            </a:r>
            <a:r>
              <a:rPr lang="en-US" altLang="zh-CN" sz="1400" dirty="0" err="1" smtClean="0"/>
              <a:t>yi</a:t>
            </a:r>
            <a:r>
              <a:rPr lang="en-US" altLang="zh-CN" sz="1400" dirty="0" smtClean="0"/>
              <a:t> Lee, </a:t>
            </a:r>
            <a:r>
              <a:rPr lang="en-US" altLang="zh-CN" sz="1400" dirty="0"/>
              <a:t>NTU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14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Applications of seq2seq</a:t>
            </a:r>
            <a:endParaRPr lang="zh-CN" altLang="en-US" sz="3200" dirty="0"/>
          </a:p>
        </p:txBody>
      </p:sp>
      <p:pic>
        <p:nvPicPr>
          <p:cNvPr id="1026" name="Picture 2" descr="previe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" t="5843" r="4295" b="-1"/>
          <a:stretch/>
        </p:blipFill>
        <p:spPr bwMode="auto">
          <a:xfrm>
            <a:off x="5087888" y="1046878"/>
            <a:ext cx="550433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31821" y="1340768"/>
            <a:ext cx="25510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Summary generation.</a:t>
            </a:r>
          </a:p>
        </p:txBody>
      </p:sp>
    </p:spTree>
    <p:extLst>
      <p:ext uri="{BB962C8B-B14F-4D97-AF65-F5344CB8AC3E}">
        <p14:creationId xmlns:p14="http://schemas.microsoft.com/office/powerpoint/2010/main" val="3716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Applications of seq2seq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731821" y="1340768"/>
            <a:ext cx="133991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Chatbot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" y="2265667"/>
            <a:ext cx="11225249" cy="397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5372" y="6404868"/>
            <a:ext cx="2743200" cy="365125"/>
          </a:xfrm>
        </p:spPr>
        <p:txBody>
          <a:bodyPr/>
          <a:lstStyle/>
          <a:p>
            <a:fld id="{6B4C1C99-77CD-4040-9CA4-1FAF429C82A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99175"/>
            <a:ext cx="651850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Broadway" panose="04040905080B02020502" pitchFamily="82" charset="0"/>
                <a:ea typeface="Roboto Th" pitchFamily="2" charset="0"/>
                <a:cs typeface="Droid Serif" panose="02020600060500020200" pitchFamily="18" charset="0"/>
              </a:rPr>
              <a:t>1</a:t>
            </a:r>
          </a:p>
          <a:p>
            <a:pPr algn="ctr"/>
            <a:r>
              <a:rPr lang="en-US" altLang="zh-CN" sz="1600" b="1" dirty="0" smtClean="0">
                <a:ea typeface="Roboto Th" pitchFamily="2" charset="0"/>
                <a:cs typeface="Droid Serif" panose="02020600060500020200" pitchFamily="18" charset="0"/>
              </a:rPr>
              <a:t>PRE</a:t>
            </a:r>
            <a:endParaRPr lang="zh-CN" altLang="en-US" sz="1600" b="1" dirty="0">
              <a:cs typeface="Droid Serif" panose="02020600060500020200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1821" y="199175"/>
            <a:ext cx="191632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03424" y="199175"/>
            <a:ext cx="61866" cy="8012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7775" y="338925"/>
            <a:ext cx="560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Applications of seq2seq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24465" y="1273645"/>
            <a:ext cx="2271135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Poetry generation.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57" y="4208981"/>
            <a:ext cx="9806327" cy="25707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0" y="1506081"/>
            <a:ext cx="9028571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7900</TotalTime>
  <Words>1191</Words>
  <Application>Microsoft Office PowerPoint</Application>
  <PresentationFormat>宽屏</PresentationFormat>
  <Paragraphs>368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Broadway</vt:lpstr>
      <vt:lpstr>Droid Serif</vt:lpstr>
      <vt:lpstr>Roboto Th</vt:lpstr>
      <vt:lpstr>宋体</vt:lpstr>
      <vt:lpstr>幼圆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Lee paopaotang</cp:lastModifiedBy>
  <cp:revision>778</cp:revision>
  <dcterms:created xsi:type="dcterms:W3CDTF">2017-11-07T11:59:42Z</dcterms:created>
  <dcterms:modified xsi:type="dcterms:W3CDTF">2018-11-03T01:31:49Z</dcterms:modified>
</cp:coreProperties>
</file>