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27"/>
  </p:notesMasterIdLst>
  <p:sldIdLst>
    <p:sldId id="256" r:id="rId2"/>
    <p:sldId id="258" r:id="rId3"/>
    <p:sldId id="257" r:id="rId4"/>
    <p:sldId id="259" r:id="rId5"/>
    <p:sldId id="260" r:id="rId6"/>
    <p:sldId id="261" r:id="rId7"/>
    <p:sldId id="262" r:id="rId8"/>
    <p:sldId id="280" r:id="rId9"/>
    <p:sldId id="281" r:id="rId10"/>
    <p:sldId id="263" r:id="rId11"/>
    <p:sldId id="266" r:id="rId12"/>
    <p:sldId id="265" r:id="rId13"/>
    <p:sldId id="282" r:id="rId14"/>
    <p:sldId id="267" r:id="rId15"/>
    <p:sldId id="272" r:id="rId16"/>
    <p:sldId id="268" r:id="rId17"/>
    <p:sldId id="269" r:id="rId18"/>
    <p:sldId id="273" r:id="rId19"/>
    <p:sldId id="274" r:id="rId20"/>
    <p:sldId id="275" r:id="rId21"/>
    <p:sldId id="276" r:id="rId22"/>
    <p:sldId id="277" r:id="rId23"/>
    <p:sldId id="278" r:id="rId24"/>
    <p:sldId id="279" r:id="rId25"/>
    <p:sldId id="28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w" initials="n" lastIdx="1" clrIdx="0">
    <p:extLst>
      <p:ext uri="{19B8F6BF-5375-455C-9EA6-DF929625EA0E}">
        <p15:presenceInfo xmlns:p15="http://schemas.microsoft.com/office/powerpoint/2012/main" userId="ne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19" d="100"/>
          <a:sy n="119"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41F06-279A-424E-ABE6-00130B003F50}"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40472-72F9-4D29-AECB-868103956DC3}" type="slidenum">
              <a:rPr lang="zh-CN" altLang="en-US" smtClean="0"/>
              <a:t>‹#›</a:t>
            </a:fld>
            <a:endParaRPr lang="zh-CN" altLang="en-US"/>
          </a:p>
        </p:txBody>
      </p:sp>
    </p:spTree>
    <p:extLst>
      <p:ext uri="{BB962C8B-B14F-4D97-AF65-F5344CB8AC3E}">
        <p14:creationId xmlns:p14="http://schemas.microsoft.com/office/powerpoint/2010/main" val="339877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key idea behind deep neural networks is to encode the input sentences as vector representations. Based on the representations, an output layer is utilized to provide the matching score of two texts.</a:t>
            </a:r>
            <a:endParaRPr lang="zh-CN" altLang="en-US" dirty="0"/>
          </a:p>
        </p:txBody>
      </p:sp>
      <p:sp>
        <p:nvSpPr>
          <p:cNvPr id="4" name="灯片编号占位符 3"/>
          <p:cNvSpPr>
            <a:spLocks noGrp="1"/>
          </p:cNvSpPr>
          <p:nvPr>
            <p:ph type="sldNum" sz="quarter" idx="10"/>
          </p:nvPr>
        </p:nvSpPr>
        <p:spPr/>
        <p:txBody>
          <a:bodyPr/>
          <a:lstStyle/>
          <a:p>
            <a:fld id="{0E140472-72F9-4D29-AECB-868103956DC3}" type="slidenum">
              <a:rPr lang="zh-CN" altLang="en-US" smtClean="0"/>
              <a:t>4</a:t>
            </a:fld>
            <a:endParaRPr lang="zh-CN" altLang="en-US"/>
          </a:p>
        </p:txBody>
      </p:sp>
    </p:spTree>
    <p:extLst>
      <p:ext uri="{BB962C8B-B14F-4D97-AF65-F5344CB8AC3E}">
        <p14:creationId xmlns:p14="http://schemas.microsoft.com/office/powerpoint/2010/main" val="269734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knowledge-aware</a:t>
            </a:r>
            <a:r>
              <a:rPr lang="en-US" altLang="zh-CN" baseline="0" dirty="0" smtClean="0"/>
              <a:t> attentive neural network: to interactively learn knowledge-based sentence representations and context-based sentence representations for ranking QA pairs.</a:t>
            </a:r>
            <a:endParaRPr lang="zh-CN" altLang="en-US" dirty="0"/>
          </a:p>
        </p:txBody>
      </p:sp>
      <p:sp>
        <p:nvSpPr>
          <p:cNvPr id="4" name="灯片编号占位符 3"/>
          <p:cNvSpPr>
            <a:spLocks noGrp="1"/>
          </p:cNvSpPr>
          <p:nvPr>
            <p:ph type="sldNum" sz="quarter" idx="10"/>
          </p:nvPr>
        </p:nvSpPr>
        <p:spPr/>
        <p:txBody>
          <a:bodyPr/>
          <a:lstStyle/>
          <a:p>
            <a:fld id="{0E140472-72F9-4D29-AECB-868103956DC3}" type="slidenum">
              <a:rPr lang="zh-CN" altLang="en-US" smtClean="0"/>
              <a:t>7</a:t>
            </a:fld>
            <a:endParaRPr lang="zh-CN" altLang="en-US"/>
          </a:p>
        </p:txBody>
      </p:sp>
    </p:spTree>
    <p:extLst>
      <p:ext uri="{BB962C8B-B14F-4D97-AF65-F5344CB8AC3E}">
        <p14:creationId xmlns:p14="http://schemas.microsoft.com/office/powerpoint/2010/main" val="129608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knowledge-aware</a:t>
            </a:r>
            <a:r>
              <a:rPr lang="en-US" altLang="zh-CN" baseline="0" dirty="0" smtClean="0"/>
              <a:t> attentive neural network: to interactively learn knowledge-based sentence representations and context-based sentence representations for ranking QA pairs.</a:t>
            </a:r>
            <a:endParaRPr lang="zh-CN" altLang="en-US" dirty="0"/>
          </a:p>
        </p:txBody>
      </p:sp>
      <p:sp>
        <p:nvSpPr>
          <p:cNvPr id="4" name="灯片编号占位符 3"/>
          <p:cNvSpPr>
            <a:spLocks noGrp="1"/>
          </p:cNvSpPr>
          <p:nvPr>
            <p:ph type="sldNum" sz="quarter" idx="10"/>
          </p:nvPr>
        </p:nvSpPr>
        <p:spPr/>
        <p:txBody>
          <a:bodyPr/>
          <a:lstStyle/>
          <a:p>
            <a:fld id="{0E140472-72F9-4D29-AECB-868103956DC3}" type="slidenum">
              <a:rPr lang="zh-CN" altLang="en-US" smtClean="0"/>
              <a:t>9</a:t>
            </a:fld>
            <a:endParaRPr lang="zh-CN" altLang="en-US"/>
          </a:p>
        </p:txBody>
      </p:sp>
    </p:spTree>
    <p:extLst>
      <p:ext uri="{BB962C8B-B14F-4D97-AF65-F5344CB8AC3E}">
        <p14:creationId xmlns:p14="http://schemas.microsoft.com/office/powerpoint/2010/main" val="207674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M_init</a:t>
            </a:r>
            <a:r>
              <a:rPr lang="en-US" altLang="zh-CN" dirty="0" smtClean="0"/>
              <a:t> and </a:t>
            </a:r>
            <a:r>
              <a:rPr lang="en-US" altLang="zh-CN" dirty="0" err="1" smtClean="0"/>
              <a:t>M_know</a:t>
            </a:r>
            <a:r>
              <a:rPr lang="en-US" altLang="zh-CN" dirty="0" smtClean="0"/>
              <a:t> a</a:t>
            </a:r>
            <a:r>
              <a:rPr lang="en-US" altLang="zh-CN" baseline="0" dirty="0" smtClean="0"/>
              <a:t>re attention matrices</a:t>
            </a:r>
          </a:p>
          <a:p>
            <a:r>
              <a:rPr lang="en-US" altLang="zh-CN" baseline="0" dirty="0" smtClean="0"/>
              <a:t>Column-wise and row-wise max-pooling</a:t>
            </a:r>
            <a:endParaRPr lang="zh-CN" altLang="en-US" dirty="0"/>
          </a:p>
        </p:txBody>
      </p:sp>
      <p:sp>
        <p:nvSpPr>
          <p:cNvPr id="4" name="灯片编号占位符 3"/>
          <p:cNvSpPr>
            <a:spLocks noGrp="1"/>
          </p:cNvSpPr>
          <p:nvPr>
            <p:ph type="sldNum" sz="quarter" idx="10"/>
          </p:nvPr>
        </p:nvSpPr>
        <p:spPr/>
        <p:txBody>
          <a:bodyPr/>
          <a:lstStyle/>
          <a:p>
            <a:fld id="{0E140472-72F9-4D29-AECB-868103956DC3}" type="slidenum">
              <a:rPr lang="zh-CN" altLang="en-US" smtClean="0"/>
              <a:t>14</a:t>
            </a:fld>
            <a:endParaRPr lang="zh-CN" altLang="en-US"/>
          </a:p>
        </p:txBody>
      </p:sp>
    </p:spTree>
    <p:extLst>
      <p:ext uri="{BB962C8B-B14F-4D97-AF65-F5344CB8AC3E}">
        <p14:creationId xmlns:p14="http://schemas.microsoft.com/office/powerpoint/2010/main" val="750776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shows that our model is robust and achieves excellent performance on the KG with different completeness.</a:t>
            </a:r>
            <a:endParaRPr lang="zh-CN" altLang="en-US" dirty="0"/>
          </a:p>
        </p:txBody>
      </p:sp>
      <p:sp>
        <p:nvSpPr>
          <p:cNvPr id="4" name="灯片编号占位符 3"/>
          <p:cNvSpPr>
            <a:spLocks noGrp="1"/>
          </p:cNvSpPr>
          <p:nvPr>
            <p:ph type="sldNum" sz="quarter" idx="10"/>
          </p:nvPr>
        </p:nvSpPr>
        <p:spPr/>
        <p:txBody>
          <a:bodyPr/>
          <a:lstStyle/>
          <a:p>
            <a:fld id="{0E140472-72F9-4D29-AECB-868103956DC3}" type="slidenum">
              <a:rPr lang="zh-CN" altLang="en-US" smtClean="0"/>
              <a:t>21</a:t>
            </a:fld>
            <a:endParaRPr lang="zh-CN" altLang="en-US"/>
          </a:p>
        </p:txBody>
      </p:sp>
    </p:spTree>
    <p:extLst>
      <p:ext uri="{BB962C8B-B14F-4D97-AF65-F5344CB8AC3E}">
        <p14:creationId xmlns:p14="http://schemas.microsoft.com/office/powerpoint/2010/main" val="2556292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53728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132802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55702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170384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399252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58515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410943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314125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93639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186850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BC4C68-5980-4993-B622-E3C82C905B4B}"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38570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C4C68-5980-4993-B622-E3C82C905B4B}"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C9D23-24FE-48E0-9FE2-AC67A5B823F2}" type="slidenum">
              <a:rPr lang="zh-CN" altLang="en-US" smtClean="0"/>
              <a:t>‹#›</a:t>
            </a:fld>
            <a:endParaRPr lang="zh-CN" altLang="en-US"/>
          </a:p>
        </p:txBody>
      </p:sp>
    </p:spTree>
    <p:extLst>
      <p:ext uri="{BB962C8B-B14F-4D97-AF65-F5344CB8AC3E}">
        <p14:creationId xmlns:p14="http://schemas.microsoft.com/office/powerpoint/2010/main" val="406404403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0.png"/><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7938" y="1067655"/>
            <a:ext cx="9526954" cy="2387600"/>
          </a:xfrm>
        </p:spPr>
        <p:txBody>
          <a:bodyPr>
            <a:normAutofit/>
          </a:bodyPr>
          <a:lstStyle/>
          <a:p>
            <a:r>
              <a:rPr lang="en-US" altLang="zh-CN" sz="4000" b="1" dirty="0" smtClean="0"/>
              <a:t>Knowledge-aware Attentive Neural Network for Ranking Question Answer Pairs </a:t>
            </a:r>
            <a:endParaRPr lang="zh-CN" altLang="en-US" sz="4000" b="1" dirty="0"/>
          </a:p>
        </p:txBody>
      </p:sp>
      <p:sp>
        <p:nvSpPr>
          <p:cNvPr id="3" name="副标题 2"/>
          <p:cNvSpPr>
            <a:spLocks noGrp="1"/>
          </p:cNvSpPr>
          <p:nvPr>
            <p:ph type="subTitle" idx="1"/>
          </p:nvPr>
        </p:nvSpPr>
        <p:spPr>
          <a:xfrm>
            <a:off x="1234831" y="3602037"/>
            <a:ext cx="9433169" cy="2939439"/>
          </a:xfrm>
        </p:spPr>
        <p:txBody>
          <a:bodyPr>
            <a:normAutofit/>
          </a:bodyPr>
          <a:lstStyle/>
          <a:p>
            <a:r>
              <a:rPr lang="en-US" altLang="zh-CN" sz="2000" dirty="0" smtClean="0"/>
              <a:t>Ying Shen, Yang Deng, Min Yang, </a:t>
            </a:r>
            <a:r>
              <a:rPr lang="en-US" altLang="zh-CN" sz="2000" dirty="0" err="1" smtClean="0"/>
              <a:t>Yaliang</a:t>
            </a:r>
            <a:r>
              <a:rPr lang="en-US" altLang="zh-CN" sz="2000" dirty="0" smtClean="0"/>
              <a:t> Li, Nan Du, Wei Fan, Kai Lei</a:t>
            </a:r>
          </a:p>
          <a:p>
            <a:endParaRPr lang="en-US" altLang="zh-CN" sz="2000" dirty="0"/>
          </a:p>
          <a:p>
            <a:endParaRPr lang="en-US" altLang="zh-CN" sz="2000" dirty="0" smtClean="0"/>
          </a:p>
          <a:p>
            <a:endParaRPr lang="en-US" altLang="zh-CN" sz="2000" dirty="0" smtClean="0"/>
          </a:p>
          <a:p>
            <a:pPr algn="r"/>
            <a:r>
              <a:rPr lang="en-US" altLang="zh-CN" sz="1600" dirty="0" err="1" smtClean="0"/>
              <a:t>Tingting</a:t>
            </a:r>
            <a:r>
              <a:rPr lang="en-US" altLang="zh-CN" sz="1600" dirty="0" smtClean="0"/>
              <a:t> Liu</a:t>
            </a:r>
          </a:p>
          <a:p>
            <a:pPr algn="r"/>
            <a:r>
              <a:rPr lang="en-US" altLang="zh-CN" sz="1600" dirty="0" smtClean="0"/>
              <a:t>2018/11/2</a:t>
            </a:r>
            <a:endParaRPr lang="zh-CN" altLang="en-US" sz="1600" dirty="0"/>
          </a:p>
        </p:txBody>
      </p:sp>
    </p:spTree>
    <p:extLst>
      <p:ext uri="{BB962C8B-B14F-4D97-AF65-F5344CB8AC3E}">
        <p14:creationId xmlns:p14="http://schemas.microsoft.com/office/powerpoint/2010/main" val="2025228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82674" y="592"/>
            <a:ext cx="10170337" cy="6857408"/>
          </a:xfrm>
          <a:prstGeom prst="rect">
            <a:avLst/>
          </a:prstGeom>
        </p:spPr>
      </p:pic>
    </p:spTree>
    <p:extLst>
      <p:ext uri="{BB962C8B-B14F-4D97-AF65-F5344CB8AC3E}">
        <p14:creationId xmlns:p14="http://schemas.microsoft.com/office/powerpoint/2010/main" val="1500563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Bi-LSTM Layer</a:t>
            </a:r>
            <a:endParaRPr lang="zh-CN" altLang="en-US" dirty="0"/>
          </a:p>
        </p:txBody>
      </p:sp>
      <p:sp>
        <p:nvSpPr>
          <p:cNvPr id="3" name="内容占位符 2"/>
          <p:cNvSpPr>
            <a:spLocks noGrp="1"/>
          </p:cNvSpPr>
          <p:nvPr>
            <p:ph idx="1"/>
          </p:nvPr>
        </p:nvSpPr>
        <p:spPr/>
        <p:txBody>
          <a:bodyPr/>
          <a:lstStyle/>
          <a:p>
            <a:r>
              <a:rPr lang="en-US" altLang="zh-CN" dirty="0" smtClean="0"/>
              <a:t>To generate </a:t>
            </a:r>
            <a:r>
              <a:rPr lang="en-US" altLang="zh-CN" dirty="0"/>
              <a:t>the initial contextual sentence representation.</a:t>
            </a:r>
            <a:endParaRPr lang="zh-CN" altLang="en-US" dirty="0"/>
          </a:p>
          <a:p>
            <a:endParaRPr lang="zh-CN" altLang="en-US" dirty="0"/>
          </a:p>
        </p:txBody>
      </p:sp>
      <p:pic>
        <p:nvPicPr>
          <p:cNvPr id="4" name="内容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449" y="2592270"/>
            <a:ext cx="2165227" cy="3504483"/>
          </a:xfrm>
          <a:prstGeom prst="rect">
            <a:avLst/>
          </a:prstGeom>
        </p:spPr>
      </p:pic>
      <p:pic>
        <p:nvPicPr>
          <p:cNvPr id="5" name="图片 4"/>
          <p:cNvPicPr>
            <a:picLocks noChangeAspect="1"/>
          </p:cNvPicPr>
          <p:nvPr/>
        </p:nvPicPr>
        <p:blipFill>
          <a:blip r:embed="rId3"/>
          <a:stretch>
            <a:fillRect/>
          </a:stretch>
        </p:blipFill>
        <p:spPr>
          <a:xfrm>
            <a:off x="6096000" y="3314477"/>
            <a:ext cx="2980952" cy="485714"/>
          </a:xfrm>
          <a:prstGeom prst="rect">
            <a:avLst/>
          </a:prstGeom>
        </p:spPr>
      </p:pic>
      <p:pic>
        <p:nvPicPr>
          <p:cNvPr id="6" name="图片 5"/>
          <p:cNvPicPr>
            <a:picLocks noChangeAspect="1"/>
          </p:cNvPicPr>
          <p:nvPr/>
        </p:nvPicPr>
        <p:blipFill>
          <a:blip r:embed="rId4"/>
          <a:stretch>
            <a:fillRect/>
          </a:stretch>
        </p:blipFill>
        <p:spPr>
          <a:xfrm>
            <a:off x="6219809" y="3941623"/>
            <a:ext cx="2857143" cy="466667"/>
          </a:xfrm>
          <a:prstGeom prst="rect">
            <a:avLst/>
          </a:prstGeom>
        </p:spPr>
      </p:pic>
      <p:pic>
        <p:nvPicPr>
          <p:cNvPr id="7" name="图片 6"/>
          <p:cNvPicPr>
            <a:picLocks noChangeAspect="1"/>
          </p:cNvPicPr>
          <p:nvPr/>
        </p:nvPicPr>
        <p:blipFill>
          <a:blip r:embed="rId5"/>
          <a:stretch>
            <a:fillRect/>
          </a:stretch>
        </p:blipFill>
        <p:spPr>
          <a:xfrm>
            <a:off x="6529333" y="4930267"/>
            <a:ext cx="2114286" cy="419048"/>
          </a:xfrm>
          <a:prstGeom prst="rect">
            <a:avLst/>
          </a:prstGeom>
        </p:spPr>
      </p:pic>
    </p:spTree>
    <p:extLst>
      <p:ext uri="{BB962C8B-B14F-4D97-AF65-F5344CB8AC3E}">
        <p14:creationId xmlns:p14="http://schemas.microsoft.com/office/powerpoint/2010/main" val="209310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Knowledge Module</a:t>
            </a:r>
            <a:endParaRPr lang="zh-CN" altLang="en-US" b="1" dirty="0"/>
          </a:p>
        </p:txBody>
      </p:sp>
      <p:sp>
        <p:nvSpPr>
          <p:cNvPr id="3" name="内容占位符 2"/>
          <p:cNvSpPr>
            <a:spLocks noGrp="1"/>
          </p:cNvSpPr>
          <p:nvPr>
            <p:ph idx="1"/>
          </p:nvPr>
        </p:nvSpPr>
        <p:spPr/>
        <p:txBody>
          <a:bodyPr/>
          <a:lstStyle/>
          <a:p>
            <a:r>
              <a:rPr lang="en-US" altLang="zh-CN" dirty="0" smtClean="0"/>
              <a:t>To learn knowledge-based sentence representations.</a:t>
            </a:r>
          </a:p>
          <a:p>
            <a:endParaRPr lang="zh-CN" altLang="en-US" dirty="0"/>
          </a:p>
        </p:txBody>
      </p:sp>
      <p:pic>
        <p:nvPicPr>
          <p:cNvPr id="4" name="图片 3"/>
          <p:cNvPicPr>
            <a:picLocks noChangeAspect="1"/>
          </p:cNvPicPr>
          <p:nvPr/>
        </p:nvPicPr>
        <p:blipFill>
          <a:blip r:embed="rId2"/>
          <a:stretch>
            <a:fillRect/>
          </a:stretch>
        </p:blipFill>
        <p:spPr>
          <a:xfrm>
            <a:off x="1596188" y="2382539"/>
            <a:ext cx="3044239" cy="4140742"/>
          </a:xfrm>
          <a:prstGeom prst="rect">
            <a:avLst/>
          </a:prstGeom>
        </p:spPr>
      </p:pic>
      <p:pic>
        <p:nvPicPr>
          <p:cNvPr id="8" name="图片 7"/>
          <p:cNvPicPr>
            <a:picLocks noChangeAspect="1"/>
          </p:cNvPicPr>
          <p:nvPr/>
        </p:nvPicPr>
        <p:blipFill>
          <a:blip r:embed="rId3"/>
          <a:stretch>
            <a:fillRect/>
          </a:stretch>
        </p:blipFill>
        <p:spPr>
          <a:xfrm>
            <a:off x="5560829" y="4294056"/>
            <a:ext cx="5895238" cy="1552381"/>
          </a:xfrm>
          <a:prstGeom prst="rect">
            <a:avLst/>
          </a:prstGeom>
        </p:spPr>
      </p:pic>
      <p:pic>
        <p:nvPicPr>
          <p:cNvPr id="9" name="图片 8"/>
          <p:cNvPicPr>
            <a:picLocks noChangeAspect="1"/>
          </p:cNvPicPr>
          <p:nvPr/>
        </p:nvPicPr>
        <p:blipFill>
          <a:blip r:embed="rId4"/>
          <a:stretch>
            <a:fillRect/>
          </a:stretch>
        </p:blipFill>
        <p:spPr>
          <a:xfrm>
            <a:off x="5263533" y="2707055"/>
            <a:ext cx="6294801" cy="570634"/>
          </a:xfrm>
          <a:prstGeom prst="rect">
            <a:avLst/>
          </a:prstGeom>
        </p:spPr>
      </p:pic>
    </p:spTree>
    <p:extLst>
      <p:ext uri="{BB962C8B-B14F-4D97-AF65-F5344CB8AC3E}">
        <p14:creationId xmlns:p14="http://schemas.microsoft.com/office/powerpoint/2010/main" val="4243961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Attention </a:t>
            </a:r>
            <a:r>
              <a:rPr lang="en-US" altLang="zh-CN" b="1" dirty="0" smtClean="0"/>
              <a:t>Matrix</a:t>
            </a:r>
            <a:endParaRPr lang="zh-CN" altLang="en-US"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7229" y="3882121"/>
            <a:ext cx="3825440" cy="2020176"/>
          </a:xfrm>
        </p:spPr>
      </p:pic>
      <p:pic>
        <p:nvPicPr>
          <p:cNvPr id="5" name="图片 4"/>
          <p:cNvPicPr>
            <a:picLocks noChangeAspect="1"/>
          </p:cNvPicPr>
          <p:nvPr/>
        </p:nvPicPr>
        <p:blipFill>
          <a:blip r:embed="rId3"/>
          <a:stretch>
            <a:fillRect/>
          </a:stretch>
        </p:blipFill>
        <p:spPr>
          <a:xfrm>
            <a:off x="7069956" y="960172"/>
            <a:ext cx="5065150" cy="2705482"/>
          </a:xfrm>
          <a:prstGeom prst="rect">
            <a:avLst/>
          </a:prstGeom>
        </p:spPr>
      </p:pic>
      <p:pic>
        <p:nvPicPr>
          <p:cNvPr id="6" name="图片 5"/>
          <p:cNvPicPr>
            <a:picLocks noChangeAspect="1"/>
          </p:cNvPicPr>
          <p:nvPr/>
        </p:nvPicPr>
        <p:blipFill>
          <a:blip r:embed="rId4"/>
          <a:stretch>
            <a:fillRect/>
          </a:stretch>
        </p:blipFill>
        <p:spPr>
          <a:xfrm>
            <a:off x="242396" y="2123623"/>
            <a:ext cx="6827560" cy="3521909"/>
          </a:xfrm>
          <a:prstGeom prst="rect">
            <a:avLst/>
          </a:prstGeom>
        </p:spPr>
      </p:pic>
    </p:spTree>
    <p:extLst>
      <p:ext uri="{BB962C8B-B14F-4D97-AF65-F5344CB8AC3E}">
        <p14:creationId xmlns:p14="http://schemas.microsoft.com/office/powerpoint/2010/main" val="2827304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Knowledge-aware Attention</a:t>
            </a:r>
            <a:endParaRPr lang="zh-CN" altLang="en-US" b="1"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8510" y="2305995"/>
            <a:ext cx="5771429" cy="2561280"/>
          </a:xfrm>
        </p:spPr>
      </p:pic>
      <mc:AlternateContent xmlns:mc="http://schemas.openxmlformats.org/markup-compatibility/2006" xmlns:a14="http://schemas.microsoft.com/office/drawing/2010/main">
        <mc:Choice Requires="a14">
          <p:sp>
            <p:nvSpPr>
              <p:cNvPr id="13" name="文本框 12"/>
              <p:cNvSpPr txBox="1"/>
              <p:nvPr/>
            </p:nvSpPr>
            <p:spPr>
              <a:xfrm>
                <a:off x="6831584" y="2511266"/>
                <a:ext cx="4250714" cy="317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𝑖𝑛𝑖𝑡</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tanh</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𝑖𝑛𝑖𝑡</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𝑖𝑛𝑖𝑡</m:t>
                                  </m:r>
                                </m:sub>
                              </m:sSub>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𝑖𝑛𝑖𝑡</m:t>
                                      </m:r>
                                    </m:sub>
                                  </m:sSub>
                                </m:e>
                                <m:sup>
                                  <m:r>
                                    <a:rPr lang="en-US" altLang="zh-CN" b="0" i="1" smtClean="0">
                                      <a:latin typeface="Cambria Math" panose="02040503050406030204" pitchFamily="18" charset="0"/>
                                    </a:rPr>
                                    <m:t>𝑇</m:t>
                                  </m:r>
                                </m:sup>
                              </m:sSup>
                            </m:e>
                          </m:d>
                        </m:e>
                      </m:func>
                      <m:r>
                        <a:rPr lang="en-US" altLang="zh-CN" b="0" i="1" smtClean="0">
                          <a:latin typeface="Cambria Math" panose="02040503050406030204" pitchFamily="18" charset="0"/>
                        </a:rPr>
                        <m:t>                 (6)</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831584" y="2511266"/>
                <a:ext cx="4250714" cy="317844"/>
              </a:xfrm>
              <a:prstGeom prst="rect">
                <a:avLst/>
              </a:prstGeom>
              <a:blipFill>
                <a:blip r:embed="rId4"/>
                <a:stretch>
                  <a:fillRect l="-861" r="-1578" b="-2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831584" y="3156207"/>
                <a:ext cx="4224298" cy="317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𝑘𝑛𝑜𝑤</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tanh</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𝑘𝑛𝑜𝑤</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𝑘𝑛𝑜𝑤</m:t>
                                  </m:r>
                                </m:sub>
                              </m:sSub>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𝑘𝑛𝑜𝑤</m:t>
                                      </m:r>
                                    </m:sub>
                                  </m:sSub>
                                </m:e>
                                <m:sup>
                                  <m:r>
                                    <a:rPr lang="en-US" altLang="zh-CN" b="0" i="1" smtClean="0">
                                      <a:latin typeface="Cambria Math" panose="02040503050406030204" pitchFamily="18" charset="0"/>
                                    </a:rPr>
                                    <m:t>𝑇</m:t>
                                  </m:r>
                                </m:sup>
                              </m:sSup>
                            </m:e>
                          </m:d>
                        </m:e>
                      </m:func>
                      <m:r>
                        <a:rPr lang="en-US" altLang="zh-CN" b="0" i="1" smtClean="0">
                          <a:latin typeface="Cambria Math" panose="02040503050406030204" pitchFamily="18" charset="0"/>
                        </a:rPr>
                        <m:t>     (7)</m:t>
                      </m:r>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6831584" y="3156207"/>
                <a:ext cx="4224298" cy="317844"/>
              </a:xfrm>
              <a:prstGeom prst="rect">
                <a:avLst/>
              </a:prstGeom>
              <a:blipFill>
                <a:blip r:embed="rId5"/>
                <a:stretch>
                  <a:fillRect l="-866" r="-1443" b="-26923"/>
                </a:stretch>
              </a:blipFill>
            </p:spPr>
            <p:txBody>
              <a:bodyPr/>
              <a:lstStyle/>
              <a:p>
                <a:r>
                  <a:rPr lang="zh-CN" altLang="en-US">
                    <a:noFill/>
                  </a:rPr>
                  <a:t> </a:t>
                </a:r>
              </a:p>
            </p:txBody>
          </p:sp>
        </mc:Fallback>
      </mc:AlternateContent>
      <p:pic>
        <p:nvPicPr>
          <p:cNvPr id="17" name="图片 16"/>
          <p:cNvPicPr>
            <a:picLocks noChangeAspect="1"/>
          </p:cNvPicPr>
          <p:nvPr/>
        </p:nvPicPr>
        <p:blipFill>
          <a:blip r:embed="rId6"/>
          <a:stretch>
            <a:fillRect/>
          </a:stretch>
        </p:blipFill>
        <p:spPr>
          <a:xfrm>
            <a:off x="6209939" y="4686299"/>
            <a:ext cx="5701958" cy="1260775"/>
          </a:xfrm>
          <a:prstGeom prst="rect">
            <a:avLst/>
          </a:prstGeom>
        </p:spPr>
      </p:pic>
      <p:sp>
        <p:nvSpPr>
          <p:cNvPr id="18" name="文本框 17"/>
          <p:cNvSpPr txBox="1"/>
          <p:nvPr/>
        </p:nvSpPr>
        <p:spPr>
          <a:xfrm>
            <a:off x="6460592" y="4099351"/>
            <a:ext cx="5520775" cy="369332"/>
          </a:xfrm>
          <a:prstGeom prst="rect">
            <a:avLst/>
          </a:prstGeom>
          <a:noFill/>
        </p:spPr>
        <p:txBody>
          <a:bodyPr wrap="square" rtlCol="0">
            <a:spAutoFit/>
          </a:bodyPr>
          <a:lstStyle/>
          <a:p>
            <a:r>
              <a:rPr lang="en-US" altLang="zh-CN" b="1" dirty="0" smtClean="0"/>
              <a:t>The final knowledge-aware attention vectors are:</a:t>
            </a:r>
            <a:endParaRPr lang="zh-CN" altLang="en-US" b="1" dirty="0"/>
          </a:p>
        </p:txBody>
      </p:sp>
    </p:spTree>
    <p:extLst>
      <p:ext uri="{BB962C8B-B14F-4D97-AF65-F5344CB8AC3E}">
        <p14:creationId xmlns:p14="http://schemas.microsoft.com/office/powerpoint/2010/main" val="1490599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382470" y="373815"/>
            <a:ext cx="9470014" cy="6068406"/>
          </a:xfrm>
          <a:prstGeom prst="rect">
            <a:avLst/>
          </a:prstGeom>
        </p:spPr>
      </p:pic>
    </p:spTree>
    <p:extLst>
      <p:ext uri="{BB962C8B-B14F-4D97-AF65-F5344CB8AC3E}">
        <p14:creationId xmlns:p14="http://schemas.microsoft.com/office/powerpoint/2010/main" val="2641173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Knowledge-aware Attention</a:t>
            </a:r>
            <a:endParaRPr lang="zh-CN" altLang="en-US" dirty="0"/>
          </a:p>
        </p:txBody>
      </p:sp>
      <p:sp>
        <p:nvSpPr>
          <p:cNvPr id="8" name="内容占位符 7"/>
          <p:cNvSpPr>
            <a:spLocks noGrp="1"/>
          </p:cNvSpPr>
          <p:nvPr>
            <p:ph idx="1"/>
          </p:nvPr>
        </p:nvSpPr>
        <p:spPr>
          <a:xfrm>
            <a:off x="838200" y="1787525"/>
            <a:ext cx="10515600" cy="4351338"/>
          </a:xfrm>
        </p:spPr>
        <p:txBody>
          <a:bodyPr/>
          <a:lstStyle/>
          <a:p>
            <a:r>
              <a:rPr lang="en-US" altLang="zh-CN" dirty="0" smtClean="0"/>
              <a:t>Obtain </a:t>
            </a:r>
            <a:r>
              <a:rPr lang="en-US" altLang="zh-CN" dirty="0"/>
              <a:t>f</a:t>
            </a:r>
            <a:r>
              <a:rPr lang="en-US" altLang="zh-CN" dirty="0" smtClean="0"/>
              <a:t>inal knowledge-aware attentive sentence representations.</a:t>
            </a:r>
            <a:endParaRPr lang="zh-CN" altLang="en-US" dirty="0" smtClean="0"/>
          </a:p>
          <a:p>
            <a:endParaRPr lang="en-US" altLang="zh-CN" dirty="0" smtClean="0"/>
          </a:p>
          <a:p>
            <a:endParaRPr lang="en-US" altLang="zh-CN" dirty="0"/>
          </a:p>
          <a:p>
            <a:endParaRPr lang="en-US" altLang="zh-CN" dirty="0" smtClean="0"/>
          </a:p>
          <a:p>
            <a:r>
              <a:rPr lang="en-US" altLang="zh-CN" dirty="0" smtClean="0"/>
              <a:t>The bilinear similarity score between final attentive QA vectors:</a:t>
            </a:r>
            <a:endParaRPr lang="zh-CN" altLang="en-US" dirty="0"/>
          </a:p>
        </p:txBody>
      </p:sp>
      <p:pic>
        <p:nvPicPr>
          <p:cNvPr id="16" name="图片 15"/>
          <p:cNvPicPr>
            <a:picLocks noChangeAspect="1"/>
          </p:cNvPicPr>
          <p:nvPr/>
        </p:nvPicPr>
        <p:blipFill>
          <a:blip r:embed="rId2"/>
          <a:stretch>
            <a:fillRect/>
          </a:stretch>
        </p:blipFill>
        <p:spPr>
          <a:xfrm>
            <a:off x="1305637" y="2652998"/>
            <a:ext cx="9209963" cy="785465"/>
          </a:xfrm>
          <a:prstGeom prst="rect">
            <a:avLst/>
          </a:prstGeom>
        </p:spPr>
      </p:pic>
      <p:pic>
        <p:nvPicPr>
          <p:cNvPr id="17" name="图片 16"/>
          <p:cNvPicPr>
            <a:picLocks noChangeAspect="1"/>
          </p:cNvPicPr>
          <p:nvPr/>
        </p:nvPicPr>
        <p:blipFill>
          <a:blip r:embed="rId3"/>
          <a:stretch>
            <a:fillRect/>
          </a:stretch>
        </p:blipFill>
        <p:spPr>
          <a:xfrm>
            <a:off x="2448448" y="4665937"/>
            <a:ext cx="6952727" cy="815638"/>
          </a:xfrm>
          <a:prstGeom prst="rect">
            <a:avLst/>
          </a:prstGeom>
        </p:spPr>
      </p:pic>
    </p:spTree>
    <p:extLst>
      <p:ext uri="{BB962C8B-B14F-4D97-AF65-F5344CB8AC3E}">
        <p14:creationId xmlns:p14="http://schemas.microsoft.com/office/powerpoint/2010/main" val="3766294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Hidden Layer and </a:t>
            </a:r>
            <a:r>
              <a:rPr lang="en-US" altLang="zh-CN" b="1" dirty="0" err="1" smtClean="0"/>
              <a:t>Softmax</a:t>
            </a:r>
            <a:r>
              <a:rPr lang="en-US" altLang="zh-CN" b="1" dirty="0" smtClean="0"/>
              <a:t> Layer</a:t>
            </a:r>
            <a:endParaRPr lang="zh-CN" altLang="en-US" b="1" dirty="0"/>
          </a:p>
        </p:txBody>
      </p:sp>
      <p:sp>
        <p:nvSpPr>
          <p:cNvPr id="5" name="内容占位符 4"/>
          <p:cNvSpPr>
            <a:spLocks noGrp="1"/>
          </p:cNvSpPr>
          <p:nvPr>
            <p:ph idx="1"/>
          </p:nvPr>
        </p:nvSpPr>
        <p:spPr/>
        <p:txBody>
          <a:bodyPr/>
          <a:lstStyle/>
          <a:p>
            <a:r>
              <a:rPr lang="en-US" altLang="zh-CN" b="1" dirty="0" smtClean="0"/>
              <a:t>Features:</a:t>
            </a:r>
          </a:p>
          <a:p>
            <a:pPr marL="0" indent="0">
              <a:buNone/>
            </a:pPr>
            <a:endParaRPr lang="en-US" altLang="zh-CN" dirty="0" smtClean="0"/>
          </a:p>
          <a:p>
            <a:pPr marL="0" indent="0">
              <a:buNone/>
            </a:pPr>
            <a:endParaRPr lang="en-US" altLang="zh-CN" dirty="0"/>
          </a:p>
          <a:p>
            <a:pPr marL="0" indent="0">
              <a:buNone/>
            </a:pPr>
            <a:r>
              <a:rPr lang="en-US" altLang="zh-CN" dirty="0" smtClean="0"/>
              <a:t>Word overlap feature: word overlap and </a:t>
            </a:r>
            <a:r>
              <a:rPr lang="en-US" altLang="zh-CN" dirty="0" err="1" smtClean="0"/>
              <a:t>idf</a:t>
            </a:r>
            <a:r>
              <a:rPr lang="en-US" altLang="zh-CN" dirty="0" smtClean="0"/>
              <a:t>-weighted word overlap.</a:t>
            </a:r>
          </a:p>
          <a:p>
            <a:r>
              <a:rPr lang="en-US" altLang="zh-CN" b="1" dirty="0" smtClean="0"/>
              <a:t>Cross-entropy loss function</a:t>
            </a:r>
          </a:p>
          <a:p>
            <a:pPr marL="0" indent="0">
              <a:buNone/>
            </a:pPr>
            <a:endParaRPr lang="zh-CN" altLang="en-US" b="1" dirty="0"/>
          </a:p>
        </p:txBody>
      </p:sp>
      <p:pic>
        <p:nvPicPr>
          <p:cNvPr id="6" name="图片 5"/>
          <p:cNvPicPr>
            <a:picLocks noChangeAspect="1"/>
          </p:cNvPicPr>
          <p:nvPr/>
        </p:nvPicPr>
        <p:blipFill>
          <a:blip r:embed="rId2"/>
          <a:stretch>
            <a:fillRect/>
          </a:stretch>
        </p:blipFill>
        <p:spPr>
          <a:xfrm>
            <a:off x="1810045" y="2452728"/>
            <a:ext cx="4476455" cy="622733"/>
          </a:xfrm>
          <a:prstGeom prst="rect">
            <a:avLst/>
          </a:prstGeom>
        </p:spPr>
      </p:pic>
      <p:pic>
        <p:nvPicPr>
          <p:cNvPr id="7" name="图片 6"/>
          <p:cNvPicPr>
            <a:picLocks noChangeAspect="1"/>
          </p:cNvPicPr>
          <p:nvPr/>
        </p:nvPicPr>
        <p:blipFill>
          <a:blip r:embed="rId3"/>
          <a:stretch>
            <a:fillRect/>
          </a:stretch>
        </p:blipFill>
        <p:spPr>
          <a:xfrm>
            <a:off x="1486571" y="4534304"/>
            <a:ext cx="8743279" cy="1209177"/>
          </a:xfrm>
          <a:prstGeom prst="rect">
            <a:avLst/>
          </a:prstGeom>
        </p:spPr>
      </p:pic>
    </p:spTree>
    <p:extLst>
      <p:ext uri="{BB962C8B-B14F-4D97-AF65-F5344CB8AC3E}">
        <p14:creationId xmlns:p14="http://schemas.microsoft.com/office/powerpoint/2010/main" val="1630558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Experiment</a:t>
            </a:r>
            <a:endParaRPr lang="zh-CN" altLang="en-US" b="1" dirty="0"/>
          </a:p>
        </p:txBody>
      </p:sp>
      <p:sp>
        <p:nvSpPr>
          <p:cNvPr id="3" name="内容占位符 2"/>
          <p:cNvSpPr>
            <a:spLocks noGrp="1"/>
          </p:cNvSpPr>
          <p:nvPr>
            <p:ph idx="1"/>
          </p:nvPr>
        </p:nvSpPr>
        <p:spPr/>
        <p:txBody>
          <a:bodyPr/>
          <a:lstStyle/>
          <a:p>
            <a:r>
              <a:rPr lang="en-US" altLang="zh-CN" b="1" dirty="0" smtClean="0"/>
              <a:t>Datasets</a:t>
            </a:r>
            <a:r>
              <a:rPr lang="en-US" altLang="zh-CN" dirty="0" smtClean="0"/>
              <a:t>: TREC QA  and </a:t>
            </a:r>
            <a:r>
              <a:rPr lang="en-US" altLang="zh-CN" dirty="0" err="1" smtClean="0"/>
              <a:t>WikiQA</a:t>
            </a:r>
            <a:endParaRPr lang="en-US" altLang="zh-CN" dirty="0" smtClean="0"/>
          </a:p>
          <a:p>
            <a:r>
              <a:rPr lang="en-US" altLang="zh-CN" b="1" dirty="0" smtClean="0"/>
              <a:t>Metrics</a:t>
            </a:r>
            <a:r>
              <a:rPr lang="en-US" altLang="zh-CN" dirty="0" smtClean="0"/>
              <a:t>: MAP(Mean average precision) and MRR(Mean reciprocal rank)</a:t>
            </a:r>
          </a:p>
          <a:p>
            <a:endParaRPr lang="zh-CN" altLang="en-US" dirty="0"/>
          </a:p>
        </p:txBody>
      </p:sp>
      <p:pic>
        <p:nvPicPr>
          <p:cNvPr id="4" name="图片 3"/>
          <p:cNvPicPr>
            <a:picLocks noChangeAspect="1"/>
          </p:cNvPicPr>
          <p:nvPr/>
        </p:nvPicPr>
        <p:blipFill>
          <a:blip r:embed="rId2"/>
          <a:stretch>
            <a:fillRect/>
          </a:stretch>
        </p:blipFill>
        <p:spPr>
          <a:xfrm>
            <a:off x="496031" y="3287994"/>
            <a:ext cx="10857769" cy="3023906"/>
          </a:xfrm>
          <a:prstGeom prst="rect">
            <a:avLst/>
          </a:prstGeom>
        </p:spPr>
      </p:pic>
    </p:spTree>
    <p:extLst>
      <p:ext uri="{BB962C8B-B14F-4D97-AF65-F5344CB8AC3E}">
        <p14:creationId xmlns:p14="http://schemas.microsoft.com/office/powerpoint/2010/main" val="67366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Experiment</a:t>
            </a:r>
            <a:endParaRPr lang="zh-CN" altLang="en-US" dirty="0"/>
          </a:p>
        </p:txBody>
      </p:sp>
      <p:pic>
        <p:nvPicPr>
          <p:cNvPr id="4" name="内容占位符 3"/>
          <p:cNvPicPr>
            <a:picLocks noGrp="1" noChangeAspect="1"/>
          </p:cNvPicPr>
          <p:nvPr>
            <p:ph idx="1"/>
          </p:nvPr>
        </p:nvPicPr>
        <p:blipFill>
          <a:blip r:embed="rId2"/>
          <a:stretch>
            <a:fillRect/>
          </a:stretch>
        </p:blipFill>
        <p:spPr>
          <a:xfrm>
            <a:off x="1405107" y="1825625"/>
            <a:ext cx="9381786" cy="4351338"/>
          </a:xfrm>
          <a:prstGeom prst="rect">
            <a:avLst/>
          </a:prstGeom>
        </p:spPr>
      </p:pic>
    </p:spTree>
    <p:extLst>
      <p:ext uri="{BB962C8B-B14F-4D97-AF65-F5344CB8AC3E}">
        <p14:creationId xmlns:p14="http://schemas.microsoft.com/office/powerpoint/2010/main" val="2288419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Why KBQA?</a:t>
            </a:r>
            <a:endParaRPr lang="zh-CN" altLang="en-US" b="1" dirty="0"/>
          </a:p>
        </p:txBody>
      </p:sp>
      <p:sp>
        <p:nvSpPr>
          <p:cNvPr id="3" name="内容占位符 2"/>
          <p:cNvSpPr>
            <a:spLocks noGrp="1"/>
          </p:cNvSpPr>
          <p:nvPr>
            <p:ph idx="1"/>
          </p:nvPr>
        </p:nvSpPr>
        <p:spPr/>
        <p:txBody>
          <a:bodyPr>
            <a:normAutofit/>
          </a:bodyPr>
          <a:lstStyle/>
          <a:p>
            <a:r>
              <a:rPr lang="zh-CN" altLang="en-US" sz="2400" dirty="0" smtClean="0"/>
              <a:t>关联性数据 </a:t>
            </a:r>
            <a:r>
              <a:rPr lang="en-US" altLang="zh-CN" sz="2400" dirty="0" smtClean="0"/>
              <a:t>– </a:t>
            </a:r>
            <a:r>
              <a:rPr lang="zh-CN" altLang="en-US" sz="2400" dirty="0" smtClean="0"/>
              <a:t>更丰富知识表示 </a:t>
            </a:r>
            <a:endParaRPr lang="en-US" altLang="zh-CN" sz="2400" dirty="0"/>
          </a:p>
          <a:p>
            <a:pPr lvl="1"/>
            <a:r>
              <a:rPr lang="zh-CN" altLang="en-US" sz="2000" dirty="0" smtClean="0"/>
              <a:t>纯文本</a:t>
            </a:r>
            <a:r>
              <a:rPr lang="en-US" altLang="zh-CN" sz="2000" dirty="0" smtClean="0"/>
              <a:t>: </a:t>
            </a:r>
            <a:r>
              <a:rPr lang="zh-CN" altLang="en-US" sz="2000" dirty="0" smtClean="0"/>
              <a:t>文本句子的内部理解 </a:t>
            </a:r>
            <a:endParaRPr lang="en-US" altLang="zh-CN" sz="2000" dirty="0"/>
          </a:p>
          <a:p>
            <a:pPr lvl="1"/>
            <a:r>
              <a:rPr lang="zh-CN" altLang="en-US" sz="2000" dirty="0" smtClean="0"/>
              <a:t>知识</a:t>
            </a:r>
            <a:r>
              <a:rPr lang="zh-CN" altLang="en-US" sz="2000" dirty="0"/>
              <a:t>图谱</a:t>
            </a:r>
            <a:r>
              <a:rPr lang="en-US" altLang="zh-CN" sz="2000" dirty="0"/>
              <a:t>: </a:t>
            </a:r>
            <a:r>
              <a:rPr lang="zh-CN" altLang="en-US" sz="2000" dirty="0"/>
              <a:t>关联性数据，提供文本理解的语义背景 </a:t>
            </a:r>
            <a:endParaRPr lang="en-US" altLang="zh-CN" sz="2000" dirty="0" smtClean="0"/>
          </a:p>
          <a:p>
            <a:pPr marL="457200" lvl="1" indent="0">
              <a:buNone/>
            </a:pPr>
            <a:endParaRPr lang="en-US" altLang="zh-CN" sz="1800" dirty="0"/>
          </a:p>
          <a:p>
            <a:pPr marL="0" indent="0">
              <a:buNone/>
            </a:pPr>
            <a:r>
              <a:rPr lang="en-US" altLang="zh-CN" sz="2400" dirty="0" smtClean="0"/>
              <a:t>• </a:t>
            </a:r>
            <a:r>
              <a:rPr lang="zh-CN" altLang="en-US" sz="2400" dirty="0" smtClean="0"/>
              <a:t>数据质量 </a:t>
            </a:r>
            <a:r>
              <a:rPr lang="en-US" altLang="zh-CN" sz="2400" dirty="0" smtClean="0"/>
              <a:t>– </a:t>
            </a:r>
            <a:r>
              <a:rPr lang="zh-CN" altLang="en-US" sz="2400" dirty="0" smtClean="0"/>
              <a:t>更高的知识准确率 </a:t>
            </a:r>
            <a:endParaRPr lang="en-US" altLang="zh-CN" sz="2400" dirty="0" smtClean="0"/>
          </a:p>
          <a:p>
            <a:pPr lvl="1"/>
            <a:r>
              <a:rPr lang="zh-CN" altLang="en-US" sz="2000" dirty="0" smtClean="0"/>
              <a:t>纯</a:t>
            </a:r>
            <a:r>
              <a:rPr lang="zh-CN" altLang="en-US" sz="2000" dirty="0"/>
              <a:t>文本</a:t>
            </a:r>
            <a:r>
              <a:rPr lang="en-US" altLang="zh-CN" sz="2000" dirty="0"/>
              <a:t>: </a:t>
            </a:r>
            <a:r>
              <a:rPr lang="zh-CN" altLang="en-US" sz="2000" dirty="0"/>
              <a:t>文本错误或者不同文本的知识矛盾 </a:t>
            </a:r>
            <a:endParaRPr lang="en-US" altLang="zh-CN" sz="2000" dirty="0"/>
          </a:p>
          <a:p>
            <a:pPr lvl="1"/>
            <a:r>
              <a:rPr lang="zh-CN" altLang="en-US" sz="2000" dirty="0" smtClean="0"/>
              <a:t>知识</a:t>
            </a:r>
            <a:r>
              <a:rPr lang="zh-CN" altLang="en-US" sz="2000" dirty="0"/>
              <a:t>图谱：人工标注或解析自网页表格的高质量</a:t>
            </a:r>
            <a:r>
              <a:rPr lang="zh-CN" altLang="en-US" sz="2000" dirty="0" smtClean="0"/>
              <a:t>数据</a:t>
            </a:r>
            <a:endParaRPr lang="en-US" altLang="zh-CN" sz="2000" dirty="0" smtClean="0"/>
          </a:p>
          <a:p>
            <a:pPr marL="457200" lvl="1" indent="0">
              <a:buNone/>
            </a:pPr>
            <a:endParaRPr lang="en-US" altLang="zh-CN" sz="1800" dirty="0"/>
          </a:p>
          <a:p>
            <a:pPr marL="0" indent="0">
              <a:buNone/>
            </a:pPr>
            <a:r>
              <a:rPr lang="en-US" altLang="zh-CN" sz="2400" dirty="0" smtClean="0"/>
              <a:t>• </a:t>
            </a:r>
            <a:r>
              <a:rPr lang="zh-CN" altLang="en-US" sz="2400" dirty="0" smtClean="0"/>
              <a:t>结构化数据 </a:t>
            </a:r>
            <a:r>
              <a:rPr lang="en-US" altLang="zh-CN" sz="2400" dirty="0" smtClean="0"/>
              <a:t>– </a:t>
            </a:r>
            <a:r>
              <a:rPr lang="zh-CN" altLang="en-US" sz="2400" dirty="0" smtClean="0"/>
              <a:t>查询效率 </a:t>
            </a:r>
            <a:endParaRPr lang="en-US" altLang="zh-CN" sz="2400" dirty="0"/>
          </a:p>
          <a:p>
            <a:pPr lvl="1"/>
            <a:r>
              <a:rPr lang="zh-CN" altLang="en-US" sz="2000" dirty="0" smtClean="0"/>
              <a:t>纯</a:t>
            </a:r>
            <a:r>
              <a:rPr lang="zh-CN" altLang="en-US" sz="2000" dirty="0"/>
              <a:t>文本</a:t>
            </a:r>
            <a:r>
              <a:rPr lang="en-US" altLang="zh-CN" sz="2000" dirty="0"/>
              <a:t>: </a:t>
            </a:r>
            <a:r>
              <a:rPr lang="zh-CN" altLang="en-US" sz="2000" dirty="0"/>
              <a:t>倒排表 </a:t>
            </a:r>
            <a:endParaRPr lang="en-US" altLang="zh-CN" sz="2000" dirty="0"/>
          </a:p>
          <a:p>
            <a:pPr lvl="1"/>
            <a:r>
              <a:rPr lang="zh-CN" altLang="en-US" sz="2000" dirty="0" smtClean="0"/>
              <a:t>知识</a:t>
            </a:r>
            <a:r>
              <a:rPr lang="zh-CN" altLang="en-US" sz="2000" dirty="0"/>
              <a:t>图谱</a:t>
            </a:r>
            <a:r>
              <a:rPr lang="en-US" altLang="zh-CN" sz="2000" dirty="0"/>
              <a:t>: </a:t>
            </a:r>
            <a:r>
              <a:rPr lang="zh-CN" altLang="en-US" sz="2000" dirty="0"/>
              <a:t>存储于数据库，使用索引加速查询</a:t>
            </a:r>
          </a:p>
        </p:txBody>
      </p:sp>
    </p:spTree>
    <p:extLst>
      <p:ext uri="{BB962C8B-B14F-4D97-AF65-F5344CB8AC3E}">
        <p14:creationId xmlns:p14="http://schemas.microsoft.com/office/powerpoint/2010/main" val="3164646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Experiment</a:t>
            </a:r>
            <a:endParaRPr lang="zh-CN" altLang="en-US" dirty="0"/>
          </a:p>
        </p:txBody>
      </p:sp>
      <p:pic>
        <p:nvPicPr>
          <p:cNvPr id="4" name="内容占位符 3"/>
          <p:cNvPicPr>
            <a:picLocks noGrp="1" noChangeAspect="1"/>
          </p:cNvPicPr>
          <p:nvPr>
            <p:ph idx="1"/>
          </p:nvPr>
        </p:nvPicPr>
        <p:blipFill>
          <a:blip r:embed="rId2"/>
          <a:stretch>
            <a:fillRect/>
          </a:stretch>
        </p:blipFill>
        <p:spPr>
          <a:xfrm>
            <a:off x="1914525" y="1690688"/>
            <a:ext cx="8142829" cy="4565650"/>
          </a:xfrm>
          <a:prstGeom prst="rect">
            <a:avLst/>
          </a:prstGeom>
        </p:spPr>
      </p:pic>
    </p:spTree>
    <p:extLst>
      <p:ext uri="{BB962C8B-B14F-4D97-AF65-F5344CB8AC3E}">
        <p14:creationId xmlns:p14="http://schemas.microsoft.com/office/powerpoint/2010/main" val="1296207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Experiment</a:t>
            </a:r>
            <a:endParaRPr lang="zh-CN" altLang="en-US" dirty="0"/>
          </a:p>
        </p:txBody>
      </p:sp>
      <p:pic>
        <p:nvPicPr>
          <p:cNvPr id="4" name="内容占位符 3"/>
          <p:cNvPicPr>
            <a:picLocks noGrp="1" noChangeAspect="1"/>
          </p:cNvPicPr>
          <p:nvPr>
            <p:ph idx="1"/>
          </p:nvPr>
        </p:nvPicPr>
        <p:blipFill>
          <a:blip r:embed="rId3"/>
          <a:stretch>
            <a:fillRect/>
          </a:stretch>
        </p:blipFill>
        <p:spPr>
          <a:xfrm>
            <a:off x="1539150" y="1871663"/>
            <a:ext cx="8961299" cy="4351338"/>
          </a:xfrm>
          <a:prstGeom prst="rect">
            <a:avLst/>
          </a:prstGeom>
        </p:spPr>
      </p:pic>
    </p:spTree>
    <p:extLst>
      <p:ext uri="{BB962C8B-B14F-4D97-AF65-F5344CB8AC3E}">
        <p14:creationId xmlns:p14="http://schemas.microsoft.com/office/powerpoint/2010/main" val="1062701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Experiment</a:t>
            </a:r>
            <a:endParaRPr lang="zh-CN" altLang="en-US" dirty="0"/>
          </a:p>
        </p:txBody>
      </p:sp>
      <p:pic>
        <p:nvPicPr>
          <p:cNvPr id="4" name="内容占位符 3"/>
          <p:cNvPicPr>
            <a:picLocks noGrp="1" noChangeAspect="1"/>
          </p:cNvPicPr>
          <p:nvPr>
            <p:ph idx="1"/>
          </p:nvPr>
        </p:nvPicPr>
        <p:blipFill>
          <a:blip r:embed="rId2"/>
          <a:stretch>
            <a:fillRect/>
          </a:stretch>
        </p:blipFill>
        <p:spPr>
          <a:xfrm>
            <a:off x="1657914" y="1991726"/>
            <a:ext cx="9028571" cy="3314286"/>
          </a:xfrm>
          <a:prstGeom prst="rect">
            <a:avLst/>
          </a:prstGeom>
        </p:spPr>
      </p:pic>
    </p:spTree>
    <p:extLst>
      <p:ext uri="{BB962C8B-B14F-4D97-AF65-F5344CB8AC3E}">
        <p14:creationId xmlns:p14="http://schemas.microsoft.com/office/powerpoint/2010/main" val="1201895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Analysis</a:t>
            </a:r>
            <a:endParaRPr lang="zh-CN" altLang="en-US" b="1" dirty="0"/>
          </a:p>
        </p:txBody>
      </p:sp>
      <p:sp>
        <p:nvSpPr>
          <p:cNvPr id="3" name="内容占位符 2"/>
          <p:cNvSpPr>
            <a:spLocks noGrp="1"/>
          </p:cNvSpPr>
          <p:nvPr>
            <p:ph idx="1"/>
          </p:nvPr>
        </p:nvSpPr>
        <p:spPr/>
        <p:txBody>
          <a:bodyPr/>
          <a:lstStyle/>
          <a:p>
            <a:pPr marL="0" indent="0">
              <a:buNone/>
            </a:pPr>
            <a:endParaRPr lang="en-US" altLang="zh-CN" dirty="0"/>
          </a:p>
          <a:p>
            <a:r>
              <a:rPr lang="en-US" altLang="zh-CN" dirty="0" smtClean="0"/>
              <a:t>Full utilize all features</a:t>
            </a:r>
          </a:p>
          <a:p>
            <a:pPr lvl="1"/>
            <a:r>
              <a:rPr lang="en-US" altLang="zh-CN" dirty="0" smtClean="0"/>
              <a:t>such as: answer type, path, context</a:t>
            </a:r>
          </a:p>
          <a:p>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3574229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7728" y="495300"/>
            <a:ext cx="11935939" cy="5710238"/>
          </a:xfrm>
          <a:prstGeom prst="rect">
            <a:avLst/>
          </a:prstGeom>
        </p:spPr>
      </p:pic>
    </p:spTree>
    <p:extLst>
      <p:ext uri="{BB962C8B-B14F-4D97-AF65-F5344CB8AC3E}">
        <p14:creationId xmlns:p14="http://schemas.microsoft.com/office/powerpoint/2010/main" val="3470059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00762" y="662333"/>
            <a:ext cx="9990476" cy="5533333"/>
          </a:xfrm>
          <a:prstGeom prst="rect">
            <a:avLst/>
          </a:prstGeom>
        </p:spPr>
      </p:pic>
    </p:spTree>
    <p:extLst>
      <p:ext uri="{BB962C8B-B14F-4D97-AF65-F5344CB8AC3E}">
        <p14:creationId xmlns:p14="http://schemas.microsoft.com/office/powerpoint/2010/main" val="3990254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KB-based QA</a:t>
            </a:r>
            <a:endParaRPr lang="zh-CN" altLang="en-US" b="1" dirty="0"/>
          </a:p>
        </p:txBody>
      </p:sp>
      <p:pic>
        <p:nvPicPr>
          <p:cNvPr id="1028" name="Picture 4" descr="https://wkretype.bdimg.com/retype/zoom/8e8647760b1c59eef8c7b4c4?pn=7&amp;o=jpg_6&amp;md5sum=6fd67a82b284f05c3d834aafa3b1c452&amp;sign=8bb133f428&amp;png=482623-531563&amp;jpg=955670-1059135"/>
          <p:cNvPicPr>
            <a:picLocks noChangeAspect="1" noChangeArrowheads="1"/>
          </p:cNvPicPr>
          <p:nvPr/>
        </p:nvPicPr>
        <p:blipFill rotWithShape="1">
          <a:blip r:embed="rId2">
            <a:extLst>
              <a:ext uri="{28A0092B-C50C-407E-A947-70E740481C1C}">
                <a14:useLocalDpi xmlns:a14="http://schemas.microsoft.com/office/drawing/2010/main" val="0"/>
              </a:ext>
            </a:extLst>
          </a:blip>
          <a:srcRect l="-259" t="22824"/>
          <a:stretch/>
        </p:blipFill>
        <p:spPr bwMode="auto">
          <a:xfrm>
            <a:off x="1010653" y="1570372"/>
            <a:ext cx="9705473"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587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Ranking Question Answer Pairs</a:t>
            </a:r>
            <a:endParaRPr lang="zh-CN" altLang="en-US" b="1" dirty="0"/>
          </a:p>
        </p:txBody>
      </p:sp>
      <p:sp>
        <p:nvSpPr>
          <p:cNvPr id="3" name="内容占位符 2"/>
          <p:cNvSpPr>
            <a:spLocks noGrp="1"/>
          </p:cNvSpPr>
          <p:nvPr>
            <p:ph idx="1"/>
          </p:nvPr>
        </p:nvSpPr>
        <p:spPr/>
        <p:txBody>
          <a:bodyPr/>
          <a:lstStyle/>
          <a:p>
            <a:r>
              <a:rPr lang="en-US" altLang="zh-CN" b="1" dirty="0" smtClean="0"/>
              <a:t>Aims:</a:t>
            </a:r>
          </a:p>
          <a:p>
            <a:pPr marL="0" indent="0">
              <a:buNone/>
            </a:pPr>
            <a:r>
              <a:rPr lang="en-US" altLang="zh-CN" dirty="0"/>
              <a:t>	</a:t>
            </a:r>
            <a:r>
              <a:rPr lang="en-US" altLang="zh-CN" dirty="0" smtClean="0"/>
              <a:t> Pick out the most relevant answer from a set of candidates.</a:t>
            </a:r>
          </a:p>
          <a:p>
            <a:pPr marL="0" indent="0">
              <a:buNone/>
            </a:pPr>
            <a:endParaRPr lang="en-US" altLang="zh-CN" sz="1800" dirty="0" smtClean="0"/>
          </a:p>
          <a:p>
            <a:r>
              <a:rPr lang="en-US" altLang="zh-CN" b="1" dirty="0" smtClean="0"/>
              <a:t>Recent Work:</a:t>
            </a:r>
          </a:p>
          <a:p>
            <a:pPr marL="0" indent="0">
              <a:buNone/>
            </a:pPr>
            <a:r>
              <a:rPr lang="en-US" altLang="zh-CN" dirty="0"/>
              <a:t>	D</a:t>
            </a:r>
            <a:r>
              <a:rPr lang="en-US" altLang="zh-CN" dirty="0" smtClean="0"/>
              <a:t>eep neural networks, such as CNN, RNN to automatically select answers.</a:t>
            </a:r>
            <a:endParaRPr lang="zh-CN" altLang="en-US" dirty="0"/>
          </a:p>
        </p:txBody>
      </p:sp>
    </p:spTree>
    <p:extLst>
      <p:ext uri="{BB962C8B-B14F-4D97-AF65-F5344CB8AC3E}">
        <p14:creationId xmlns:p14="http://schemas.microsoft.com/office/powerpoint/2010/main" val="314271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Challenges</a:t>
            </a:r>
            <a:endParaRPr lang="zh-CN" altLang="en-US" b="1" dirty="0"/>
          </a:p>
        </p:txBody>
      </p:sp>
      <p:sp>
        <p:nvSpPr>
          <p:cNvPr id="3" name="内容占位符 2"/>
          <p:cNvSpPr>
            <a:spLocks noGrp="1"/>
          </p:cNvSpPr>
          <p:nvPr>
            <p:ph idx="1"/>
          </p:nvPr>
        </p:nvSpPr>
        <p:spPr/>
        <p:txBody>
          <a:bodyPr/>
          <a:lstStyle/>
          <a:p>
            <a:r>
              <a:rPr lang="en-US" altLang="zh-CN" dirty="0" smtClean="0"/>
              <a:t>The background knowledge from open-domain knowledge graphs (KGs) plays a crucial role in question answering.</a:t>
            </a:r>
          </a:p>
          <a:p>
            <a:endParaRPr lang="zh-CN" altLang="en-US" dirty="0"/>
          </a:p>
        </p:txBody>
      </p:sp>
      <p:pic>
        <p:nvPicPr>
          <p:cNvPr id="4" name="图片 3"/>
          <p:cNvPicPr>
            <a:picLocks noChangeAspect="1"/>
          </p:cNvPicPr>
          <p:nvPr/>
        </p:nvPicPr>
        <p:blipFill>
          <a:blip r:embed="rId2"/>
          <a:stretch>
            <a:fillRect/>
          </a:stretch>
        </p:blipFill>
        <p:spPr>
          <a:xfrm>
            <a:off x="509337" y="3034695"/>
            <a:ext cx="7016775" cy="2684316"/>
          </a:xfrm>
          <a:prstGeom prst="rect">
            <a:avLst/>
          </a:prstGeom>
        </p:spPr>
      </p:pic>
      <p:sp>
        <p:nvSpPr>
          <p:cNvPr id="5" name="文本框 4"/>
          <p:cNvSpPr txBox="1"/>
          <p:nvPr/>
        </p:nvSpPr>
        <p:spPr>
          <a:xfrm>
            <a:off x="509337" y="5942568"/>
            <a:ext cx="8511725" cy="369332"/>
          </a:xfrm>
          <a:prstGeom prst="rect">
            <a:avLst/>
          </a:prstGeom>
          <a:noFill/>
        </p:spPr>
        <p:txBody>
          <a:bodyPr wrap="square" rtlCol="0">
            <a:spAutoFit/>
          </a:bodyPr>
          <a:lstStyle/>
          <a:p>
            <a:r>
              <a:rPr lang="en-US" altLang="zh-CN" b="1" dirty="0" smtClean="0"/>
              <a:t>Existing context-based models</a:t>
            </a:r>
            <a:r>
              <a:rPr lang="en-US" altLang="zh-CN" dirty="0" smtClean="0"/>
              <a:t>: </a:t>
            </a:r>
            <a:r>
              <a:rPr lang="en-US" altLang="zh-CN" dirty="0" smtClean="0">
                <a:solidFill>
                  <a:srgbClr val="FF0000"/>
                </a:solidFill>
              </a:rPr>
              <a:t>score(positive answer) &lt; score(negative answer)</a:t>
            </a:r>
            <a:endParaRPr lang="zh-CN" altLang="en-US" dirty="0">
              <a:solidFill>
                <a:srgbClr val="FF0000"/>
              </a:solidFill>
            </a:endParaRPr>
          </a:p>
        </p:txBody>
      </p:sp>
      <p:sp>
        <p:nvSpPr>
          <p:cNvPr id="6" name="文本框 5"/>
          <p:cNvSpPr txBox="1"/>
          <p:nvPr/>
        </p:nvSpPr>
        <p:spPr>
          <a:xfrm>
            <a:off x="7754713" y="3715133"/>
            <a:ext cx="4186990" cy="1323439"/>
          </a:xfrm>
          <a:prstGeom prst="rect">
            <a:avLst/>
          </a:prstGeom>
          <a:noFill/>
        </p:spPr>
        <p:txBody>
          <a:bodyPr wrap="square" rtlCol="0">
            <a:spAutoFit/>
          </a:bodyPr>
          <a:lstStyle/>
          <a:p>
            <a:r>
              <a:rPr lang="en-US" altLang="zh-CN" sz="2000" dirty="0" smtClean="0"/>
              <a:t>Facts in KG</a:t>
            </a:r>
            <a:r>
              <a:rPr lang="zh-CN" altLang="en-US" sz="2000" dirty="0" smtClean="0"/>
              <a:t>：</a:t>
            </a:r>
            <a:endParaRPr lang="en-US" altLang="zh-CN" sz="2000" dirty="0" smtClean="0"/>
          </a:p>
          <a:p>
            <a:r>
              <a:rPr lang="en-US" altLang="zh-CN" sz="2000" dirty="0"/>
              <a:t>(</a:t>
            </a:r>
            <a:r>
              <a:rPr lang="en-US" altLang="zh-CN" sz="2000" dirty="0" err="1" smtClean="0"/>
              <a:t>Pokemon</a:t>
            </a:r>
            <a:r>
              <a:rPr lang="en-US" altLang="zh-CN" sz="2000" dirty="0" smtClean="0"/>
              <a:t>, </a:t>
            </a:r>
            <a:r>
              <a:rPr lang="en-US" altLang="zh-CN" sz="2000" dirty="0" err="1" smtClean="0"/>
              <a:t>owned_by</a:t>
            </a:r>
            <a:r>
              <a:rPr lang="en-US" altLang="zh-CN" sz="2000" dirty="0" smtClean="0"/>
              <a:t>, Nintendo</a:t>
            </a:r>
            <a:r>
              <a:rPr lang="en-US" altLang="zh-CN" sz="2000" dirty="0"/>
              <a:t>)</a:t>
            </a:r>
            <a:endParaRPr lang="en-US" altLang="zh-CN" sz="2000" dirty="0" smtClean="0"/>
          </a:p>
          <a:p>
            <a:r>
              <a:rPr lang="en-US" altLang="zh-CN" sz="2000" dirty="0" smtClean="0"/>
              <a:t>(</a:t>
            </a:r>
            <a:r>
              <a:rPr lang="en-US" altLang="zh-CN" sz="2000" dirty="0" err="1" smtClean="0"/>
              <a:t>Pokemon</a:t>
            </a:r>
            <a:r>
              <a:rPr lang="en-US" altLang="zh-CN" sz="2000" dirty="0" smtClean="0"/>
              <a:t>, </a:t>
            </a:r>
            <a:r>
              <a:rPr lang="en-US" altLang="zh-CN" sz="2000" dirty="0" err="1" smtClean="0"/>
              <a:t>created_by</a:t>
            </a:r>
            <a:r>
              <a:rPr lang="en-US" altLang="zh-CN" sz="2000" dirty="0" smtClean="0"/>
              <a:t>, Satoshi </a:t>
            </a:r>
            <a:r>
              <a:rPr lang="en-US" altLang="zh-CN" sz="2000" dirty="0" err="1" smtClean="0"/>
              <a:t>Tajiri</a:t>
            </a:r>
            <a:r>
              <a:rPr lang="en-US" altLang="zh-CN" sz="2000" dirty="0" smtClean="0"/>
              <a:t>)</a:t>
            </a:r>
          </a:p>
          <a:p>
            <a:r>
              <a:rPr lang="en-US" altLang="zh-CN" sz="2000" dirty="0" smtClean="0"/>
              <a:t>(</a:t>
            </a:r>
            <a:r>
              <a:rPr lang="en-US" altLang="zh-CN" sz="2000" dirty="0" err="1" smtClean="0"/>
              <a:t>Pokemon</a:t>
            </a:r>
            <a:r>
              <a:rPr lang="en-US" altLang="zh-CN" sz="2000" dirty="0" smtClean="0"/>
              <a:t>, </a:t>
            </a:r>
            <a:r>
              <a:rPr lang="en-US" altLang="zh-CN" sz="2000" dirty="0" err="1" smtClean="0"/>
              <a:t>created_in</a:t>
            </a:r>
            <a:r>
              <a:rPr lang="en-US" altLang="zh-CN" sz="2000" dirty="0" smtClean="0"/>
              <a:t>, 1996)</a:t>
            </a:r>
            <a:endParaRPr lang="zh-CN" altLang="en-US" sz="2000" dirty="0"/>
          </a:p>
        </p:txBody>
      </p:sp>
      <p:sp>
        <p:nvSpPr>
          <p:cNvPr id="7" name="矩形 6"/>
          <p:cNvSpPr/>
          <p:nvPr/>
        </p:nvSpPr>
        <p:spPr>
          <a:xfrm>
            <a:off x="7654451" y="3662127"/>
            <a:ext cx="4387514" cy="1450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6701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Challenges</a:t>
            </a:r>
            <a:endParaRPr lang="zh-CN" altLang="en-US" b="1" dirty="0"/>
          </a:p>
        </p:txBody>
      </p:sp>
      <p:sp>
        <p:nvSpPr>
          <p:cNvPr id="3" name="内容占位符 2"/>
          <p:cNvSpPr>
            <a:spLocks noGrp="1"/>
          </p:cNvSpPr>
          <p:nvPr>
            <p:ph idx="1"/>
          </p:nvPr>
        </p:nvSpPr>
        <p:spPr/>
        <p:txBody>
          <a:bodyPr/>
          <a:lstStyle/>
          <a:p>
            <a:r>
              <a:rPr lang="en-US" altLang="zh-CN" dirty="0"/>
              <a:t>T</a:t>
            </a:r>
            <a:r>
              <a:rPr lang="en-US" altLang="zh-CN" dirty="0" smtClean="0"/>
              <a:t>he interrelations between different sentences is not captured.</a:t>
            </a:r>
            <a:endParaRPr lang="zh-CN" altLang="en-US" dirty="0"/>
          </a:p>
        </p:txBody>
      </p:sp>
      <p:pic>
        <p:nvPicPr>
          <p:cNvPr id="4" name="图片 3"/>
          <p:cNvPicPr>
            <a:picLocks noChangeAspect="1"/>
          </p:cNvPicPr>
          <p:nvPr/>
        </p:nvPicPr>
        <p:blipFill>
          <a:blip r:embed="rId2"/>
          <a:stretch>
            <a:fillRect/>
          </a:stretch>
        </p:blipFill>
        <p:spPr>
          <a:xfrm>
            <a:off x="2447836" y="2123106"/>
            <a:ext cx="6590476" cy="4609524"/>
          </a:xfrm>
          <a:prstGeom prst="rect">
            <a:avLst/>
          </a:prstGeom>
          <a:ln>
            <a:noFill/>
          </a:ln>
          <a:effectLst>
            <a:softEdge rad="112500"/>
          </a:effectLst>
        </p:spPr>
      </p:pic>
    </p:spTree>
    <p:extLst>
      <p:ext uri="{BB962C8B-B14F-4D97-AF65-F5344CB8AC3E}">
        <p14:creationId xmlns:p14="http://schemas.microsoft.com/office/powerpoint/2010/main" val="2504222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KABLSTM</a:t>
            </a:r>
            <a:endParaRPr lang="zh-CN" altLang="en-US" b="1"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Use </a:t>
            </a:r>
            <a:r>
              <a:rPr lang="en-US" altLang="zh-CN" b="1" dirty="0" err="1" smtClean="0"/>
              <a:t>TransE</a:t>
            </a:r>
            <a:r>
              <a:rPr lang="en-US" altLang="zh-CN" dirty="0" smtClean="0"/>
              <a:t> to pre-train the knowledge </a:t>
            </a:r>
            <a:r>
              <a:rPr lang="en-US" altLang="zh-CN" dirty="0" err="1" smtClean="0"/>
              <a:t>embeddings</a:t>
            </a:r>
            <a:r>
              <a:rPr lang="en-US" altLang="zh-CN" dirty="0" smtClean="0"/>
              <a:t> from KG.</a:t>
            </a:r>
          </a:p>
          <a:p>
            <a:pPr marL="514350" indent="-514350">
              <a:buFont typeface="+mj-lt"/>
              <a:buAutoNum type="arabicPeriod"/>
            </a:pPr>
            <a:r>
              <a:rPr lang="en-US" altLang="zh-CN" dirty="0" smtClean="0"/>
              <a:t>Design a knowledge module to learn the </a:t>
            </a:r>
            <a:r>
              <a:rPr lang="en-US" altLang="zh-CN" b="1" dirty="0" smtClean="0"/>
              <a:t>knowledge-based sentence representation</a:t>
            </a:r>
            <a:r>
              <a:rPr lang="en-US" altLang="zh-CN" dirty="0" smtClean="0"/>
              <a:t> from discrete candidate entity </a:t>
            </a:r>
            <a:r>
              <a:rPr lang="en-US" altLang="zh-CN" dirty="0" err="1" smtClean="0"/>
              <a:t>embeddings</a:t>
            </a:r>
            <a:r>
              <a:rPr lang="en-US" altLang="zh-CN" dirty="0" smtClean="0"/>
              <a:t> in KG.</a:t>
            </a:r>
          </a:p>
          <a:p>
            <a:pPr marL="514350" indent="-514350">
              <a:buFont typeface="+mj-lt"/>
              <a:buAutoNum type="arabicPeriod"/>
            </a:pPr>
            <a:r>
              <a:rPr lang="en-US" altLang="zh-CN" dirty="0" smtClean="0"/>
              <a:t>Present a knowledge-aware attention mechanism to learn </a:t>
            </a:r>
            <a:r>
              <a:rPr lang="en-US" altLang="zh-CN" b="1" dirty="0" smtClean="0"/>
              <a:t>knowledge-aware sentence representations </a:t>
            </a:r>
            <a:r>
              <a:rPr lang="en-US" altLang="zh-CN" dirty="0" smtClean="0"/>
              <a:t>of questions and answers.</a:t>
            </a:r>
            <a:endParaRPr lang="zh-CN" altLang="en-US" dirty="0"/>
          </a:p>
        </p:txBody>
      </p:sp>
    </p:spTree>
    <p:extLst>
      <p:ext uri="{BB962C8B-B14F-4D97-AF65-F5344CB8AC3E}">
        <p14:creationId xmlns:p14="http://schemas.microsoft.com/office/powerpoint/2010/main" val="648639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TransE</a:t>
            </a:r>
            <a:endParaRPr lang="zh-CN" altLang="en-US" b="1" dirty="0"/>
          </a:p>
        </p:txBody>
      </p:sp>
      <p:pic>
        <p:nvPicPr>
          <p:cNvPr id="4" name="内容占位符 3"/>
          <p:cNvPicPr>
            <a:picLocks noGrp="1" noChangeAspect="1"/>
          </p:cNvPicPr>
          <p:nvPr>
            <p:ph idx="1"/>
          </p:nvPr>
        </p:nvPicPr>
        <p:blipFill>
          <a:blip r:embed="rId2"/>
          <a:stretch>
            <a:fillRect/>
          </a:stretch>
        </p:blipFill>
        <p:spPr>
          <a:xfrm>
            <a:off x="838200" y="2365444"/>
            <a:ext cx="4438095" cy="3095238"/>
          </a:xfrm>
          <a:prstGeom prst="rect">
            <a:avLst/>
          </a:prstGeom>
        </p:spPr>
      </p:pic>
      <p:sp>
        <p:nvSpPr>
          <p:cNvPr id="5" name="文本框 4"/>
          <p:cNvSpPr txBox="1"/>
          <p:nvPr/>
        </p:nvSpPr>
        <p:spPr>
          <a:xfrm>
            <a:off x="5951621" y="2365444"/>
            <a:ext cx="5181600" cy="2246769"/>
          </a:xfrm>
          <a:prstGeom prst="rect">
            <a:avLst/>
          </a:prstGeom>
          <a:noFill/>
        </p:spPr>
        <p:txBody>
          <a:bodyPr wrap="square" rtlCol="0">
            <a:spAutoFit/>
          </a:bodyPr>
          <a:lstStyle/>
          <a:p>
            <a:r>
              <a:rPr lang="zh-CN" altLang="en-US" sz="2000" dirty="0"/>
              <a:t>基本</a:t>
            </a:r>
            <a:r>
              <a:rPr lang="zh-CN" altLang="en-US" sz="2000" dirty="0" smtClean="0"/>
              <a:t>思想：将知识图谱中的实体和关系的语义信息用低维向量表示。</a:t>
            </a:r>
            <a:endParaRPr lang="en-US" altLang="zh-CN" sz="2000" dirty="0" smtClean="0"/>
          </a:p>
          <a:p>
            <a:endParaRPr lang="en-US" altLang="zh-CN" sz="2000" dirty="0" smtClean="0"/>
          </a:p>
          <a:p>
            <a:r>
              <a:rPr lang="en-US" altLang="zh-CN" sz="2000" dirty="0" err="1" smtClean="0"/>
              <a:t>TransE</a:t>
            </a:r>
            <a:r>
              <a:rPr lang="zh-CN" altLang="en-US" sz="2000" dirty="0" smtClean="0"/>
              <a:t>将每个三元组实例（</a:t>
            </a:r>
            <a:r>
              <a:rPr lang="en-US" altLang="zh-CN" sz="2000" dirty="0" smtClean="0"/>
              <a:t>head, relation, tail</a:t>
            </a:r>
            <a:r>
              <a:rPr lang="zh-CN" altLang="en-US" sz="2000" dirty="0" smtClean="0"/>
              <a:t>）中的关系</a:t>
            </a:r>
            <a:r>
              <a:rPr lang="en-US" altLang="zh-CN" sz="2000" dirty="0" smtClean="0"/>
              <a:t>relation</a:t>
            </a:r>
            <a:r>
              <a:rPr lang="zh-CN" altLang="en-US" sz="2000" dirty="0" smtClean="0"/>
              <a:t>看做是从实体</a:t>
            </a:r>
            <a:r>
              <a:rPr lang="en-US" altLang="zh-CN" sz="2000" dirty="0" smtClean="0"/>
              <a:t>head</a:t>
            </a:r>
            <a:r>
              <a:rPr lang="zh-CN" altLang="en-US" sz="2000" dirty="0" smtClean="0"/>
              <a:t>到实体</a:t>
            </a:r>
            <a:r>
              <a:rPr lang="en-US" altLang="zh-CN" sz="2000" dirty="0" smtClean="0"/>
              <a:t>tail</a:t>
            </a:r>
            <a:r>
              <a:rPr lang="zh-CN" altLang="en-US" sz="2000" dirty="0" smtClean="0"/>
              <a:t>的翻译，通过不断调整</a:t>
            </a:r>
            <a:r>
              <a:rPr lang="en-US" altLang="zh-CN" sz="2000" dirty="0" smtClean="0"/>
              <a:t>h</a:t>
            </a:r>
            <a:r>
              <a:rPr lang="zh-CN" altLang="en-US" sz="2000" dirty="0" smtClean="0"/>
              <a:t>，</a:t>
            </a:r>
            <a:r>
              <a:rPr lang="en-US" altLang="zh-CN" sz="2000" dirty="0" smtClean="0"/>
              <a:t>r</a:t>
            </a:r>
            <a:r>
              <a:rPr lang="zh-CN" altLang="en-US" sz="2000" dirty="0" smtClean="0"/>
              <a:t>和</a:t>
            </a:r>
            <a:r>
              <a:rPr lang="en-US" altLang="zh-CN" sz="2000" dirty="0" smtClean="0"/>
              <a:t>t</a:t>
            </a:r>
            <a:r>
              <a:rPr lang="zh-CN" altLang="en-US" sz="2000" dirty="0" smtClean="0"/>
              <a:t>，使得（</a:t>
            </a:r>
            <a:r>
              <a:rPr lang="en-US" altLang="zh-CN" sz="2000" dirty="0" err="1" smtClean="0"/>
              <a:t>h+r</a:t>
            </a:r>
            <a:r>
              <a:rPr lang="zh-CN" altLang="en-US" sz="2000" dirty="0" smtClean="0"/>
              <a:t>）尽可能与</a:t>
            </a:r>
            <a:r>
              <a:rPr lang="en-US" altLang="zh-CN" sz="2000" dirty="0" smtClean="0"/>
              <a:t>t</a:t>
            </a:r>
            <a:r>
              <a:rPr lang="zh-CN" altLang="en-US" sz="2000" dirty="0"/>
              <a:t>相等。即</a:t>
            </a:r>
            <a:r>
              <a:rPr lang="en-US" altLang="zh-CN" sz="2000" dirty="0"/>
              <a:t>h + r = t</a:t>
            </a:r>
            <a:endParaRPr lang="zh-CN" altLang="en-US" sz="2000" dirty="0"/>
          </a:p>
        </p:txBody>
      </p:sp>
    </p:spTree>
    <p:extLst>
      <p:ext uri="{BB962C8B-B14F-4D97-AF65-F5344CB8AC3E}">
        <p14:creationId xmlns:p14="http://schemas.microsoft.com/office/powerpoint/2010/main" val="3741451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KABLSTM</a:t>
            </a:r>
            <a:endParaRPr lang="zh-CN" altLang="en-US" b="1"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Use </a:t>
            </a:r>
            <a:r>
              <a:rPr lang="en-US" altLang="zh-CN" b="1" dirty="0" err="1" smtClean="0"/>
              <a:t>TransE</a:t>
            </a:r>
            <a:r>
              <a:rPr lang="en-US" altLang="zh-CN" dirty="0" smtClean="0"/>
              <a:t> to pre-train the knowledge </a:t>
            </a:r>
            <a:r>
              <a:rPr lang="en-US" altLang="zh-CN" dirty="0" err="1" smtClean="0"/>
              <a:t>embeddings</a:t>
            </a:r>
            <a:r>
              <a:rPr lang="en-US" altLang="zh-CN" dirty="0" smtClean="0"/>
              <a:t> from KG.</a:t>
            </a:r>
          </a:p>
          <a:p>
            <a:pPr marL="514350" indent="-514350">
              <a:buFont typeface="+mj-lt"/>
              <a:buAutoNum type="arabicPeriod"/>
            </a:pPr>
            <a:r>
              <a:rPr lang="en-US" altLang="zh-CN" dirty="0" smtClean="0"/>
              <a:t>Design a context-guided attentive CNN to learn the </a:t>
            </a:r>
            <a:r>
              <a:rPr lang="en-US" altLang="zh-CN" b="1" dirty="0" smtClean="0"/>
              <a:t>knowledge-based sentence representation</a:t>
            </a:r>
            <a:r>
              <a:rPr lang="en-US" altLang="zh-CN" dirty="0" smtClean="0"/>
              <a:t> from discrete candidate entity </a:t>
            </a:r>
            <a:r>
              <a:rPr lang="en-US" altLang="zh-CN" dirty="0" err="1" smtClean="0"/>
              <a:t>embeddings</a:t>
            </a:r>
            <a:r>
              <a:rPr lang="en-US" altLang="zh-CN" dirty="0" smtClean="0"/>
              <a:t> in KG.</a:t>
            </a:r>
          </a:p>
          <a:p>
            <a:pPr marL="514350" indent="-514350">
              <a:buFont typeface="+mj-lt"/>
              <a:buAutoNum type="arabicPeriod"/>
            </a:pPr>
            <a:r>
              <a:rPr lang="en-US" altLang="zh-CN" dirty="0" smtClean="0"/>
              <a:t>Present a knowledge-aware attention mechanism to learn </a:t>
            </a:r>
            <a:r>
              <a:rPr lang="en-US" altLang="zh-CN" b="1" dirty="0" smtClean="0"/>
              <a:t>knowledge-aware sentence representations </a:t>
            </a:r>
            <a:r>
              <a:rPr lang="en-US" altLang="zh-CN" dirty="0" smtClean="0"/>
              <a:t>of questions and answers.</a:t>
            </a:r>
            <a:endParaRPr lang="zh-CN" altLang="en-US" dirty="0"/>
          </a:p>
        </p:txBody>
      </p:sp>
    </p:spTree>
    <p:extLst>
      <p:ext uri="{BB962C8B-B14F-4D97-AF65-F5344CB8AC3E}">
        <p14:creationId xmlns:p14="http://schemas.microsoft.com/office/powerpoint/2010/main" val="2058778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3621</TotalTime>
  <Words>564</Words>
  <Application>Microsoft Office PowerPoint</Application>
  <PresentationFormat>宽屏</PresentationFormat>
  <Paragraphs>90</Paragraphs>
  <Slides>25</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Arial</vt:lpstr>
      <vt:lpstr>Cambria Math</vt:lpstr>
      <vt:lpstr>Office 主题​​</vt:lpstr>
      <vt:lpstr>Knowledge-aware Attentive Neural Network for Ranking Question Answer Pairs </vt:lpstr>
      <vt:lpstr>Why KBQA?</vt:lpstr>
      <vt:lpstr>KB-based QA</vt:lpstr>
      <vt:lpstr>Ranking Question Answer Pairs</vt:lpstr>
      <vt:lpstr>Challenges</vt:lpstr>
      <vt:lpstr>Challenges</vt:lpstr>
      <vt:lpstr>KABLSTM</vt:lpstr>
      <vt:lpstr>TransE</vt:lpstr>
      <vt:lpstr>KABLSTM</vt:lpstr>
      <vt:lpstr>PowerPoint 演示文稿</vt:lpstr>
      <vt:lpstr>Bi-LSTM Layer</vt:lpstr>
      <vt:lpstr>Knowledge Module</vt:lpstr>
      <vt:lpstr>Attention Matrix</vt:lpstr>
      <vt:lpstr>Knowledge-aware Attention</vt:lpstr>
      <vt:lpstr>PowerPoint 演示文稿</vt:lpstr>
      <vt:lpstr>Knowledge-aware Attention</vt:lpstr>
      <vt:lpstr>Hidden Layer and Softmax Layer</vt:lpstr>
      <vt:lpstr>Experiment</vt:lpstr>
      <vt:lpstr>Experiment</vt:lpstr>
      <vt:lpstr>Experiment</vt:lpstr>
      <vt:lpstr>Experiment</vt:lpstr>
      <vt:lpstr>Experiment</vt:lpstr>
      <vt:lpstr>Analysis</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Knowledge-aware Attentive Neural Network for Ranking Question Answer Pairs</dc:title>
  <dc:creator>new</dc:creator>
  <cp:lastModifiedBy>new</cp:lastModifiedBy>
  <cp:revision>82</cp:revision>
  <dcterms:created xsi:type="dcterms:W3CDTF">2018-10-30T07:45:27Z</dcterms:created>
  <dcterms:modified xsi:type="dcterms:W3CDTF">2018-11-03T01:24:00Z</dcterms:modified>
</cp:coreProperties>
</file>