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6" r:id="rId13"/>
    <p:sldId id="268" r:id="rId14"/>
    <p:sldId id="269" r:id="rId15"/>
    <p:sldId id="270" r:id="rId16"/>
    <p:sldId id="271" r:id="rId17"/>
    <p:sldId id="272" r:id="rId18"/>
    <p:sldId id="279" r:id="rId19"/>
    <p:sldId id="280" r:id="rId20"/>
    <p:sldId id="278" r:id="rId21"/>
    <p:sldId id="273" r:id="rId22"/>
    <p:sldId id="274" r:id="rId23"/>
    <p:sldId id="281" r:id="rId24"/>
    <p:sldId id="282" r:id="rId25"/>
    <p:sldId id="283" r:id="rId26"/>
    <p:sldId id="284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E382B4D-BEF1-43DE-8DC4-30C873A851DE}">
          <p14:sldIdLst>
            <p14:sldId id="256"/>
            <p14:sldId id="258"/>
            <p14:sldId id="259"/>
            <p14:sldId id="257"/>
            <p14:sldId id="260"/>
            <p14:sldId id="261"/>
            <p14:sldId id="262"/>
            <p14:sldId id="263"/>
            <p14:sldId id="265"/>
            <p14:sldId id="266"/>
            <p14:sldId id="267"/>
            <p14:sldId id="276"/>
            <p14:sldId id="268"/>
            <p14:sldId id="269"/>
            <p14:sldId id="270"/>
            <p14:sldId id="271"/>
            <p14:sldId id="272"/>
            <p14:sldId id="279"/>
            <p14:sldId id="280"/>
            <p14:sldId id="278"/>
            <p14:sldId id="273"/>
            <p14:sldId id="274"/>
            <p14:sldId id="281"/>
            <p14:sldId id="282"/>
            <p14:sldId id="283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5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11BE9-099C-470F-A61C-D86BFC7AA50E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4A852-7EEB-4D7B-9FBA-E8B753B46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42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4A852-7EEB-4D7B-9FBA-E8B753B4674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10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wmf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29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1.bin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7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Improving Knowledge Graph Embedding Using Simple Constraints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zh-CN" b="1" dirty="0"/>
              <a:t>Boyang </a:t>
            </a:r>
            <a:r>
              <a:rPr lang="de-DE" altLang="zh-CN" b="1" dirty="0" smtClean="0"/>
              <a:t>Ding, </a:t>
            </a:r>
            <a:r>
              <a:rPr lang="de-DE" altLang="zh-CN" b="1" dirty="0"/>
              <a:t>Quan </a:t>
            </a:r>
            <a:r>
              <a:rPr lang="de-DE" altLang="zh-CN" b="1" dirty="0" smtClean="0"/>
              <a:t>Wang, </a:t>
            </a:r>
            <a:r>
              <a:rPr lang="de-DE" altLang="zh-CN" b="1" dirty="0"/>
              <a:t>Bin </a:t>
            </a:r>
            <a:r>
              <a:rPr lang="de-DE" altLang="zh-CN" b="1" dirty="0" smtClean="0"/>
              <a:t>Wang, </a:t>
            </a:r>
            <a:r>
              <a:rPr lang="de-DE" altLang="zh-CN" b="1" dirty="0"/>
              <a:t>Li </a:t>
            </a:r>
            <a:r>
              <a:rPr lang="de-DE" altLang="zh-CN" b="1" dirty="0" smtClean="0"/>
              <a:t>Guo</a:t>
            </a:r>
            <a:endParaRPr lang="de-DE" altLang="zh-CN" b="1" dirty="0"/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236296" y="58772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000" b="1" dirty="0">
                <a:solidFill>
                  <a:schemeClr val="tx1">
                    <a:tint val="75000"/>
                  </a:schemeClr>
                </a:solidFill>
              </a:rPr>
              <a:t>周晓旭</a:t>
            </a:r>
          </a:p>
        </p:txBody>
      </p:sp>
    </p:spTree>
    <p:extLst>
      <p:ext uri="{BB962C8B-B14F-4D97-AF65-F5344CB8AC3E}">
        <p14:creationId xmlns:p14="http://schemas.microsoft.com/office/powerpoint/2010/main" val="376014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sz="3100" dirty="0" smtClean="0"/>
              <a:t/>
            </a:r>
            <a:br>
              <a:rPr lang="en-US" altLang="zh-CN" sz="3100" dirty="0" smtClean="0"/>
            </a:br>
            <a:r>
              <a:rPr lang="en-US" altLang="zh-CN" sz="3100" dirty="0" smtClean="0"/>
              <a:t>2.Approximate </a:t>
            </a:r>
            <a:r>
              <a:rPr lang="en-US" altLang="zh-CN" sz="3100" dirty="0"/>
              <a:t>Entailment </a:t>
            </a:r>
            <a:r>
              <a:rPr lang="en-US" altLang="zh-CN" sz="3100" dirty="0" smtClean="0"/>
              <a:t>Constraints </a:t>
            </a:r>
            <a:r>
              <a:rPr lang="en-US" altLang="zh-CN" sz="3100" dirty="0"/>
              <a:t>over </a:t>
            </a:r>
            <a:r>
              <a:rPr lang="en-US" altLang="zh-CN" sz="3100" dirty="0" smtClean="0"/>
              <a:t>Relation </a:t>
            </a:r>
            <a:r>
              <a:rPr lang="en-US" altLang="zh-CN" sz="3100" dirty="0"/>
              <a:t>R</a:t>
            </a:r>
            <a:r>
              <a:rPr lang="en-US" altLang="zh-CN" sz="3100" dirty="0" smtClean="0"/>
              <a:t>epresentations</a:t>
            </a:r>
            <a:r>
              <a:rPr lang="en-US" altLang="zh-CN" sz="3100" dirty="0"/>
              <a:t>.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i="1" dirty="0" smtClean="0"/>
              <a:t>                ,</a:t>
            </a:r>
            <a:r>
              <a:rPr lang="en-US" altLang="zh-CN" sz="2800" dirty="0"/>
              <a:t> </a:t>
            </a:r>
            <a:r>
              <a:rPr lang="el-GR" altLang="zh-CN" sz="2600" i="1" dirty="0" smtClean="0"/>
              <a:t>λ</a:t>
            </a:r>
            <a:r>
              <a:rPr lang="en-US" altLang="zh-CN" sz="2600" i="1" dirty="0" smtClean="0"/>
              <a:t> is</a:t>
            </a:r>
            <a:r>
              <a:rPr lang="en-US" altLang="zh-CN" sz="2600" dirty="0"/>
              <a:t> confidence level</a:t>
            </a:r>
            <a:r>
              <a:rPr lang="el-GR" altLang="zh-CN" sz="2600" dirty="0" smtClean="0"/>
              <a:t>. </a:t>
            </a:r>
            <a:endParaRPr lang="en-US" altLang="zh-CN" sz="2600" dirty="0" smtClean="0"/>
          </a:p>
          <a:p>
            <a:r>
              <a:rPr lang="en-US" altLang="zh-CN" sz="2600" dirty="0" smtClean="0"/>
              <a:t>The </a:t>
            </a:r>
            <a:r>
              <a:rPr lang="en-US" altLang="zh-CN" sz="2600" dirty="0"/>
              <a:t>former </a:t>
            </a:r>
            <a:r>
              <a:rPr lang="en-US" altLang="zh-CN" sz="2600" dirty="0" smtClean="0"/>
              <a:t>approximately entails the </a:t>
            </a:r>
            <a:r>
              <a:rPr lang="en-US" altLang="zh-CN" sz="2600" dirty="0"/>
              <a:t>latter with confidence level </a:t>
            </a:r>
            <a:r>
              <a:rPr lang="el-GR" altLang="zh-CN" sz="2600" i="1" dirty="0"/>
              <a:t>λ</a:t>
            </a:r>
            <a:r>
              <a:rPr lang="el-GR" altLang="zh-CN" sz="2600" dirty="0"/>
              <a:t> </a:t>
            </a:r>
            <a:r>
              <a:rPr lang="en-US" altLang="zh-CN" sz="2600" dirty="0"/>
              <a:t>.</a:t>
            </a:r>
            <a:endParaRPr lang="en-US" altLang="zh-CN" sz="2600" dirty="0" smtClean="0"/>
          </a:p>
          <a:p>
            <a:r>
              <a:rPr lang="en-US" altLang="zh-CN" sz="2600" i="1" dirty="0" err="1" smtClean="0">
                <a:solidFill>
                  <a:schemeClr val="accent1"/>
                </a:solidFill>
              </a:rPr>
              <a:t>BornInCountry</a:t>
            </a:r>
            <a:r>
              <a:rPr lang="en-US" altLang="zh-CN" sz="2600" dirty="0" smtClean="0">
                <a:solidFill>
                  <a:schemeClr val="accent1"/>
                </a:solidFill>
              </a:rPr>
              <a:t> </a:t>
            </a:r>
            <a:r>
              <a:rPr lang="en-US" altLang="zh-CN" sz="2600" dirty="0"/>
              <a:t>and </a:t>
            </a:r>
            <a:r>
              <a:rPr lang="en-US" altLang="zh-CN" sz="2600" i="1" dirty="0">
                <a:solidFill>
                  <a:schemeClr val="accent1"/>
                </a:solidFill>
              </a:rPr>
              <a:t>Nationality</a:t>
            </a:r>
            <a:r>
              <a:rPr lang="en-US" altLang="zh-CN" sz="2600" i="1" dirty="0"/>
              <a:t> </a:t>
            </a:r>
            <a:r>
              <a:rPr lang="en-US" altLang="zh-CN" sz="2600" dirty="0" smtClean="0"/>
              <a:t>state </a:t>
            </a:r>
            <a:r>
              <a:rPr lang="en-US" altLang="zh-CN" sz="2600" dirty="0"/>
              <a:t>that a person born in a country is </a:t>
            </a:r>
            <a:r>
              <a:rPr lang="en-US" altLang="zh-CN" sz="2600" dirty="0" smtClean="0"/>
              <a:t>very likely</a:t>
            </a:r>
            <a:r>
              <a:rPr lang="en-US" altLang="zh-CN" sz="2600" dirty="0"/>
              <a:t>, but not necessarily, to have a nationality </a:t>
            </a:r>
            <a:r>
              <a:rPr lang="en-US" altLang="zh-CN" sz="2600" dirty="0" smtClean="0"/>
              <a:t>of that </a:t>
            </a:r>
            <a:r>
              <a:rPr lang="en-US" altLang="zh-CN" sz="2600" dirty="0"/>
              <a:t>country. 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800" i="1" dirty="0"/>
              <a:t/>
            </a:r>
            <a:br>
              <a:rPr lang="en-US" altLang="zh-CN" sz="2800" i="1" dirty="0"/>
            </a:br>
            <a:endParaRPr lang="zh-CN" altLang="en-US" i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922560"/>
              </p:ext>
            </p:extLst>
          </p:nvPr>
        </p:nvGraphicFramePr>
        <p:xfrm>
          <a:off x="899592" y="1628800"/>
          <a:ext cx="1296144" cy="498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Equation" r:id="rId3" imgW="660240" imgH="253800" progId="Equation.DSMT4">
                  <p:embed/>
                </p:oleObj>
              </mc:Choice>
              <mc:Fallback>
                <p:oleObj name="Equation" r:id="rId3" imgW="6602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1628800"/>
                        <a:ext cx="1296144" cy="498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704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 </a:t>
            </a:r>
            <a:r>
              <a:rPr lang="en-US" altLang="zh-CN" sz="2800" dirty="0" smtClean="0"/>
              <a:t>consider               , when </a:t>
            </a:r>
            <a:r>
              <a:rPr lang="el-GR" altLang="zh-CN" sz="2800" i="1" dirty="0"/>
              <a:t>λ </a:t>
            </a:r>
            <a:r>
              <a:rPr lang="el-GR" altLang="zh-CN" sz="2800" dirty="0"/>
              <a:t>=</a:t>
            </a:r>
            <a:r>
              <a:rPr lang="en-US" altLang="zh-CN" sz="2800" dirty="0"/>
              <a:t> +∞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600" dirty="0" smtClean="0"/>
              <a:t>When </a:t>
            </a:r>
            <a:r>
              <a:rPr lang="el-GR" altLang="zh-CN" sz="2600" i="1" dirty="0" smtClean="0"/>
              <a:t>λ </a:t>
            </a:r>
            <a:r>
              <a:rPr lang="el-GR" altLang="zh-CN" sz="2600" dirty="0" smtClean="0"/>
              <a:t>=</a:t>
            </a:r>
            <a:r>
              <a:rPr lang="en-US" altLang="zh-CN" sz="2600" dirty="0" smtClean="0"/>
              <a:t> +∞</a:t>
            </a:r>
            <a:r>
              <a:rPr lang="zh-CN" altLang="en-US" sz="2600" dirty="0" smtClean="0"/>
              <a:t>，          </a:t>
            </a:r>
            <a:r>
              <a:rPr lang="en-US" altLang="zh-CN" sz="2600" dirty="0" smtClean="0"/>
              <a:t> </a:t>
            </a:r>
            <a:r>
              <a:rPr lang="en-US" altLang="zh-CN" sz="2800" dirty="0"/>
              <a:t>states </a:t>
            </a:r>
            <a:r>
              <a:rPr lang="en-US" altLang="zh-CN" sz="2800" dirty="0" smtClean="0"/>
              <a:t>that </a:t>
            </a:r>
            <a:r>
              <a:rPr lang="en-US" altLang="zh-CN" sz="2600" dirty="0" smtClean="0"/>
              <a:t>if relation      holds 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 </a:t>
            </a:r>
            <a:r>
              <a:rPr lang="en-US" altLang="zh-CN" sz="2600" dirty="0"/>
              <a:t>relation  </a:t>
            </a:r>
            <a:r>
              <a:rPr lang="en-US" altLang="zh-CN" sz="2600" dirty="0" smtClean="0"/>
              <a:t>   must </a:t>
            </a:r>
            <a:r>
              <a:rPr lang="en-US" altLang="zh-CN" sz="2600" dirty="0"/>
              <a:t>also </a:t>
            </a:r>
            <a:r>
              <a:rPr lang="en-US" altLang="zh-CN" sz="2600" dirty="0" smtClean="0"/>
              <a:t>hold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then</a:t>
            </a:r>
          </a:p>
          <a:p>
            <a:pPr marL="0" indent="0">
              <a:buNone/>
            </a:pPr>
            <a:r>
              <a:rPr lang="en-US" altLang="zh-CN" sz="2600" dirty="0" smtClean="0"/>
              <a:t>                                                                                          hold.</a:t>
            </a:r>
          </a:p>
          <a:p>
            <a:pPr marL="0" indent="0">
              <a:buNone/>
            </a:pPr>
            <a:endParaRPr lang="en-US" altLang="zh-CN" sz="2600" dirty="0" smtClean="0"/>
          </a:p>
          <a:p>
            <a:r>
              <a:rPr lang="en-US" altLang="zh-CN" sz="2600" dirty="0" smtClean="0"/>
              <a:t>Given </a:t>
            </a:r>
            <a:r>
              <a:rPr lang="en-US" altLang="zh-CN" sz="2600" dirty="0"/>
              <a:t>Eq. </a:t>
            </a:r>
            <a:r>
              <a:rPr lang="en-US" altLang="zh-CN" sz="2600" dirty="0" smtClean="0"/>
              <a:t>(2), a </a:t>
            </a:r>
            <a:r>
              <a:rPr lang="en-US" altLang="zh-CN" sz="2600" dirty="0"/>
              <a:t>sufficient condition for Eq. (3) to hold, is to further </a:t>
            </a:r>
            <a:r>
              <a:rPr lang="en-US" altLang="zh-CN" sz="2600" dirty="0" smtClean="0"/>
              <a:t>impose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                            </a:t>
            </a:r>
            <a:endParaRPr lang="en-US" altLang="zh-CN" sz="2600" dirty="0"/>
          </a:p>
          <a:p>
            <a:endParaRPr lang="en-US" altLang="zh-CN" sz="2600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l-GR" altLang="zh-CN" dirty="0"/>
              <a:t/>
            </a:r>
            <a:br>
              <a:rPr lang="el-GR" altLang="zh-CN" dirty="0"/>
            </a:b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087553"/>
              </p:ext>
            </p:extLst>
          </p:nvPr>
        </p:nvGraphicFramePr>
        <p:xfrm>
          <a:off x="6372200" y="1556792"/>
          <a:ext cx="303594" cy="48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1" name="Equation" r:id="rId3" imgW="152280" imgH="241200" progId="Equation.DSMT4">
                  <p:embed/>
                </p:oleObj>
              </mc:Choice>
              <mc:Fallback>
                <p:oleObj name="Equation" r:id="rId3" imgW="152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72200" y="1556792"/>
                        <a:ext cx="303594" cy="480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323652"/>
              </p:ext>
            </p:extLst>
          </p:nvPr>
        </p:nvGraphicFramePr>
        <p:xfrm>
          <a:off x="1907704" y="1916832"/>
          <a:ext cx="288032" cy="497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2" name="Equation" r:id="rId5" imgW="139680" imgH="241200" progId="Equation.DSMT4">
                  <p:embed/>
                </p:oleObj>
              </mc:Choice>
              <mc:Fallback>
                <p:oleObj name="Equation" r:id="rId5" imgW="139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7704" y="1916832"/>
                        <a:ext cx="288032" cy="497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781893"/>
              </p:ext>
            </p:extLst>
          </p:nvPr>
        </p:nvGraphicFramePr>
        <p:xfrm>
          <a:off x="2627784" y="1556792"/>
          <a:ext cx="98158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3" name="Equation" r:id="rId7" imgW="469800" imgH="241200" progId="Equation.DSMT4">
                  <p:embed/>
                </p:oleObj>
              </mc:Choice>
              <mc:Fallback>
                <p:oleObj name="Equation" r:id="rId7" imgW="469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27784" y="1556792"/>
                        <a:ext cx="981583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204062"/>
              </p:ext>
            </p:extLst>
          </p:nvPr>
        </p:nvGraphicFramePr>
        <p:xfrm>
          <a:off x="827584" y="2348880"/>
          <a:ext cx="5688632" cy="403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4" name="Equation" r:id="rId9" imgW="3390840" imgH="241200" progId="Equation.DSMT4">
                  <p:embed/>
                </p:oleObj>
              </mc:Choice>
              <mc:Fallback>
                <p:oleObj name="Equation" r:id="rId9" imgW="3390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7584" y="2348880"/>
                        <a:ext cx="5688632" cy="403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420691"/>
              </p:ext>
            </p:extLst>
          </p:nvPr>
        </p:nvGraphicFramePr>
        <p:xfrm>
          <a:off x="1907704" y="1052736"/>
          <a:ext cx="1122774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" name="Equation" r:id="rId11" imgW="660240" imgH="253800" progId="Equation.DSMT4">
                  <p:embed/>
                </p:oleObj>
              </mc:Choice>
              <mc:Fallback>
                <p:oleObj name="Equation" r:id="rId11" imgW="660240" imgH="253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052736"/>
                        <a:ext cx="1122774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332170"/>
              </p:ext>
            </p:extLst>
          </p:nvPr>
        </p:nvGraphicFramePr>
        <p:xfrm>
          <a:off x="2915816" y="3501008"/>
          <a:ext cx="4954286" cy="40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6" name="Equation" r:id="rId13" imgW="2933640" imgH="241200" progId="Equation.DSMT4">
                  <p:embed/>
                </p:oleObj>
              </mc:Choice>
              <mc:Fallback>
                <p:oleObj name="Equation" r:id="rId13" imgW="2933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15816" y="3501008"/>
                        <a:ext cx="4954286" cy="407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600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Proof:</a:t>
            </a:r>
          </a:p>
          <a:p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817953"/>
              </p:ext>
            </p:extLst>
          </p:nvPr>
        </p:nvGraphicFramePr>
        <p:xfrm>
          <a:off x="467544" y="836712"/>
          <a:ext cx="8296079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Equation" r:id="rId3" imgW="5054400" imgH="482400" progId="Equation.DSMT4">
                  <p:embed/>
                </p:oleObj>
              </mc:Choice>
              <mc:Fallback>
                <p:oleObj name="Equation" r:id="rId3" imgW="50544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836712"/>
                        <a:ext cx="8296079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279" y="1628800"/>
            <a:ext cx="504825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993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 smtClean="0"/>
              <a:t>In general,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 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 smtClean="0"/>
              <a:t>                   </a:t>
            </a:r>
            <a:r>
              <a:rPr lang="en-US" altLang="zh-CN" sz="2600" dirty="0" smtClean="0"/>
              <a:t> are </a:t>
            </a:r>
            <a:r>
              <a:rPr lang="en-US" altLang="zh-CN" sz="2600" dirty="0"/>
              <a:t>slack variables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   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733435"/>
              </p:ext>
            </p:extLst>
          </p:nvPr>
        </p:nvGraphicFramePr>
        <p:xfrm>
          <a:off x="1547664" y="2276872"/>
          <a:ext cx="6048672" cy="495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0" name="Equation" r:id="rId3" imgW="2933640" imgH="241200" progId="Equation.DSMT4">
                  <p:embed/>
                </p:oleObj>
              </mc:Choice>
              <mc:Fallback>
                <p:oleObj name="Equation" r:id="rId3" imgW="2933640" imgH="2412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276872"/>
                        <a:ext cx="6048672" cy="495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下箭头 5"/>
          <p:cNvSpPr/>
          <p:nvPr/>
        </p:nvSpPr>
        <p:spPr>
          <a:xfrm>
            <a:off x="4138727" y="2913257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692605"/>
              </p:ext>
            </p:extLst>
          </p:nvPr>
        </p:nvGraphicFramePr>
        <p:xfrm>
          <a:off x="2348944" y="3501008"/>
          <a:ext cx="4011613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1" name="Equation" r:id="rId5" imgW="2133360" imgH="507960" progId="Equation.DSMT4">
                  <p:embed/>
                </p:oleObj>
              </mc:Choice>
              <mc:Fallback>
                <p:oleObj name="Equation" r:id="rId5" imgW="21333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48944" y="3501008"/>
                        <a:ext cx="4011613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663089"/>
              </p:ext>
            </p:extLst>
          </p:nvPr>
        </p:nvGraphicFramePr>
        <p:xfrm>
          <a:off x="1043608" y="4509120"/>
          <a:ext cx="1008112" cy="375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2" name="Equation" r:id="rId7" imgW="545760" imgH="203040" progId="Equation.DSMT4">
                  <p:embed/>
                </p:oleObj>
              </mc:Choice>
              <mc:Fallback>
                <p:oleObj name="Equation" r:id="rId7" imgW="545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3608" y="4509120"/>
                        <a:ext cx="1008112" cy="375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698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The overall model </a:t>
            </a:r>
            <a:r>
              <a:rPr lang="en-US" altLang="zh-CN" sz="3200" dirty="0" smtClean="0"/>
              <a:t>: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13176"/>
          </a:xfrm>
        </p:spPr>
        <p:txBody>
          <a:bodyPr>
            <a:normAutofit fontScale="925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sz="2400" i="1" dirty="0" smtClean="0"/>
          </a:p>
          <a:p>
            <a:endParaRPr lang="en-US" altLang="zh-CN" sz="2400" i="1" dirty="0"/>
          </a:p>
          <a:p>
            <a:r>
              <a:rPr lang="en-US" altLang="zh-CN" sz="2400" i="1" dirty="0" smtClean="0"/>
              <a:t>D</a:t>
            </a:r>
            <a:r>
              <a:rPr lang="en-US" altLang="zh-CN" sz="2400" dirty="0"/>
              <a:t>+ ,</a:t>
            </a:r>
            <a:r>
              <a:rPr lang="en-US" altLang="zh-CN" sz="2400" i="1" dirty="0" smtClean="0"/>
              <a:t>D- : </a:t>
            </a:r>
            <a:r>
              <a:rPr lang="en-US" altLang="zh-CN" sz="2400" dirty="0" smtClean="0"/>
              <a:t>the </a:t>
            </a:r>
            <a:r>
              <a:rPr lang="en-US" altLang="zh-CN" sz="2400" dirty="0"/>
              <a:t>sets of positive and negative training </a:t>
            </a:r>
            <a:r>
              <a:rPr lang="en-US" altLang="zh-CN" sz="2400" dirty="0" smtClean="0"/>
              <a:t>triples;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=±</a:t>
            </a:r>
            <a:r>
              <a:rPr lang="en-US" altLang="zh-CN" sz="2400" dirty="0"/>
              <a:t>1 </a:t>
            </a:r>
            <a:r>
              <a:rPr lang="en-US" altLang="zh-CN" sz="2400" dirty="0" smtClean="0"/>
              <a:t>:  the </a:t>
            </a:r>
            <a:r>
              <a:rPr lang="en-US" altLang="zh-CN" sz="2400" dirty="0"/>
              <a:t>label (positive </a:t>
            </a:r>
            <a:r>
              <a:rPr lang="en-US" altLang="zh-CN" sz="2400" dirty="0" smtClean="0"/>
              <a:t>or negative</a:t>
            </a:r>
            <a:r>
              <a:rPr lang="en-US" altLang="zh-CN" sz="2400" dirty="0"/>
              <a:t>) of </a:t>
            </a:r>
            <a:r>
              <a:rPr lang="en-US" altLang="zh-CN" sz="2400" dirty="0" smtClean="0"/>
              <a:t>triple               ;</a:t>
            </a:r>
          </a:p>
          <a:p>
            <a:pPr marL="0" indent="0">
              <a:buNone/>
            </a:pPr>
            <a:r>
              <a:rPr lang="en-US" altLang="zh-CN" sz="2400" dirty="0"/>
              <a:t>                            </a:t>
            </a:r>
            <a:r>
              <a:rPr lang="en-US" altLang="zh-CN" sz="2400" dirty="0" smtClean="0"/>
              <a:t>               ;</a:t>
            </a:r>
            <a:r>
              <a:rPr lang="en-US" altLang="zh-CN" dirty="0" smtClean="0"/>
              <a:t>    </a:t>
            </a:r>
            <a:r>
              <a:rPr lang="en-US" altLang="zh-CN" sz="2400" i="1" dirty="0" smtClean="0"/>
              <a:t>µ </a:t>
            </a:r>
            <a:r>
              <a:rPr lang="en-US" altLang="zh-CN" sz="2400" i="1" dirty="0"/>
              <a:t>≥ </a:t>
            </a:r>
            <a:r>
              <a:rPr lang="en-US" altLang="zh-CN" sz="2400" dirty="0"/>
              <a:t>0 </a:t>
            </a:r>
            <a:r>
              <a:rPr lang="en-US" altLang="zh-CN" sz="2400" dirty="0" smtClean="0"/>
              <a:t>:</a:t>
            </a:r>
            <a:r>
              <a:rPr lang="en-US" altLang="zh-CN" sz="2400" dirty="0"/>
              <a:t> a penalty coefficient </a:t>
            </a:r>
            <a:r>
              <a:rPr lang="en-US" altLang="zh-CN" sz="2400" dirty="0" smtClean="0"/>
              <a:t>;</a:t>
            </a:r>
          </a:p>
          <a:p>
            <a:pPr marL="0" indent="0">
              <a:buNone/>
            </a:pPr>
            <a:r>
              <a:rPr lang="en-US" altLang="zh-CN" sz="2800" i="1" dirty="0" smtClean="0"/>
              <a:t>    </a:t>
            </a:r>
            <a:r>
              <a:rPr lang="en-US" altLang="zh-CN" sz="2400" i="1" dirty="0" smtClean="0"/>
              <a:t>η </a:t>
            </a:r>
            <a:r>
              <a:rPr lang="en-US" altLang="zh-CN" sz="2400" i="1" dirty="0"/>
              <a:t>≥ </a:t>
            </a:r>
            <a:r>
              <a:rPr lang="en-US" altLang="zh-CN" sz="2400" dirty="0"/>
              <a:t>0 is the regularization coefficient.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828632"/>
              </p:ext>
            </p:extLst>
          </p:nvPr>
        </p:nvGraphicFramePr>
        <p:xfrm>
          <a:off x="6444208" y="4869160"/>
          <a:ext cx="890625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7" name="Equation" r:id="rId3" imgW="596880" imgH="241200" progId="Equation.DSMT4">
                  <p:embed/>
                </p:oleObj>
              </mc:Choice>
              <mc:Fallback>
                <p:oleObj name="Equation" r:id="rId3" imgW="596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4208" y="4869160"/>
                        <a:ext cx="890625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271804"/>
              </p:ext>
            </p:extLst>
          </p:nvPr>
        </p:nvGraphicFramePr>
        <p:xfrm>
          <a:off x="766945" y="4797152"/>
          <a:ext cx="409309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8" name="Equation" r:id="rId5" imgW="228600" imgH="241200" progId="Equation.DSMT4">
                  <p:embed/>
                </p:oleObj>
              </mc:Choice>
              <mc:Fallback>
                <p:oleObj name="Equation" r:id="rId5" imgW="228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6945" y="4797152"/>
                        <a:ext cx="409309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967046"/>
              </p:ext>
            </p:extLst>
          </p:nvPr>
        </p:nvGraphicFramePr>
        <p:xfrm>
          <a:off x="827584" y="5301208"/>
          <a:ext cx="2407366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9" name="Equation" r:id="rId7" imgW="1726920" imgH="228600" progId="Equation.DSMT4">
                  <p:embed/>
                </p:oleObj>
              </mc:Choice>
              <mc:Fallback>
                <p:oleObj name="Equation" r:id="rId7" imgW="1726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7584" y="5301208"/>
                        <a:ext cx="2407366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19" name="Picture 2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598170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95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7056784" cy="3037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108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Experiment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Datasets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use </a:t>
            </a:r>
            <a:r>
              <a:rPr lang="en-US" altLang="zh-CN" dirty="0" smtClean="0"/>
              <a:t>AMIE+ to </a:t>
            </a:r>
            <a:r>
              <a:rPr lang="en-US" altLang="zh-CN" dirty="0"/>
              <a:t>extract approximate entailments </a:t>
            </a:r>
            <a:r>
              <a:rPr lang="en-US" altLang="zh-CN" dirty="0" smtClean="0"/>
              <a:t>automatically with PCA </a:t>
            </a:r>
            <a:r>
              <a:rPr lang="en-US" altLang="zh-CN" dirty="0"/>
              <a:t>confidence higher than </a:t>
            </a:r>
            <a:r>
              <a:rPr lang="en-US" altLang="zh-CN" dirty="0" smtClean="0"/>
              <a:t>0.8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40" y="1988840"/>
            <a:ext cx="744855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109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L</a:t>
            </a:r>
            <a:r>
              <a:rPr lang="en-US" altLang="zh-CN" dirty="0" smtClean="0"/>
              <a:t>ink Prediction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2800" dirty="0" smtClean="0"/>
              <a:t>Predict   </a:t>
            </a:r>
            <a:r>
              <a:rPr lang="en-US" altLang="zh-CN" sz="2800" i="1" dirty="0" smtClean="0"/>
              <a:t>  </a:t>
            </a:r>
            <a:r>
              <a:rPr lang="en-US" altLang="zh-CN" sz="2800" dirty="0" smtClean="0"/>
              <a:t>given (    </a:t>
            </a:r>
            <a:r>
              <a:rPr lang="en-US" altLang="zh-CN" sz="2800" i="1" dirty="0" smtClean="0"/>
              <a:t>;   </a:t>
            </a:r>
            <a:r>
              <a:rPr lang="en-US" altLang="zh-CN" sz="2800" dirty="0" smtClean="0"/>
              <a:t>) or </a:t>
            </a:r>
            <a:r>
              <a:rPr lang="en-US" altLang="zh-CN" sz="2800" dirty="0"/>
              <a:t>predict </a:t>
            </a:r>
            <a:r>
              <a:rPr lang="en-US" altLang="zh-CN" sz="2800" i="1" dirty="0" smtClean="0"/>
              <a:t>    </a:t>
            </a:r>
            <a:r>
              <a:rPr lang="en-US" altLang="zh-CN" sz="2800" dirty="0" smtClean="0"/>
              <a:t>given (   ; </a:t>
            </a:r>
            <a:r>
              <a:rPr lang="en-US" altLang="zh-CN" sz="2800" i="1" dirty="0" smtClean="0"/>
              <a:t>   </a:t>
            </a:r>
            <a:r>
              <a:rPr lang="en-US" altLang="zh-CN" sz="2800" dirty="0" smtClean="0"/>
              <a:t>).</a:t>
            </a:r>
          </a:p>
          <a:p>
            <a:r>
              <a:rPr lang="en-US" altLang="zh-CN" sz="2800" dirty="0"/>
              <a:t>For each test  triple                    </a:t>
            </a:r>
            <a:r>
              <a:rPr lang="en-US" altLang="zh-CN" sz="2800" dirty="0" smtClean="0"/>
              <a:t>,replace </a:t>
            </a:r>
            <a:r>
              <a:rPr lang="en-US" altLang="zh-CN" sz="2800" dirty="0"/>
              <a:t>its head entity     with every entity              , and calculate </a:t>
            </a:r>
            <a:r>
              <a:rPr lang="en-US" altLang="zh-CN" sz="2800" dirty="0" smtClean="0"/>
              <a:t>score </a:t>
            </a:r>
            <a:r>
              <a:rPr lang="en-US" altLang="zh-CN" sz="2800" dirty="0"/>
              <a:t>for the corrupted triple</a:t>
            </a:r>
          </a:p>
          <a:p>
            <a:r>
              <a:rPr lang="en-US" altLang="zh-CN" sz="2800" dirty="0"/>
              <a:t>Then </a:t>
            </a:r>
            <a:r>
              <a:rPr lang="en-US" altLang="zh-CN" sz="2800" dirty="0" smtClean="0"/>
              <a:t>sort </a:t>
            </a:r>
            <a:r>
              <a:rPr lang="en-US" altLang="zh-CN" sz="2800" dirty="0"/>
              <a:t>these scores in descending order, and get the rank of the correct entity      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 smtClean="0"/>
              <a:t>Repeat the step  while replacing the tail entity .</a:t>
            </a:r>
          </a:p>
          <a:p>
            <a:pPr marL="0" indent="0">
              <a:buNone/>
            </a:pP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endParaRPr lang="en-US" altLang="zh-CN" sz="2800" dirty="0" smtClean="0"/>
          </a:p>
          <a:p>
            <a:endParaRPr lang="en-US" altLang="zh-CN" sz="2800" dirty="0"/>
          </a:p>
          <a:p>
            <a:pPr marL="0" indent="0">
              <a:buNone/>
            </a:pP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147687"/>
              </p:ext>
            </p:extLst>
          </p:nvPr>
        </p:nvGraphicFramePr>
        <p:xfrm>
          <a:off x="1691680" y="1556792"/>
          <a:ext cx="2857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9" name="Equation" r:id="rId3" imgW="139680" imgH="228600" progId="Equation.DSMT4">
                  <p:embed/>
                </p:oleObj>
              </mc:Choice>
              <mc:Fallback>
                <p:oleObj name="Equation" r:id="rId3" imgW="13968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556792"/>
                        <a:ext cx="2857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194104"/>
              </p:ext>
            </p:extLst>
          </p:nvPr>
        </p:nvGraphicFramePr>
        <p:xfrm>
          <a:off x="3059832" y="1556792"/>
          <a:ext cx="3190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0" name="Equation" r:id="rId5" imgW="152280" imgH="241200" progId="Equation.DSMT4">
                  <p:embed/>
                </p:oleObj>
              </mc:Choice>
              <mc:Fallback>
                <p:oleObj name="Equation" r:id="rId5" imgW="152280" imgH="241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556792"/>
                        <a:ext cx="3190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764620"/>
              </p:ext>
            </p:extLst>
          </p:nvPr>
        </p:nvGraphicFramePr>
        <p:xfrm>
          <a:off x="4572000" y="1556792"/>
          <a:ext cx="3190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1" name="Equation" r:id="rId7" imgW="152280" imgH="241200" progId="Equation.DSMT4">
                  <p:embed/>
                </p:oleObj>
              </mc:Choice>
              <mc:Fallback>
                <p:oleObj name="Equation" r:id="rId7" imgW="152280" imgH="241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556792"/>
                        <a:ext cx="3190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571431"/>
              </p:ext>
            </p:extLst>
          </p:nvPr>
        </p:nvGraphicFramePr>
        <p:xfrm>
          <a:off x="2699792" y="1556792"/>
          <a:ext cx="289874" cy="47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2" name="Equation" r:id="rId8" imgW="139680" imgH="228600" progId="Equation.DSMT4">
                  <p:embed/>
                </p:oleObj>
              </mc:Choice>
              <mc:Fallback>
                <p:oleObj name="Equation" r:id="rId8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99792" y="1556792"/>
                        <a:ext cx="289874" cy="474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632187"/>
              </p:ext>
            </p:extLst>
          </p:nvPr>
        </p:nvGraphicFramePr>
        <p:xfrm>
          <a:off x="5868144" y="1556792"/>
          <a:ext cx="285874" cy="467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3" name="Equation" r:id="rId10" imgW="139680" imgH="228600" progId="Equation.DSMT4">
                  <p:embed/>
                </p:oleObj>
              </mc:Choice>
              <mc:Fallback>
                <p:oleObj name="Equation" r:id="rId10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68144" y="1556792"/>
                        <a:ext cx="285874" cy="467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639953"/>
              </p:ext>
            </p:extLst>
          </p:nvPr>
        </p:nvGraphicFramePr>
        <p:xfrm>
          <a:off x="5580112" y="1556792"/>
          <a:ext cx="2857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4" name="Equation" r:id="rId11" imgW="139680" imgH="228600" progId="Equation.DSMT4">
                  <p:embed/>
                </p:oleObj>
              </mc:Choice>
              <mc:Fallback>
                <p:oleObj name="Equation" r:id="rId11" imgW="13968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1556792"/>
                        <a:ext cx="2857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831255"/>
              </p:ext>
            </p:extLst>
          </p:nvPr>
        </p:nvGraphicFramePr>
        <p:xfrm>
          <a:off x="3131840" y="1844824"/>
          <a:ext cx="1224136" cy="495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5" name="Equation" r:id="rId12" imgW="596880" imgH="241200" progId="Equation.DSMT4">
                  <p:embed/>
                </p:oleObj>
              </mc:Choice>
              <mc:Fallback>
                <p:oleObj name="Equation" r:id="rId12" imgW="596880" imgH="241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844824"/>
                        <a:ext cx="1224136" cy="4952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354235"/>
              </p:ext>
            </p:extLst>
          </p:nvPr>
        </p:nvGraphicFramePr>
        <p:xfrm>
          <a:off x="6948264" y="1844824"/>
          <a:ext cx="30687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6" name="Equation" r:id="rId14" imgW="139680" imgH="228600" progId="Equation.DSMT4">
                  <p:embed/>
                </p:oleObj>
              </mc:Choice>
              <mc:Fallback>
                <p:oleObj name="Equation" r:id="rId14" imgW="139680" imgH="228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1844824"/>
                        <a:ext cx="306870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489568"/>
              </p:ext>
            </p:extLst>
          </p:nvPr>
        </p:nvGraphicFramePr>
        <p:xfrm>
          <a:off x="1547664" y="2060848"/>
          <a:ext cx="841585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7" name="Equation" r:id="rId16" imgW="406080" imgH="279360" progId="Equation.DSMT4">
                  <p:embed/>
                </p:oleObj>
              </mc:Choice>
              <mc:Fallback>
                <p:oleObj name="Equation" r:id="rId16" imgW="406080" imgH="27936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060848"/>
                        <a:ext cx="841585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137024"/>
              </p:ext>
            </p:extLst>
          </p:nvPr>
        </p:nvGraphicFramePr>
        <p:xfrm>
          <a:off x="7452320" y="2060848"/>
          <a:ext cx="1152128" cy="540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8" name="Equation" r:id="rId18" imgW="622080" imgH="291960" progId="Equation.DSMT4">
                  <p:embed/>
                </p:oleObj>
              </mc:Choice>
              <mc:Fallback>
                <p:oleObj name="Equation" r:id="rId18" imgW="622080" imgH="29196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320" y="2060848"/>
                        <a:ext cx="1152128" cy="540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289177"/>
              </p:ext>
            </p:extLst>
          </p:nvPr>
        </p:nvGraphicFramePr>
        <p:xfrm>
          <a:off x="2483768" y="2708920"/>
          <a:ext cx="288700" cy="473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9" name="Equation" r:id="rId20" imgW="139700" imgH="228600" progId="Equation.DSMT4">
                  <p:embed/>
                </p:oleObj>
              </mc:Choice>
              <mc:Fallback>
                <p:oleObj name="Equation" r:id="rId20" imgW="139700" imgH="228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708920"/>
                        <a:ext cx="288700" cy="473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05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use </a:t>
            </a:r>
            <a:r>
              <a:rPr lang="en-US" altLang="zh-CN" dirty="0"/>
              <a:t>SGD in mini-batch model ,with </a:t>
            </a:r>
            <a:r>
              <a:rPr lang="en-US" altLang="zh-CN" dirty="0" err="1"/>
              <a:t>AdaGrad</a:t>
            </a:r>
            <a:r>
              <a:rPr lang="en-US" altLang="zh-CN" dirty="0"/>
              <a:t> to tune the learning rate. </a:t>
            </a:r>
            <a:endParaRPr lang="en-US" altLang="zh-CN" dirty="0" smtClean="0"/>
          </a:p>
          <a:p>
            <a:r>
              <a:rPr lang="en-US" altLang="zh-CN" dirty="0" smtClean="0"/>
              <a:t>report the </a:t>
            </a:r>
            <a:r>
              <a:rPr lang="en-US" altLang="zh-CN" dirty="0"/>
              <a:t>mean </a:t>
            </a:r>
            <a:r>
              <a:rPr lang="en-US" altLang="zh-CN" dirty="0" smtClean="0"/>
              <a:t>reciprocal rank </a:t>
            </a:r>
            <a:r>
              <a:rPr lang="en-US" altLang="zh-CN" dirty="0"/>
              <a:t>(MRR) and the proportion of correct </a:t>
            </a:r>
            <a:r>
              <a:rPr lang="en-US" altLang="zh-CN" dirty="0" smtClean="0"/>
              <a:t>entities ranked </a:t>
            </a:r>
            <a:r>
              <a:rPr lang="en-US" altLang="zh-CN" dirty="0"/>
              <a:t>in the top </a:t>
            </a:r>
            <a:r>
              <a:rPr lang="en-US" altLang="zh-CN" i="1" dirty="0"/>
              <a:t>n </a:t>
            </a:r>
            <a:r>
              <a:rPr lang="en-US" altLang="zh-CN" dirty="0"/>
              <a:t>(HITS@N), with </a:t>
            </a:r>
            <a:r>
              <a:rPr lang="en-US" altLang="zh-CN" i="1" dirty="0"/>
              <a:t>n </a:t>
            </a:r>
            <a:r>
              <a:rPr lang="en-US" altLang="zh-CN" dirty="0"/>
              <a:t>= 1</a:t>
            </a:r>
            <a:r>
              <a:rPr lang="en-US" altLang="zh-CN" i="1" dirty="0"/>
              <a:t>; </a:t>
            </a:r>
            <a:r>
              <a:rPr lang="en-US" altLang="zh-CN" dirty="0"/>
              <a:t>3</a:t>
            </a:r>
            <a:r>
              <a:rPr lang="en-US" altLang="zh-CN" i="1" dirty="0"/>
              <a:t>; </a:t>
            </a:r>
            <a:r>
              <a:rPr lang="en-US" altLang="zh-CN" dirty="0"/>
              <a:t>10</a:t>
            </a:r>
            <a:r>
              <a:rPr lang="en-US" altLang="zh-CN" dirty="0"/>
              <a:t> </a:t>
            </a:r>
            <a:r>
              <a:rPr lang="en-US" altLang="zh-CN" dirty="0"/>
              <a:t>on the </a:t>
            </a:r>
            <a:r>
              <a:rPr lang="en-US" altLang="zh-CN" i="1" dirty="0"/>
              <a:t>test </a:t>
            </a:r>
            <a:r>
              <a:rPr lang="en-US" altLang="zh-CN" dirty="0"/>
              <a:t>set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3305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The optimal configurations </a:t>
                </a:r>
                <a:r>
                  <a:rPr lang="en-US" altLang="zh-CN" dirty="0" smtClean="0"/>
                  <a:t>: </a:t>
                </a:r>
              </a:p>
              <a:p>
                <a:r>
                  <a:rPr lang="en-US" altLang="zh-CN" i="1" dirty="0" smtClean="0"/>
                  <a:t>d </a:t>
                </a:r>
                <a:r>
                  <a:rPr lang="en-US" altLang="zh-CN" dirty="0"/>
                  <a:t>= 200, </a:t>
                </a:r>
                <a:r>
                  <a:rPr lang="en-US" altLang="zh-CN" i="1" dirty="0"/>
                  <a:t>η </a:t>
                </a:r>
                <a:r>
                  <a:rPr lang="en-US" altLang="zh-CN" dirty="0"/>
                  <a:t>= </a:t>
                </a:r>
                <a:r>
                  <a:rPr lang="en-US" altLang="zh-CN" dirty="0" smtClean="0"/>
                  <a:t>0</a:t>
                </a:r>
                <a:r>
                  <a:rPr lang="en-US" altLang="zh-CN" i="1" dirty="0"/>
                  <a:t>.</a:t>
                </a:r>
                <a:r>
                  <a:rPr lang="en-US" altLang="zh-CN" dirty="0" smtClean="0"/>
                  <a:t>03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α </a:t>
                </a:r>
                <a:r>
                  <a:rPr lang="en-US" altLang="zh-CN" dirty="0"/>
                  <a:t>= 10, </a:t>
                </a:r>
                <a:r>
                  <a:rPr lang="en-US" altLang="zh-CN" i="1" dirty="0"/>
                  <a:t>γ </a:t>
                </a:r>
                <a:r>
                  <a:rPr lang="en-US" altLang="zh-CN" dirty="0"/>
                  <a:t>= </a:t>
                </a:r>
                <a:r>
                  <a:rPr lang="en-US" altLang="zh-CN" dirty="0" smtClean="0"/>
                  <a:t>1</a:t>
                </a:r>
                <a:r>
                  <a:rPr lang="en-US" altLang="zh-CN" i="1" dirty="0"/>
                  <a:t>.</a:t>
                </a:r>
                <a:r>
                  <a:rPr lang="en-US" altLang="zh-CN" dirty="0" smtClean="0"/>
                  <a:t>0</a:t>
                </a:r>
                <a:r>
                  <a:rPr lang="en-US" altLang="zh-CN" dirty="0"/>
                  <a:t>,</a:t>
                </a:r>
                <a:br>
                  <a:rPr lang="en-US" altLang="zh-CN" dirty="0"/>
                </a:br>
                <a:r>
                  <a:rPr lang="en-US" altLang="zh-CN" i="1" dirty="0"/>
                  <a:t>µ </a:t>
                </a:r>
                <a:r>
                  <a:rPr lang="en-US" altLang="zh-CN" dirty="0"/>
                  <a:t>= 10 on WN18; </a:t>
                </a:r>
                <a:endParaRPr lang="en-US" altLang="zh-CN" dirty="0" smtClean="0"/>
              </a:p>
              <a:p>
                <a:r>
                  <a:rPr lang="en-US" altLang="zh-CN" i="1" dirty="0" smtClean="0"/>
                  <a:t>d </a:t>
                </a:r>
                <a:r>
                  <a:rPr lang="en-US" altLang="zh-CN" dirty="0"/>
                  <a:t>= 200, </a:t>
                </a:r>
                <a:r>
                  <a:rPr lang="en-US" altLang="zh-CN" i="1" dirty="0"/>
                  <a:t>η </a:t>
                </a:r>
                <a:r>
                  <a:rPr lang="en-US" altLang="zh-CN" dirty="0"/>
                  <a:t>=</a:t>
                </a:r>
                <a:r>
                  <a:rPr lang="en-US" altLang="zh-CN" dirty="0" smtClean="0"/>
                  <a:t>0</a:t>
                </a:r>
                <a:r>
                  <a:rPr lang="en-US" altLang="zh-CN" i="1" dirty="0"/>
                  <a:t>.</a:t>
                </a:r>
                <a:r>
                  <a:rPr lang="en-US" altLang="zh-CN" dirty="0" smtClean="0"/>
                  <a:t>01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α</a:t>
                </a:r>
                <a:r>
                  <a:rPr lang="en-US" altLang="zh-CN" dirty="0"/>
                  <a:t>=10, </a:t>
                </a:r>
                <a:r>
                  <a:rPr lang="en-US" altLang="zh-CN" i="1" dirty="0"/>
                  <a:t>γ </a:t>
                </a:r>
                <a:r>
                  <a:rPr lang="en-US" altLang="zh-CN" dirty="0" smtClean="0"/>
                  <a:t>=</a:t>
                </a:r>
                <a:r>
                  <a:rPr lang="en-US" altLang="zh-CN" dirty="0" smtClean="0"/>
                  <a:t>0</a:t>
                </a:r>
                <a:r>
                  <a:rPr lang="en-US" altLang="zh-CN" i="1" dirty="0"/>
                  <a:t>.</a:t>
                </a:r>
                <a:r>
                  <a:rPr lang="en-US" altLang="zh-CN" dirty="0" smtClean="0"/>
                  <a:t>5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µ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altLang="zh-CN" dirty="0" smtClean="0"/>
                  <a:t> on </a:t>
                </a:r>
                <a:r>
                  <a:rPr lang="en-US" altLang="zh-CN" dirty="0"/>
                  <a:t>FB15K; </a:t>
                </a:r>
                <a:r>
                  <a:rPr lang="en-US" altLang="zh-CN" dirty="0" smtClean="0"/>
                  <a:t> </a:t>
                </a:r>
              </a:p>
              <a:p>
                <a:r>
                  <a:rPr lang="en-US" altLang="zh-CN" i="1" dirty="0" smtClean="0"/>
                  <a:t>d </a:t>
                </a:r>
                <a:r>
                  <a:rPr lang="en-US" altLang="zh-CN" dirty="0" smtClean="0"/>
                  <a:t>= 150, </a:t>
                </a:r>
                <a:r>
                  <a:rPr lang="en-US" altLang="zh-CN" i="1" dirty="0" smtClean="0"/>
                  <a:t>η </a:t>
                </a:r>
                <a:r>
                  <a:rPr lang="en-US" altLang="zh-CN" dirty="0" smtClean="0"/>
                  <a:t>= 0</a:t>
                </a:r>
                <a:r>
                  <a:rPr lang="en-US" altLang="zh-CN" i="1" dirty="0"/>
                  <a:t>.</a:t>
                </a:r>
                <a:r>
                  <a:rPr lang="en-US" altLang="zh-CN" dirty="0" smtClean="0"/>
                  <a:t>03,</a:t>
                </a:r>
                <a:r>
                  <a:rPr lang="en-US" altLang="zh-CN" i="1" dirty="0" smtClean="0"/>
                  <a:t>α </a:t>
                </a:r>
                <a:r>
                  <a:rPr lang="en-US" altLang="zh-CN" dirty="0" smtClean="0"/>
                  <a:t>= 10, </a:t>
                </a:r>
                <a:r>
                  <a:rPr lang="en-US" altLang="zh-CN" i="1" dirty="0" smtClean="0"/>
                  <a:t>γ </a:t>
                </a:r>
                <a:r>
                  <a:rPr lang="en-US" altLang="zh-CN" dirty="0" smtClean="0"/>
                  <a:t>= 0</a:t>
                </a:r>
                <a:r>
                  <a:rPr lang="en-US" altLang="zh-CN" i="1" dirty="0"/>
                  <a:t>.</a:t>
                </a:r>
                <a:r>
                  <a:rPr lang="en-US" altLang="zh-CN" dirty="0" smtClean="0"/>
                  <a:t>1, </a:t>
                </a:r>
                <a:r>
                  <a:rPr lang="en-US" altLang="zh-CN" i="1" dirty="0" smtClean="0"/>
                  <a:t>µ </a:t>
                </a:r>
                <a:r>
                  <a:rPr lang="en-US" altLang="zh-CN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dirty="0" smtClean="0"/>
                  <a:t> on DB100K.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403648" y="1916832"/>
            <a:ext cx="5454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508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Representation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现实世界里要处理</a:t>
            </a:r>
            <a:r>
              <a:rPr lang="zh-CN" altLang="en-US" dirty="0"/>
              <a:t>的</a:t>
            </a:r>
            <a:r>
              <a:rPr lang="zh-CN" altLang="en-US" dirty="0" smtClean="0"/>
              <a:t>数据往往是无结构离散的，要想计算机</a:t>
            </a:r>
            <a:r>
              <a:rPr lang="zh-CN" altLang="en-US" dirty="0"/>
              <a:t>更好地对这些数据进行智能处理，如何很好地表示它们是一个至关重要的问题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2378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en-US" altLang="zh-CN" sz="4900" dirty="0" smtClean="0"/>
              <a:t>Result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   </a:t>
            </a:r>
            <a:r>
              <a:rPr lang="en-US" altLang="zh-CN" sz="3100" dirty="0" smtClean="0"/>
              <a:t>Compare </a:t>
            </a:r>
            <a:r>
              <a:rPr lang="en-US" altLang="zh-CN" sz="3100" dirty="0"/>
              <a:t>P</a:t>
            </a:r>
            <a:r>
              <a:rPr lang="en-US" altLang="zh-CN" sz="3100" dirty="0" smtClean="0"/>
              <a:t>erformance </a:t>
            </a:r>
            <a:r>
              <a:rPr lang="en-US" altLang="zh-CN" sz="3100" dirty="0"/>
              <a:t>against 3 </a:t>
            </a:r>
            <a:r>
              <a:rPr lang="en-US" altLang="zh-CN" sz="3100" dirty="0" smtClean="0"/>
              <a:t>Groups</a:t>
            </a:r>
            <a:br>
              <a:rPr lang="en-US" altLang="zh-CN" sz="3100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sz="4500" dirty="0" smtClean="0"/>
              <a:t>This paper:   </a:t>
            </a:r>
            <a:r>
              <a:rPr lang="en-US" altLang="zh-CN" sz="4500" dirty="0" err="1" smtClean="0"/>
              <a:t>ComplEx</a:t>
            </a:r>
            <a:r>
              <a:rPr lang="en-US" altLang="zh-CN" sz="4500" dirty="0" smtClean="0"/>
              <a:t>-NNE (only the </a:t>
            </a:r>
            <a:r>
              <a:rPr lang="en-US" altLang="zh-CN" sz="4500" dirty="0"/>
              <a:t>Non-Negativity constraints on Entity </a:t>
            </a:r>
            <a:r>
              <a:rPr lang="en-US" altLang="zh-CN" sz="4500" dirty="0" smtClean="0"/>
              <a:t>representations)</a:t>
            </a:r>
            <a:r>
              <a:rPr lang="en-US" altLang="zh-CN" sz="4500" dirty="0"/>
              <a:t/>
            </a:r>
            <a:br>
              <a:rPr lang="en-US" altLang="zh-CN" sz="4500" dirty="0"/>
            </a:br>
            <a:r>
              <a:rPr lang="en-US" altLang="zh-CN" sz="4500" dirty="0" err="1" smtClean="0"/>
              <a:t>ComplEx</a:t>
            </a:r>
            <a:r>
              <a:rPr lang="en-US" altLang="zh-CN" sz="4500" dirty="0" smtClean="0"/>
              <a:t>-NNE+AER(Approximate </a:t>
            </a:r>
            <a:r>
              <a:rPr lang="en-US" altLang="zh-CN" sz="4500" dirty="0"/>
              <a:t>Entailment </a:t>
            </a:r>
            <a:r>
              <a:rPr lang="en-US" altLang="zh-CN" sz="4500" dirty="0" err="1" smtClean="0"/>
              <a:t>onstraints</a:t>
            </a:r>
            <a:r>
              <a:rPr lang="en-US" altLang="zh-CN" sz="4500" dirty="0" smtClean="0"/>
              <a:t> </a:t>
            </a:r>
            <a:r>
              <a:rPr lang="en-US" altLang="zh-CN" sz="4500" dirty="0"/>
              <a:t>over </a:t>
            </a:r>
            <a:r>
              <a:rPr lang="en-US" altLang="zh-CN" sz="4500" dirty="0" smtClean="0"/>
              <a:t>Relation representations </a:t>
            </a:r>
            <a:r>
              <a:rPr lang="en-US" altLang="zh-CN" sz="4500" dirty="0"/>
              <a:t>besides those non-negativity </a:t>
            </a:r>
            <a:r>
              <a:rPr lang="en-US" altLang="zh-CN" sz="4500" dirty="0" smtClean="0"/>
              <a:t>ones)</a:t>
            </a:r>
          </a:p>
          <a:p>
            <a:r>
              <a:rPr lang="en-US" altLang="zh-CN" sz="4500" dirty="0"/>
              <a:t>Simple </a:t>
            </a:r>
            <a:r>
              <a:rPr lang="en-US" altLang="zh-CN" sz="4500" dirty="0" smtClean="0"/>
              <a:t>models: </a:t>
            </a:r>
            <a:r>
              <a:rPr lang="en-US" altLang="zh-CN" sz="4500" dirty="0" err="1" smtClean="0"/>
              <a:t>TransE</a:t>
            </a:r>
            <a:r>
              <a:rPr lang="en-US" altLang="zh-CN" sz="4500" dirty="0" smtClean="0"/>
              <a:t> ,</a:t>
            </a:r>
            <a:r>
              <a:rPr lang="en-US" altLang="zh-CN" sz="4500" dirty="0" err="1" smtClean="0"/>
              <a:t>DistMult</a:t>
            </a:r>
            <a:r>
              <a:rPr lang="en-US" altLang="zh-CN" sz="4500" dirty="0" smtClean="0"/>
              <a:t> ,</a:t>
            </a:r>
            <a:r>
              <a:rPr lang="fr-FR" altLang="zh-CN" sz="4500" dirty="0" smtClean="0"/>
              <a:t>HolE ,ComplEx ,ANALOGY </a:t>
            </a:r>
          </a:p>
          <a:p>
            <a:r>
              <a:rPr lang="en-US" altLang="zh-CN" sz="4500" dirty="0"/>
              <a:t>Other extensions </a:t>
            </a:r>
            <a:r>
              <a:rPr lang="en-US" altLang="zh-CN" sz="4500" dirty="0" smtClean="0"/>
              <a:t>:RUGE and </a:t>
            </a:r>
            <a:r>
              <a:rPr lang="en-US" altLang="zh-CN" sz="4500" dirty="0" err="1"/>
              <a:t>ComplExR</a:t>
            </a:r>
            <a:r>
              <a:rPr lang="en-US" altLang="zh-CN" sz="4500" dirty="0"/>
              <a:t> </a:t>
            </a:r>
            <a:endParaRPr lang="en-US" altLang="zh-CN" sz="4500" dirty="0" smtClean="0"/>
          </a:p>
          <a:p>
            <a:r>
              <a:rPr lang="en-US" altLang="zh-CN" sz="4500" dirty="0"/>
              <a:t>Latest developments or </a:t>
            </a:r>
            <a:r>
              <a:rPr lang="en-US" altLang="zh-CN" sz="4500" dirty="0" err="1" smtClean="0"/>
              <a:t>implementations:R-GCN</a:t>
            </a:r>
            <a:r>
              <a:rPr lang="en-US" altLang="zh-CN" sz="4500" dirty="0" smtClean="0"/>
              <a:t> , </a:t>
            </a:r>
            <a:r>
              <a:rPr lang="en-US" altLang="zh-CN" sz="4500" dirty="0" err="1"/>
              <a:t>ConvE</a:t>
            </a:r>
            <a:r>
              <a:rPr lang="en-US" altLang="zh-CN" sz="4500" dirty="0"/>
              <a:t> </a:t>
            </a:r>
            <a:r>
              <a:rPr lang="en-US" altLang="zh-CN" sz="4500" dirty="0" smtClean="0"/>
              <a:t>,Single </a:t>
            </a:r>
            <a:r>
              <a:rPr lang="en-US" altLang="zh-CN" sz="4500" dirty="0" err="1" smtClean="0"/>
              <a:t>DistMult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fr-FR" altLang="zh-CN" dirty="0"/>
              <a:t/>
            </a:r>
            <a:br>
              <a:rPr lang="fr-FR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34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6882"/>
            <a:ext cx="8249482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754" y="3739290"/>
            <a:ext cx="434340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097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/>
              <a:t>Analysis on Entity Representations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On </a:t>
            </a:r>
            <a:r>
              <a:rPr lang="en-US" altLang="zh-CN" dirty="0" smtClean="0"/>
              <a:t>DB100K,</a:t>
            </a:r>
            <a:r>
              <a:rPr lang="en-US" altLang="zh-CN" dirty="0"/>
              <a:t> </a:t>
            </a:r>
            <a:r>
              <a:rPr lang="en-US" altLang="zh-CN" dirty="0" smtClean="0"/>
              <a:t>pick 4 </a:t>
            </a:r>
            <a:r>
              <a:rPr lang="en-US" altLang="zh-CN" dirty="0"/>
              <a:t>types </a:t>
            </a:r>
            <a:r>
              <a:rPr lang="en-US" altLang="zh-CN" i="1" dirty="0"/>
              <a:t>reptile</a:t>
            </a:r>
            <a:r>
              <a:rPr lang="en-US" altLang="zh-CN" dirty="0"/>
              <a:t>, </a:t>
            </a:r>
            <a:r>
              <a:rPr lang="en-US" altLang="zh-CN" i="1" dirty="0"/>
              <a:t>wine region</a:t>
            </a:r>
            <a:r>
              <a:rPr lang="en-US" altLang="zh-CN" dirty="0"/>
              <a:t>, </a:t>
            </a:r>
            <a:r>
              <a:rPr lang="en-US" altLang="zh-CN" i="1" dirty="0"/>
              <a:t>species</a:t>
            </a:r>
            <a:r>
              <a:rPr lang="en-US" altLang="zh-CN" dirty="0"/>
              <a:t>, </a:t>
            </a:r>
            <a:r>
              <a:rPr lang="en-US" altLang="zh-CN" dirty="0" smtClean="0"/>
              <a:t>and </a:t>
            </a:r>
            <a:r>
              <a:rPr lang="en-US" altLang="zh-CN" i="1" dirty="0" smtClean="0"/>
              <a:t>programming </a:t>
            </a:r>
            <a:r>
              <a:rPr lang="en-US" altLang="zh-CN" i="1" dirty="0"/>
              <a:t>language</a:t>
            </a:r>
            <a:r>
              <a:rPr lang="en-US" altLang="zh-CN" dirty="0"/>
              <a:t>, and randomly select </a:t>
            </a:r>
            <a:r>
              <a:rPr lang="en-US" altLang="zh-CN" dirty="0" smtClean="0"/>
              <a:t>30 entities </a:t>
            </a:r>
            <a:r>
              <a:rPr lang="en-US" altLang="zh-CN" dirty="0"/>
              <a:t>from each type. </a:t>
            </a:r>
            <a:endParaRPr lang="en-US" altLang="zh-CN" dirty="0" smtClean="0"/>
          </a:p>
          <a:p>
            <a:r>
              <a:rPr lang="en-US" altLang="zh-CN" dirty="0"/>
              <a:t>normalize the real component of each entity by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789040"/>
            <a:ext cx="2611241" cy="53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712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4000" dirty="0"/>
          </a:p>
          <a:p>
            <a:pPr marL="0" indent="0">
              <a:buNone/>
            </a:pPr>
            <a:r>
              <a:rPr lang="en-US" altLang="zh-CN" sz="4400" dirty="0" smtClean="0"/>
              <a:t>Each </a:t>
            </a:r>
            <a:r>
              <a:rPr lang="en-US" altLang="zh-CN" sz="4400" dirty="0"/>
              <a:t>entity is represented by only a relatively small number of “active” dimensions. And </a:t>
            </a:r>
            <a:r>
              <a:rPr lang="en-US" altLang="zh-CN" sz="4400" dirty="0" smtClean="0"/>
              <a:t>entities with </a:t>
            </a:r>
            <a:r>
              <a:rPr lang="en-US" altLang="zh-CN" sz="4400" dirty="0"/>
              <a:t>the same type tend to activate the same set </a:t>
            </a:r>
            <a:r>
              <a:rPr lang="en-US" altLang="zh-CN" sz="4400" dirty="0" smtClean="0"/>
              <a:t>of dimensions</a:t>
            </a:r>
            <a:r>
              <a:rPr lang="en-US" altLang="zh-CN" sz="4400" dirty="0" smtClean="0"/>
              <a:t>.</a:t>
            </a:r>
          </a:p>
          <a:p>
            <a:pPr marL="0" indent="0">
              <a:buNone/>
            </a:pPr>
            <a:r>
              <a:rPr lang="en-US" altLang="zh-CN" sz="4400" dirty="0" smtClean="0"/>
              <a:t>Obtain  compact </a:t>
            </a:r>
            <a:r>
              <a:rPr lang="en-US" altLang="zh-CN" sz="4400" dirty="0"/>
              <a:t>and interpretable representations for entities.</a:t>
            </a:r>
            <a:r>
              <a:rPr lang="en-US" altLang="zh-CN" sz="4400" dirty="0"/>
              <a:t> 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55502"/>
            <a:ext cx="578167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9669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/>
              <a:t>Analysis on </a:t>
            </a:r>
            <a:r>
              <a:rPr lang="en-US" altLang="zh-CN" sz="4000" dirty="0" smtClean="0"/>
              <a:t>Relation </a:t>
            </a:r>
            <a:r>
              <a:rPr lang="en-US" altLang="zh-CN" sz="4000" dirty="0"/>
              <a:t>Representations 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 </a:t>
            </a:r>
            <a:r>
              <a:rPr lang="en-US" altLang="zh-CN" dirty="0"/>
              <a:t>the DB100K </a:t>
            </a:r>
            <a:r>
              <a:rPr lang="en-US" altLang="zh-CN" dirty="0" smtClean="0"/>
              <a:t>,group </a:t>
            </a:r>
            <a:r>
              <a:rPr lang="en-US" altLang="zh-CN" dirty="0"/>
              <a:t>relation pairs involved </a:t>
            </a:r>
            <a:r>
              <a:rPr lang="en-US" altLang="zh-CN" dirty="0" smtClean="0"/>
              <a:t>entailment constraints </a:t>
            </a:r>
            <a:r>
              <a:rPr lang="en-US" altLang="zh-CN" dirty="0"/>
              <a:t>into 3 classes: equivalence, </a:t>
            </a:r>
            <a:r>
              <a:rPr lang="en-US" altLang="zh-CN" dirty="0" err="1" smtClean="0"/>
              <a:t>inversion,and</a:t>
            </a:r>
            <a:r>
              <a:rPr lang="en-US" altLang="zh-CN" dirty="0" smtClean="0"/>
              <a:t> </a:t>
            </a:r>
            <a:r>
              <a:rPr lang="en-US" altLang="zh-CN" dirty="0"/>
              <a:t>others </a:t>
            </a:r>
            <a:endParaRPr lang="en-US" altLang="zh-CN" dirty="0" smtClean="0"/>
          </a:p>
          <a:p>
            <a:r>
              <a:rPr lang="en-US" altLang="zh-CN" dirty="0"/>
              <a:t>choose 2 pairs of relations </a:t>
            </a:r>
            <a:r>
              <a:rPr lang="en-US" altLang="zh-CN" dirty="0" smtClean="0"/>
              <a:t>from each class. randomly </a:t>
            </a:r>
            <a:r>
              <a:rPr lang="en-US" altLang="zh-CN" dirty="0"/>
              <a:t>pick 5 dimensions from both its real and imaginary components.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175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4664"/>
            <a:ext cx="4856060" cy="486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549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space complexity : 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 err="1"/>
              <a:t>nd+md</a:t>
            </a:r>
            <a:r>
              <a:rPr lang="en-US" altLang="zh-CN" dirty="0"/>
              <a:t>) ,</a:t>
            </a:r>
            <a:r>
              <a:rPr lang="en-US" altLang="zh-CN" i="1" dirty="0"/>
              <a:t> n </a:t>
            </a:r>
            <a:r>
              <a:rPr lang="en-US" altLang="zh-CN" dirty="0"/>
              <a:t>is the number of entities. </a:t>
            </a:r>
            <a:r>
              <a:rPr lang="en-US" altLang="zh-CN" i="1" dirty="0"/>
              <a:t>m is </a:t>
            </a:r>
            <a:r>
              <a:rPr lang="en-US" altLang="zh-CN" dirty="0"/>
              <a:t>the number of relations </a:t>
            </a:r>
          </a:p>
          <a:p>
            <a:r>
              <a:rPr lang="en-US" altLang="zh-CN" dirty="0"/>
              <a:t>time complexity (per iteration): 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 err="1"/>
              <a:t>sd</a:t>
            </a:r>
            <a:r>
              <a:rPr lang="en-US" altLang="zh-CN" dirty="0"/>
              <a:t>) , </a:t>
            </a:r>
            <a:r>
              <a:rPr lang="en-US" altLang="zh-CN" i="1" dirty="0"/>
              <a:t>s </a:t>
            </a:r>
            <a:r>
              <a:rPr lang="en-US" altLang="zh-CN" dirty="0"/>
              <a:t>is the average number of triples in a mini-batch </a:t>
            </a:r>
          </a:p>
          <a:p>
            <a:r>
              <a:rPr lang="en-US" altLang="zh-CN" dirty="0"/>
              <a:t>space </a:t>
            </a:r>
            <a:r>
              <a:rPr lang="en-US" altLang="zh-CN" dirty="0" smtClean="0"/>
              <a:t>and time complexity are the </a:t>
            </a:r>
            <a:r>
              <a:rPr lang="en-US" altLang="zh-CN" dirty="0"/>
              <a:t>same as that of </a:t>
            </a:r>
            <a:r>
              <a:rPr lang="en-US" altLang="zh-CN" dirty="0" err="1"/>
              <a:t>ComplEx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8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1-hot </a:t>
            </a:r>
            <a:r>
              <a:rPr lang="en-US" altLang="zh-CN" dirty="0" smtClean="0"/>
              <a:t>Representation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Star = [0,0,…,0,0,1,0,…0]</a:t>
            </a:r>
          </a:p>
          <a:p>
            <a:pPr marL="0" indent="0">
              <a:buNone/>
            </a:pPr>
            <a:r>
              <a:rPr lang="en-US" altLang="zh-CN" dirty="0" smtClean="0"/>
              <a:t>    Sun  = [</a:t>
            </a:r>
            <a:r>
              <a:rPr lang="en-US" altLang="zh-CN" dirty="0"/>
              <a:t>0,0,…,</a:t>
            </a:r>
            <a:r>
              <a:rPr lang="en-US" altLang="zh-CN" dirty="0" smtClean="0"/>
              <a:t>0,1,0,0</a:t>
            </a:r>
            <a:r>
              <a:rPr lang="en-US" altLang="zh-CN" dirty="0"/>
              <a:t>,…0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zh-CN" altLang="en-US" sz="2400" dirty="0" smtClean="0"/>
              <a:t>     每</a:t>
            </a:r>
            <a:r>
              <a:rPr lang="zh-CN" altLang="en-US" sz="2400" dirty="0"/>
              <a:t>一个词都可以表示成一个非常长的向量，这个向量的长度就是词汇的</a:t>
            </a:r>
            <a:r>
              <a:rPr lang="zh-CN" altLang="en-US" sz="2400" dirty="0" smtClean="0"/>
              <a:t>数量。例如</a:t>
            </a:r>
            <a:r>
              <a:rPr lang="zh-CN" altLang="en-US" sz="2400" dirty="0"/>
              <a:t>汉语常用词有</a:t>
            </a:r>
            <a:r>
              <a:rPr lang="en-US" altLang="zh-CN" sz="2400" dirty="0"/>
              <a:t>6000</a:t>
            </a:r>
            <a:r>
              <a:rPr lang="zh-CN" altLang="en-US" sz="2400" dirty="0"/>
              <a:t>个</a:t>
            </a:r>
            <a:r>
              <a:rPr lang="zh-CN" altLang="en-US" sz="2400" dirty="0" smtClean="0"/>
              <a:t>，就</a:t>
            </a:r>
            <a:r>
              <a:rPr lang="zh-CN" altLang="en-US" sz="2400" dirty="0"/>
              <a:t>把每个词表示成</a:t>
            </a:r>
            <a:r>
              <a:rPr lang="en-US" altLang="zh-CN" sz="2400" dirty="0"/>
              <a:t>6000</a:t>
            </a:r>
            <a:r>
              <a:rPr lang="zh-CN" altLang="en-US" sz="2400" dirty="0"/>
              <a:t>维的向量。每个词对应的向量中有一维设置为</a:t>
            </a:r>
            <a:r>
              <a:rPr lang="en-US" altLang="zh-CN" sz="2400" dirty="0"/>
              <a:t>1</a:t>
            </a:r>
            <a:r>
              <a:rPr lang="zh-CN" altLang="en-US" sz="2400" dirty="0"/>
              <a:t>，其他维度设置为</a:t>
            </a:r>
            <a:r>
              <a:rPr lang="en-US" altLang="zh-CN" sz="2400" dirty="0" smtClean="0"/>
              <a:t>0</a:t>
            </a:r>
            <a:r>
              <a:rPr lang="en-US" altLang="zh-CN" sz="2400" dirty="0" smtClean="0"/>
              <a:t>.</a:t>
            </a:r>
          </a:p>
          <a:p>
            <a:pPr marL="0" indent="0">
              <a:buNone/>
            </a:pPr>
            <a:r>
              <a:rPr lang="zh-CN" altLang="en-US" sz="2400" dirty="0" smtClean="0"/>
              <a:t>     但是</a:t>
            </a:r>
            <a:r>
              <a:rPr lang="zh-CN" altLang="en-US" sz="2400" dirty="0"/>
              <a:t>两个向量完全独立，忽略了它们之间语义关系。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51326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KG Embedding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在保留语义结构的同时，将知识</a:t>
            </a:r>
            <a:r>
              <a:rPr lang="zh-CN" altLang="en-US" dirty="0"/>
              <a:t>图谱中的实体和关系映射到连续的稠密的低维向量</a:t>
            </a:r>
            <a:r>
              <a:rPr lang="zh-CN" altLang="en-US" dirty="0" smtClean="0"/>
              <a:t>空间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899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Early Works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CN" dirty="0" smtClean="0"/>
                  <a:t>devise simple models to learn KG embedding</a:t>
                </a:r>
              </a:p>
              <a:p>
                <a:r>
                  <a:rPr lang="en-US" altLang="zh-CN" sz="3000" dirty="0" err="1" smtClean="0"/>
                  <a:t>TransE</a:t>
                </a:r>
                <a:r>
                  <a:rPr lang="en-US" altLang="zh-CN" sz="3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zh-CN" sz="3000" dirty="0"/>
                  <a:t> </a:t>
                </a:r>
                <a:r>
                  <a:rPr lang="en-US" altLang="zh-CN" sz="3000" dirty="0" smtClean="0"/>
                  <a:t>   takes </a:t>
                </a:r>
                <a:r>
                  <a:rPr lang="en-US" altLang="zh-CN" sz="3000" dirty="0"/>
                  <a:t>relations as translating operations between head and tail entities </a:t>
                </a:r>
                <a:r>
                  <a:rPr lang="en-US" altLang="zh-CN" sz="3000" dirty="0" smtClean="0"/>
                  <a:t>.</a:t>
                </a: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Scoring </a:t>
                </a:r>
                <a:r>
                  <a:rPr lang="en-US" altLang="zh-CN" sz="2800" dirty="0"/>
                  <a:t>function :</a:t>
                </a:r>
                <a:br>
                  <a:rPr lang="en-US" altLang="zh-CN" sz="2800" dirty="0"/>
                </a:br>
                <a:endParaRPr lang="en-US" altLang="zh-CN" sz="3000" dirty="0" smtClean="0"/>
              </a:p>
              <a:p>
                <a:r>
                  <a:rPr lang="en-US" altLang="zh-CN" sz="3000" dirty="0" smtClean="0"/>
                  <a:t>RESCAL </a:t>
                </a:r>
              </a:p>
              <a:p>
                <a:pPr marL="0" indent="0">
                  <a:buNone/>
                </a:pPr>
                <a:r>
                  <a:rPr lang="en-US" altLang="zh-CN" sz="3000" dirty="0" smtClean="0"/>
                  <a:t>    models </a:t>
                </a:r>
                <a:r>
                  <a:rPr lang="en-US" altLang="zh-CN" sz="3000" dirty="0"/>
                  <a:t>triples through bilinear operations over entity </a:t>
                </a:r>
                <a:r>
                  <a:rPr lang="en-US" altLang="zh-CN" sz="3000" dirty="0" smtClean="0"/>
                  <a:t>   and </a:t>
                </a:r>
                <a:r>
                  <a:rPr lang="en-US" altLang="zh-CN" sz="3000" dirty="0"/>
                  <a:t>relation </a:t>
                </a:r>
                <a:r>
                  <a:rPr lang="en-US" altLang="zh-CN" sz="3000" dirty="0" smtClean="0"/>
                  <a:t>representations.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dirty="0" smtClean="0">
                        <a:latin typeface="Cambria Math"/>
                      </a:rPr>
                      <m:t>S</m:t>
                    </m:r>
                    <m:r>
                      <m:rPr>
                        <m:nor/>
                      </m:rPr>
                      <a:rPr lang="en-US" altLang="zh-CN" sz="2800" dirty="0"/>
                      <m:t>coring</m:t>
                    </m:r>
                    <m:r>
                      <m:rPr>
                        <m:nor/>
                      </m:rPr>
                      <a:rPr lang="en-US" altLang="zh-CN" sz="2800" dirty="0"/>
                      <m:t> </m:t>
                    </m:r>
                    <m:r>
                      <m:rPr>
                        <m:nor/>
                      </m:rPr>
                      <a:rPr lang="en-US" altLang="zh-CN" sz="2800" dirty="0"/>
                      <m:t>function</m:t>
                    </m:r>
                    <m:r>
                      <m:rPr>
                        <m:nor/>
                      </m:rPr>
                      <a:rPr lang="en-US" altLang="zh-CN" sz="2800" dirty="0"/>
                      <m:t> </m:t>
                    </m:r>
                  </m:oMath>
                </a14:m>
                <a:r>
                  <a:rPr lang="en-US" altLang="zh-CN" sz="2800" dirty="0" smtClean="0"/>
                  <a:t>:</a:t>
                </a:r>
                <a:r>
                  <a:rPr lang="en-US" altLang="zh-CN" sz="2800" dirty="0"/>
                  <a:t/>
                </a:r>
                <a:br>
                  <a:rPr lang="en-US" altLang="zh-CN" sz="2800" dirty="0"/>
                </a:br>
                <a:r>
                  <a:rPr lang="en-US" altLang="zh-CN" sz="3000" dirty="0"/>
                  <a:t/>
                </a:r>
                <a:br>
                  <a:rPr lang="en-US" altLang="zh-CN" sz="3000" dirty="0"/>
                </a:br>
                <a:endParaRPr lang="zh-CN" altLang="en-US" sz="3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2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609624"/>
              </p:ext>
            </p:extLst>
          </p:nvPr>
        </p:nvGraphicFramePr>
        <p:xfrm>
          <a:off x="5076056" y="2780928"/>
          <a:ext cx="3205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name="Equation" r:id="rId4" imgW="1447560" imgH="228600" progId="Equation.DSMT4">
                  <p:embed/>
                </p:oleObj>
              </mc:Choice>
              <mc:Fallback>
                <p:oleObj name="Equation" r:id="rId4" imgW="1447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76056" y="2780928"/>
                        <a:ext cx="3205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105438"/>
              </p:ext>
            </p:extLst>
          </p:nvPr>
        </p:nvGraphicFramePr>
        <p:xfrm>
          <a:off x="6660232" y="4365104"/>
          <a:ext cx="2122341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Equation" r:id="rId6" imgW="1015920" imgH="241200" progId="Equation.DSMT4">
                  <p:embed/>
                </p:oleObj>
              </mc:Choice>
              <mc:Fallback>
                <p:oleObj name="Equation" r:id="rId6" imgW="1015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60232" y="4365104"/>
                        <a:ext cx="2122341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189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Recent Works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600" dirty="0" smtClean="0"/>
              <a:t>Design more </a:t>
            </a:r>
            <a:r>
              <a:rPr lang="en-US" altLang="zh-CN" sz="2600" dirty="0"/>
              <a:t>complicated triple scoring models ,</a:t>
            </a:r>
            <a:r>
              <a:rPr lang="en-US" altLang="zh-CN" sz="2600" dirty="0" smtClean="0"/>
              <a:t>Like the </a:t>
            </a:r>
            <a:r>
              <a:rPr lang="en-US" altLang="zh-CN" sz="2600" dirty="0" err="1" smtClean="0"/>
              <a:t>TransE</a:t>
            </a:r>
            <a:r>
              <a:rPr lang="en-US" altLang="zh-CN" sz="2600" dirty="0" smtClean="0"/>
              <a:t> extensions,</a:t>
            </a:r>
            <a:r>
              <a:rPr lang="en-US" altLang="zh-CN" sz="2600" dirty="0"/>
              <a:t> the RESCAL </a:t>
            </a:r>
            <a:r>
              <a:rPr lang="en-US" altLang="zh-CN" sz="2600" dirty="0" smtClean="0"/>
              <a:t>extensions, </a:t>
            </a:r>
            <a:r>
              <a:rPr lang="en-US" altLang="zh-CN" sz="2600" dirty="0"/>
              <a:t>the (deep) </a:t>
            </a:r>
            <a:r>
              <a:rPr lang="en-US" altLang="zh-CN" sz="2600" dirty="0" smtClean="0"/>
              <a:t>neural Owing </a:t>
            </a:r>
            <a:r>
              <a:rPr lang="en-US" altLang="zh-CN" sz="2600" dirty="0"/>
              <a:t>to the asymmetry of </a:t>
            </a:r>
            <a:r>
              <a:rPr lang="en-US" altLang="zh-CN" sz="2600" dirty="0" smtClean="0"/>
              <a:t>this scoring function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r>
              <a:rPr lang="en-US" altLang="zh-CN" sz="2600" dirty="0"/>
              <a:t>I</a:t>
            </a:r>
            <a:r>
              <a:rPr lang="en-US" altLang="zh-CN" sz="2600" dirty="0" smtClean="0"/>
              <a:t>ntegrate </a:t>
            </a:r>
            <a:r>
              <a:rPr lang="en-US" altLang="zh-CN" sz="2600" dirty="0"/>
              <a:t>extra information beyond </a:t>
            </a:r>
            <a:r>
              <a:rPr lang="en-US" altLang="zh-CN" sz="2600" dirty="0" smtClean="0"/>
              <a:t>triples,</a:t>
            </a:r>
            <a:r>
              <a:rPr lang="en-US" altLang="zh-CN" sz="2600" dirty="0"/>
              <a:t> </a:t>
            </a:r>
            <a:r>
              <a:rPr lang="en-US" altLang="zh-CN" sz="2600" dirty="0" smtClean="0"/>
              <a:t>like entity </a:t>
            </a:r>
            <a:r>
              <a:rPr lang="en-US" altLang="zh-CN" sz="2600" dirty="0"/>
              <a:t>types </a:t>
            </a:r>
            <a:r>
              <a:rPr lang="en-US" altLang="zh-CN" sz="2600" dirty="0" smtClean="0"/>
              <a:t>,</a:t>
            </a:r>
            <a:r>
              <a:rPr lang="en-US" altLang="zh-CN" sz="2600" dirty="0"/>
              <a:t> relation paths </a:t>
            </a:r>
            <a:r>
              <a:rPr lang="en-US" altLang="zh-CN" sz="2600" dirty="0" smtClean="0"/>
              <a:t>,</a:t>
            </a:r>
            <a:r>
              <a:rPr lang="en-US" altLang="zh-CN" sz="2600" dirty="0"/>
              <a:t> textual descriptions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10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Model in the paper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 smtClean="0"/>
              <a:t>The Basic </a:t>
            </a:r>
            <a:r>
              <a:rPr lang="en-US" altLang="zh-CN" sz="2600" dirty="0"/>
              <a:t>E</a:t>
            </a:r>
            <a:r>
              <a:rPr lang="en-US" altLang="zh-CN" sz="2600" dirty="0" smtClean="0"/>
              <a:t>mbedding Model,</a:t>
            </a:r>
            <a:r>
              <a:rPr lang="en-US" altLang="zh-CN" sz="2600" dirty="0"/>
              <a:t> </a:t>
            </a:r>
            <a:r>
              <a:rPr lang="en-US" altLang="zh-CN" sz="2600" dirty="0" err="1"/>
              <a:t>ComplEx</a:t>
            </a:r>
            <a:r>
              <a:rPr lang="en-US" altLang="zh-CN" sz="2600" dirty="0"/>
              <a:t> </a:t>
            </a:r>
            <a:endParaRPr lang="en-US" altLang="zh-CN" sz="2600" dirty="0" smtClean="0"/>
          </a:p>
          <a:p>
            <a:r>
              <a:rPr lang="en-US" altLang="zh-CN" sz="2600" dirty="0" err="1" smtClean="0"/>
              <a:t>ComplEx</a:t>
            </a:r>
            <a:r>
              <a:rPr lang="en-US" altLang="zh-CN" sz="2600" dirty="0" smtClean="0"/>
              <a:t> represents </a:t>
            </a:r>
            <a:r>
              <a:rPr lang="en-US" altLang="zh-CN" sz="2600" dirty="0"/>
              <a:t>each </a:t>
            </a:r>
            <a:r>
              <a:rPr lang="en-US" altLang="zh-CN" sz="2600" dirty="0" smtClean="0"/>
              <a:t>entity and </a:t>
            </a:r>
            <a:r>
              <a:rPr lang="en-US" altLang="zh-CN" sz="2600" dirty="0"/>
              <a:t>relation </a:t>
            </a:r>
            <a:r>
              <a:rPr lang="en-US" altLang="zh-CN" sz="2600" dirty="0" smtClean="0"/>
              <a:t>as a   </a:t>
            </a:r>
          </a:p>
          <a:p>
            <a:pPr marL="0" indent="0">
              <a:buNone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 complex-valued vector:</a:t>
            </a:r>
          </a:p>
          <a:p>
            <a:pPr marL="0" indent="0">
              <a:buNone/>
            </a:pPr>
            <a:r>
              <a:rPr lang="en-US" altLang="zh-CN" sz="2800" i="1" dirty="0"/>
              <a:t> </a:t>
            </a:r>
            <a:r>
              <a:rPr lang="en-US" altLang="zh-CN" sz="2800" i="1" dirty="0" smtClean="0"/>
              <a:t>   </a:t>
            </a:r>
            <a:r>
              <a:rPr lang="en-US" altLang="zh-CN" sz="2600" i="1" dirty="0" smtClean="0"/>
              <a:t>d </a:t>
            </a:r>
            <a:r>
              <a:rPr lang="en-US" altLang="zh-CN" sz="2600" dirty="0"/>
              <a:t>is the dimensionality of </a:t>
            </a:r>
            <a:r>
              <a:rPr lang="en-US" altLang="zh-CN" sz="2600" dirty="0" smtClean="0"/>
              <a:t>the embedding </a:t>
            </a:r>
            <a:r>
              <a:rPr lang="en-US" altLang="zh-CN" sz="2600" dirty="0"/>
              <a:t>space. </a:t>
            </a:r>
            <a:endParaRPr lang="en-US" altLang="zh-CN" sz="2600" dirty="0" smtClean="0"/>
          </a:p>
          <a:p>
            <a:r>
              <a:rPr lang="en-US" altLang="zh-CN" sz="2600" dirty="0" smtClean="0"/>
              <a:t>Scoring </a:t>
            </a:r>
            <a:r>
              <a:rPr lang="en-US" altLang="zh-CN" sz="2600" dirty="0"/>
              <a:t>function: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577999"/>
              </p:ext>
            </p:extLst>
          </p:nvPr>
        </p:nvGraphicFramePr>
        <p:xfrm>
          <a:off x="4127500" y="2565400"/>
          <a:ext cx="32543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" name="Equation" r:id="rId4" imgW="1473120" imgH="228600" progId="Equation.DSMT4">
                  <p:embed/>
                </p:oleObj>
              </mc:Choice>
              <mc:Fallback>
                <p:oleObj name="Equation" r:id="rId4" imgW="1473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27500" y="2565400"/>
                        <a:ext cx="3254375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621807"/>
              </p:ext>
            </p:extLst>
          </p:nvPr>
        </p:nvGraphicFramePr>
        <p:xfrm>
          <a:off x="971600" y="4077072"/>
          <a:ext cx="7437839" cy="792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" name="Equation" r:id="rId6" imgW="4051080" imgH="431640" progId="Equation.DSMT4">
                  <p:embed/>
                </p:oleObj>
              </mc:Choice>
              <mc:Fallback>
                <p:oleObj name="Equation" r:id="rId6" imgW="4051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71600" y="4077072"/>
                        <a:ext cx="7437839" cy="7927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003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1.Non-negativity Constraints on Entity </a:t>
            </a:r>
            <a:r>
              <a:rPr lang="en-US" altLang="zh-CN" sz="2800" dirty="0"/>
              <a:t>R</a:t>
            </a:r>
            <a:r>
              <a:rPr lang="en-US" altLang="zh-CN" sz="2800" dirty="0" smtClean="0"/>
              <a:t>epresentation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3100" dirty="0"/>
              <a:t>In </a:t>
            </a:r>
            <a:r>
              <a:rPr lang="en-US" altLang="zh-CN" sz="3100" dirty="0" err="1"/>
              <a:t>ComplEx</a:t>
            </a:r>
            <a:r>
              <a:rPr lang="en-US" altLang="zh-CN" sz="3100" dirty="0"/>
              <a:t>, </a:t>
            </a:r>
            <a:r>
              <a:rPr lang="en-US" altLang="zh-CN" sz="3100" dirty="0" smtClean="0"/>
              <a:t>both </a:t>
            </a:r>
            <a:r>
              <a:rPr lang="en-US" altLang="zh-CN" sz="3100" dirty="0"/>
              <a:t>positive and negative properties of an </a:t>
            </a:r>
            <a:r>
              <a:rPr lang="en-US" altLang="zh-CN" sz="3100" dirty="0" smtClean="0"/>
              <a:t>entity can </a:t>
            </a:r>
            <a:r>
              <a:rPr lang="en-US" altLang="zh-CN" sz="3100" dirty="0"/>
              <a:t>be encoded in its representation. However, </a:t>
            </a:r>
            <a:r>
              <a:rPr lang="en-US" altLang="zh-CN" sz="3100" dirty="0" smtClean="0"/>
              <a:t>it </a:t>
            </a:r>
            <a:r>
              <a:rPr lang="en-US" altLang="zh-CN" sz="3100" dirty="0"/>
              <a:t>would </a:t>
            </a:r>
            <a:r>
              <a:rPr lang="en-US" altLang="zh-CN" sz="3100" dirty="0" smtClean="0"/>
              <a:t>be </a:t>
            </a:r>
            <a:r>
              <a:rPr lang="en-US" altLang="zh-CN" sz="3100" dirty="0" smtClean="0"/>
              <a:t>uneconomical.</a:t>
            </a:r>
            <a:endParaRPr lang="en-US" altLang="zh-CN" sz="3100" dirty="0" smtClean="0"/>
          </a:p>
          <a:p>
            <a:r>
              <a:rPr lang="en-US" altLang="zh-CN" sz="3100" dirty="0" smtClean="0"/>
              <a:t>cats</a:t>
            </a:r>
            <a:r>
              <a:rPr lang="en-US" altLang="zh-CN" sz="3100" dirty="0" smtClean="0"/>
              <a:t>, positive </a:t>
            </a:r>
            <a:r>
              <a:rPr lang="en-US" altLang="zh-CN" sz="3100" dirty="0" smtClean="0"/>
              <a:t>properties: cats </a:t>
            </a:r>
            <a:r>
              <a:rPr lang="en-US" altLang="zh-CN" sz="3100" dirty="0"/>
              <a:t>are mammals, cats eat fishes, and </a:t>
            </a:r>
            <a:r>
              <a:rPr lang="en-US" altLang="zh-CN" sz="3100" dirty="0" smtClean="0"/>
              <a:t>cats have </a:t>
            </a:r>
            <a:r>
              <a:rPr lang="en-US" altLang="zh-CN" sz="3100" dirty="0"/>
              <a:t>four </a:t>
            </a:r>
            <a:r>
              <a:rPr lang="en-US" altLang="zh-CN" sz="3100" dirty="0" smtClean="0"/>
              <a:t>legs……</a:t>
            </a:r>
          </a:p>
          <a:p>
            <a:r>
              <a:rPr lang="en-US" altLang="zh-CN" sz="3100" dirty="0" smtClean="0"/>
              <a:t>negative properties : cats </a:t>
            </a:r>
            <a:r>
              <a:rPr lang="en-US" altLang="zh-CN" sz="3100" dirty="0"/>
              <a:t>are not vehicles, cats do not have </a:t>
            </a:r>
            <a:r>
              <a:rPr lang="en-US" altLang="zh-CN" sz="3100" dirty="0" smtClean="0"/>
              <a:t>wheels, </a:t>
            </a:r>
            <a:r>
              <a:rPr lang="en-US" altLang="zh-CN" sz="3100" dirty="0"/>
              <a:t>cats are not used for </a:t>
            </a:r>
            <a:r>
              <a:rPr lang="en-US" altLang="zh-CN" sz="3100" dirty="0" smtClean="0"/>
              <a:t>communication……</a:t>
            </a:r>
            <a:r>
              <a:rPr lang="en-US" altLang="zh-CN" sz="3100" dirty="0"/>
              <a:t/>
            </a:r>
            <a:br>
              <a:rPr lang="en-US" altLang="zh-CN" sz="3100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36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/>
                  <a:t>To </a:t>
                </a:r>
                <a:r>
                  <a:rPr lang="en-US" altLang="zh-CN" sz="2800" dirty="0" smtClean="0"/>
                  <a:t>better compare </a:t>
                </a:r>
                <a:r>
                  <a:rPr lang="en-US" altLang="zh-CN" sz="2800" dirty="0"/>
                  <a:t>different entities on the same </a:t>
                </a:r>
                <a:r>
                  <a:rPr lang="en-US" altLang="zh-CN" sz="2800" dirty="0" smtClean="0"/>
                  <a:t>scale,  the model </a:t>
                </a:r>
                <a:r>
                  <a:rPr lang="en-US" altLang="zh-CN" sz="2600" dirty="0" smtClean="0"/>
                  <a:t>require </a:t>
                </a:r>
                <a:r>
                  <a:rPr lang="en-US" altLang="zh-CN" sz="2600" dirty="0"/>
                  <a:t>entity representations to stay </a:t>
                </a:r>
                <a:r>
                  <a:rPr lang="en-US" altLang="zh-CN" sz="2600" dirty="0" smtClean="0"/>
                  <a:t>within the </a:t>
                </a:r>
                <a:r>
                  <a:rPr lang="en-US" altLang="zh-CN" sz="2600" dirty="0"/>
                  <a:t>hypercube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/>
                          </a:rPr>
                          <m:t>[0,1]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2600" dirty="0" smtClean="0"/>
                  <a:t>, </a:t>
                </a:r>
                <a:r>
                  <a:rPr lang="en-US" altLang="zh-CN" sz="2600" dirty="0"/>
                  <a:t>as approximately </a:t>
                </a:r>
                <a:r>
                  <a:rPr lang="en-US" altLang="zh-CN" sz="2600" dirty="0" smtClean="0"/>
                  <a:t>Boolean </a:t>
                </a:r>
                <a:r>
                  <a:rPr lang="en-US" altLang="zh-CN" sz="2600" dirty="0" err="1" smtClean="0"/>
                  <a:t>embeddings</a:t>
                </a:r>
                <a:r>
                  <a:rPr lang="en-US" altLang="zh-CN" sz="26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913091"/>
              </p:ext>
            </p:extLst>
          </p:nvPr>
        </p:nvGraphicFramePr>
        <p:xfrm>
          <a:off x="2843808" y="3356992"/>
          <a:ext cx="434816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Equation" r:id="rId4" imgW="2184120" imgH="203040" progId="Equation.DSMT4">
                  <p:embed/>
                </p:oleObj>
              </mc:Choice>
              <mc:Fallback>
                <p:oleObj name="Equation" r:id="rId4" imgW="2184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43808" y="3356992"/>
                        <a:ext cx="4348162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247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856</Words>
  <Application>Microsoft Office PowerPoint</Application>
  <PresentationFormat>全屏显示(4:3)</PresentationFormat>
  <Paragraphs>111</Paragraphs>
  <Slides>26</Slides>
  <Notes>1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Office 主题</vt:lpstr>
      <vt:lpstr>Equation</vt:lpstr>
      <vt:lpstr>Improving Knowledge Graph Embedding Using Simple Constraints</vt:lpstr>
      <vt:lpstr>Representation Learning</vt:lpstr>
      <vt:lpstr>1-hot Representation</vt:lpstr>
      <vt:lpstr>KG Embedding</vt:lpstr>
      <vt:lpstr> Early Works </vt:lpstr>
      <vt:lpstr>Recent Works</vt:lpstr>
      <vt:lpstr>Model in the paper</vt:lpstr>
      <vt:lpstr>1.Non-negativity Constraints on Entity Representation</vt:lpstr>
      <vt:lpstr>PowerPoint 演示文稿</vt:lpstr>
      <vt:lpstr> 2.Approximate Entailment Constraints over Relation Representations.  </vt:lpstr>
      <vt:lpstr> consider               , when λ = +∞</vt:lpstr>
      <vt:lpstr>PowerPoint 演示文稿</vt:lpstr>
      <vt:lpstr>PowerPoint 演示文稿</vt:lpstr>
      <vt:lpstr>The overall model :</vt:lpstr>
      <vt:lpstr>PowerPoint 演示文稿</vt:lpstr>
      <vt:lpstr>Experiment</vt:lpstr>
      <vt:lpstr>Link Prediction </vt:lpstr>
      <vt:lpstr>PowerPoint 演示文稿</vt:lpstr>
      <vt:lpstr>PowerPoint 演示文稿</vt:lpstr>
      <vt:lpstr>  Result    Compare Performance against 3 Groups  </vt:lpstr>
      <vt:lpstr>PowerPoint 演示文稿</vt:lpstr>
      <vt:lpstr>Analysis on Entity Representations </vt:lpstr>
      <vt:lpstr>PowerPoint 演示文稿</vt:lpstr>
      <vt:lpstr>Analysis on Relation Representations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Knowledge Graph Embedding Using Simple Constraints</dc:title>
  <cp:lastModifiedBy>25743</cp:lastModifiedBy>
  <cp:revision>115</cp:revision>
  <dcterms:modified xsi:type="dcterms:W3CDTF">2018-11-09T06:44:12Z</dcterms:modified>
</cp:coreProperties>
</file>