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3A54-0090-4F3B-AE05-2195DD0C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D34A-3BE1-4C89-B386-2D92EB8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505-39E9-4D65-AE16-CC921CBC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2A77-B753-4A5B-8104-0F92978C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6A21-99B5-433F-9DFD-B359E41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9AD-A6BD-46E7-A472-C479A4EB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6105-C4E1-4693-B296-767337852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2F97-8088-452F-B932-D68F83B5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395F-219B-4F23-BB9C-CCB88F40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7402-0546-4569-AAB7-0AC798B2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78F57-9815-49CD-8FFA-FC1CAA2A8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A9CC-609D-4918-98DC-74096FC8C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2AC1-004D-48DA-90D3-4FE926BD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EF6A-6D54-43D9-84DD-98FC3E76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C9C7-8A25-4794-B893-C24AEB48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A36-0591-4D90-BCAB-73BC7EA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CF0D-4EB2-4825-B32B-333F2C08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A11F-FEBC-47D6-A548-356F2EDA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633-1083-4800-A4EE-52392B8F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FE64-FEB1-4979-A50D-2B22F39D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4D8F-2591-4B08-B1F9-2E7DE8D7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2252-640D-4BD5-B964-C3FF1637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6C6A-F0AD-4F49-965F-630FDFE0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A660-B92A-4E52-BA1A-6C667300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BAE7-C611-49A3-98C5-7BB33BE5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52A-74ED-486F-817F-94ED2DDB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2D77-243D-4228-A076-C0A4C810A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529E-6AB6-4C56-BEC1-8C5A75711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4526-4F1B-4607-A25F-2C33194B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D3F5-C63E-4E54-9499-68F70682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B437-7D3F-4FAB-9607-C5303BD6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0CAE-80A3-4BFE-96D0-F04929CE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105A-EBF4-4E16-9D2E-F039DEA8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0ACF-999B-4AF6-BCFA-5C7E5729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8053B-1F79-4AB3-93D3-520C33F3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3EC12-D49C-4CC5-9803-E7282DB65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4C0A4-E41E-4BAE-837C-50E5FEEC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1567-0B34-4F0E-AC24-12C353BB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5C4AC-75CC-4CD7-A3F7-C94EB56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B2D3-BDFD-4D46-8E27-179080D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0100F-D06C-4BD0-9B0A-494CF45C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70EE3-9545-4BDB-A9E2-E1AFFC82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5920-8D95-42B0-808D-5797941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2C7F-931A-44B4-875C-883FE228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BCC8D-6A52-4444-8948-F933AD97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CDFF7-D357-470D-AD45-5B7EB991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7A9E-7014-4354-9D21-42F7D1E7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D7AB-BE0B-4523-8D34-7A150161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8639-63EB-4796-A3FC-4AEDEEE30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D115D-75A3-4CD7-9A02-60C20C4F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44B7-1389-4DC2-90C5-F816ED91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14A8-2177-4206-978C-6179E066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F66E-0BD3-4EEF-BC52-3741962B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1127-03D7-40A3-A5D8-EC71FC3B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AC5C-4A6D-4925-BB74-42762326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88CE-E361-4F50-B7B8-3E5CB4DF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E124-3FA9-443A-BFD5-0B6B76A6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A4361-6373-4C9A-A82F-DE4A2392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2B5C1-1B21-4972-A78D-DF06FA9F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1C88-01AA-443A-BA94-94996FD3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0AD1-B1D7-4AAD-988A-0BCBE7112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9AF01-1653-4532-89CB-078F4D8B90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C6D0-41C9-4981-B67C-D03641CA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C945-0E7A-4B94-A063-B52578C78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6B57-D596-4B28-B944-88B6C156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9AB9-BD3C-433B-9DB7-635B6AE6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7D55-D9C2-4817-A626-ECF79A73E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02</a:t>
            </a:r>
          </a:p>
          <a:p>
            <a:endParaRPr lang="en-US" dirty="0"/>
          </a:p>
          <a:p>
            <a:r>
              <a:rPr lang="en-US" dirty="0"/>
              <a:t>Carl Keusseyan</a:t>
            </a:r>
          </a:p>
        </p:txBody>
      </p:sp>
    </p:spTree>
    <p:extLst>
      <p:ext uri="{BB962C8B-B14F-4D97-AF65-F5344CB8AC3E}">
        <p14:creationId xmlns:p14="http://schemas.microsoft.com/office/powerpoint/2010/main" val="278885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1565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KNN (K-nearest Neighbor) models where optimized to achieve the highest Accuracy, Sensitivity, Specificity</a:t>
            </a:r>
          </a:p>
          <a:p>
            <a:pPr lvl="1"/>
            <a:r>
              <a:rPr lang="en-US" sz="2000" dirty="0"/>
              <a:t>KNN Model </a:t>
            </a:r>
            <a:r>
              <a:rPr lang="en-US" sz="1600" dirty="0"/>
              <a:t>(with optimized tuning parameters)</a:t>
            </a:r>
            <a:endParaRPr lang="en-US" sz="2000" dirty="0"/>
          </a:p>
          <a:p>
            <a:pPr lvl="2"/>
            <a:r>
              <a:rPr lang="en-US" sz="1600" dirty="0"/>
              <a:t>Optimum K = 3  </a:t>
            </a:r>
          </a:p>
          <a:p>
            <a:pPr marL="1371600" lvl="3" indent="0">
              <a:buNone/>
            </a:pPr>
            <a:r>
              <a:rPr lang="en-US" sz="1600" dirty="0"/>
              <a:t>(K values ranging from 3 to 20 </a:t>
            </a:r>
            <a:r>
              <a:rPr lang="en-US" sz="1000" dirty="0"/>
              <a:t>(√ Observations) </a:t>
            </a:r>
            <a:r>
              <a:rPr lang="en-US" sz="1600" dirty="0"/>
              <a:t>where tested, and K =3 was optimum)</a:t>
            </a:r>
          </a:p>
          <a:p>
            <a:pPr lvl="2"/>
            <a:r>
              <a:rPr lang="en-US" sz="1600" dirty="0"/>
              <a:t>Optimum features/attributes selection</a:t>
            </a:r>
          </a:p>
          <a:p>
            <a:pPr lvl="3"/>
            <a:r>
              <a:rPr lang="en-US" sz="1600" dirty="0"/>
              <a:t>Work Life Balance</a:t>
            </a:r>
          </a:p>
          <a:p>
            <a:pPr lvl="3"/>
            <a:r>
              <a:rPr lang="en-US" sz="1600" dirty="0"/>
              <a:t>Environment Satisfaction</a:t>
            </a:r>
          </a:p>
          <a:p>
            <a:pPr lvl="3"/>
            <a:r>
              <a:rPr lang="en-US" sz="1600" dirty="0"/>
              <a:t>Stock Option Level</a:t>
            </a:r>
          </a:p>
          <a:p>
            <a:pPr lvl="3"/>
            <a:r>
              <a:rPr lang="en-US" sz="1600" dirty="0"/>
              <a:t>Monthly Income </a:t>
            </a:r>
          </a:p>
          <a:p>
            <a:pPr lvl="3"/>
            <a:r>
              <a:rPr lang="en-US" sz="1600" dirty="0"/>
              <a:t>Years At Company</a:t>
            </a:r>
          </a:p>
          <a:p>
            <a:pPr lvl="3"/>
            <a:r>
              <a:rPr lang="en-US" sz="1600" dirty="0"/>
              <a:t>Distance From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6C88-0A87-448C-8225-F9C20A9D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17" y="1078240"/>
            <a:ext cx="3209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3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see if Total Working Years has any effect on Monthly Income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Interesting to note the Total Working Years effect on Monthly Income (The greater Total Working Year the greater Monthly Income)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29F28-3DCE-4F34-A3FE-D9058B83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81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3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3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see if Job Level has any effect on Monthly Income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Interesting to note the Job Level effect on Monthly Income (The greater the Job Level the greater Monthly Income)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B24B3-E8F1-40F8-B393-09F90EA2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03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8280635" cy="4351338"/>
          </a:xfrm>
        </p:spPr>
        <p:txBody>
          <a:bodyPr/>
          <a:lstStyle/>
          <a:p>
            <a:r>
              <a:rPr lang="en-US" dirty="0"/>
              <a:t>LINEAR MODELS where optimized achieving</a:t>
            </a:r>
          </a:p>
          <a:p>
            <a:pPr lvl="1"/>
            <a:r>
              <a:rPr lang="en-US" dirty="0"/>
              <a:t>Lowest RMSE</a:t>
            </a:r>
          </a:p>
          <a:p>
            <a:pPr lvl="1"/>
            <a:r>
              <a:rPr lang="en-US" dirty="0"/>
              <a:t>Highest Adjusted R-squared</a:t>
            </a:r>
          </a:p>
          <a:p>
            <a:pPr lvl="1"/>
            <a:r>
              <a:rPr lang="en-US" dirty="0"/>
              <a:t>Lowest p-value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Linear Model </a:t>
            </a:r>
            <a:r>
              <a:rPr lang="en-US" sz="2400" dirty="0"/>
              <a:t>(with optimized tuning parameters)</a:t>
            </a:r>
            <a:endParaRPr lang="en-US" dirty="0"/>
          </a:p>
          <a:p>
            <a:pPr lvl="1"/>
            <a:r>
              <a:rPr lang="en-US" dirty="0"/>
              <a:t>Optimum formula</a:t>
            </a:r>
          </a:p>
          <a:p>
            <a:pPr marL="457200" lvl="1" indent="0">
              <a:buNone/>
            </a:pPr>
            <a:r>
              <a:rPr lang="en-US" dirty="0"/>
              <a:t>   	Monthly Income    ~ 	Total Working Years + </a:t>
            </a:r>
          </a:p>
          <a:p>
            <a:pPr marL="457200" lvl="1" indent="0">
              <a:buNone/>
            </a:pPr>
            <a:r>
              <a:rPr lang="en-US" dirty="0"/>
              <a:t>				Job Level + </a:t>
            </a:r>
          </a:p>
          <a:p>
            <a:pPr marL="457200" lvl="1" indent="0">
              <a:buNone/>
            </a:pPr>
            <a:r>
              <a:rPr lang="en-US" dirty="0"/>
              <a:t>				Job Role</a:t>
            </a:r>
          </a:p>
        </p:txBody>
      </p:sp>
    </p:spTree>
    <p:extLst>
      <p:ext uri="{BB962C8B-B14F-4D97-AF65-F5344CB8AC3E}">
        <p14:creationId xmlns:p14="http://schemas.microsoft.com/office/powerpoint/2010/main" val="100368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Here we are going to start with the Residual vs Fitted Values.  Looks like the residuals are equally dispersed horizontally and vertically.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BEC46-9FB1-4E0E-A3E1-CE472812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45" y="426829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GOOD! we do not have wild outliers or high leverage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FB32D-4764-407A-A8BF-99404B97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56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1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GOOD! Normality of Distribution - the points lie along a straight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87C84-CF5C-4FCA-8432-7CC4A40A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33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GOOD! Equal Standard Deviations - Bell Shaped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3691-EDFB-4B15-96AB-041DD3E6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01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 GOOD! We do not have any large  Cook's D points that could influence the fitted values</a:t>
            </a:r>
          </a:p>
          <a:p>
            <a:pPr marL="0" indent="0">
              <a:buNone/>
            </a:pPr>
            <a:r>
              <a:rPr lang="en-US" sz="2400" dirty="0"/>
              <a:t>Note: Data point having a large cook's D indicates that the data point strongly influences the fitted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FB089-4BCA-42A6-8BAB-623C905F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55" y="395977"/>
            <a:ext cx="45723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4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b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4336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Examining the Characteristics of the Linear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Adjusted R-squared:  0.9443</a:t>
            </a:r>
          </a:p>
          <a:p>
            <a:pPr marL="0" indent="0">
              <a:buNone/>
            </a:pPr>
            <a:r>
              <a:rPr lang="en-US" dirty="0"/>
              <a:t>p-value of &lt; 2.2e-16 </a:t>
            </a:r>
          </a:p>
          <a:p>
            <a:pPr marL="0" indent="0">
              <a:buNone/>
            </a:pPr>
            <a:r>
              <a:rPr lang="en-US" sz="2400" dirty="0"/>
              <a:t>RMSE: $1055.184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	Conclusion: </a:t>
            </a:r>
            <a:r>
              <a:rPr lang="en-US" sz="2400" dirty="0"/>
              <a:t>This is a good 			Predictive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67FE7-BA9B-465B-9437-17C9228F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95" y="53766"/>
            <a:ext cx="5382376" cy="508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33EE4-F348-465C-BD35-CEA60654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952" y="5156179"/>
            <a:ext cx="392484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A72E-9F45-42B7-981D-BEAAD2D8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627E-EB0B-4620-AF34-1F033835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DDSAnalytics</a:t>
            </a:r>
            <a:r>
              <a:rPr lang="en-US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analytics company that specializes in talent management solutions for Fortune 100 companies. </a:t>
            </a:r>
          </a:p>
          <a:p>
            <a:r>
              <a:rPr lang="en-US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executive leadership has identified predicting employee turnover</a:t>
            </a:r>
            <a:r>
              <a:rPr lang="en-US" sz="1800" b="1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its first application of data science for talent management. </a:t>
            </a:r>
            <a:endParaRPr lang="en-US" sz="1800" dirty="0">
              <a:solidFill>
                <a:srgbClr val="494949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are the data analysis requests from the executive leadership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Job role specific trends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f</a:t>
            </a:r>
            <a:r>
              <a:rPr lang="en-US" sz="14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 that contribute to turnover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494949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Explain the model to predict Attrition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494949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Explain the model to predict 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9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role specific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871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Let us see which Job role makes the </a:t>
            </a:r>
            <a:r>
              <a:rPr lang="en-US" sz="2000" dirty="0">
                <a:solidFill>
                  <a:srgbClr val="0070C0"/>
                </a:solidFill>
              </a:rPr>
              <a:t>most</a:t>
            </a:r>
            <a:r>
              <a:rPr lang="en-US" sz="2000" dirty="0"/>
              <a:t> Monthly Income on the average and which makes the </a:t>
            </a:r>
            <a:r>
              <a:rPr lang="en-US" sz="2000" dirty="0">
                <a:solidFill>
                  <a:srgbClr val="92D050"/>
                </a:solidFill>
              </a:rPr>
              <a:t>least.</a:t>
            </a: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b="1" dirty="0"/>
              <a:t>Observation</a:t>
            </a:r>
            <a:r>
              <a:rPr lang="en-US" sz="1600" dirty="0"/>
              <a:t>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Most</a:t>
            </a:r>
            <a:r>
              <a:rPr lang="en-US" sz="1600" dirty="0"/>
              <a:t> : </a:t>
            </a:r>
          </a:p>
          <a:p>
            <a:pPr lvl="2"/>
            <a:r>
              <a:rPr lang="en-US" sz="1400" dirty="0"/>
              <a:t>Managers</a:t>
            </a:r>
          </a:p>
          <a:p>
            <a:pPr lvl="2"/>
            <a:r>
              <a:rPr lang="en-US" sz="1400" dirty="0"/>
              <a:t>Research Directors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92D050"/>
                </a:solidFill>
              </a:rPr>
              <a:t>Least</a:t>
            </a:r>
            <a:r>
              <a:rPr lang="en-US" sz="1600" dirty="0"/>
              <a:t>: </a:t>
            </a:r>
          </a:p>
          <a:p>
            <a:pPr lvl="2"/>
            <a:r>
              <a:rPr lang="en-US" sz="1400" dirty="0"/>
              <a:t>Sales Representatives</a:t>
            </a:r>
          </a:p>
          <a:p>
            <a:pPr lvl="2"/>
            <a:r>
              <a:rPr lang="en-US" sz="1400" dirty="0"/>
              <a:t>Research Scientists</a:t>
            </a:r>
          </a:p>
          <a:p>
            <a:pPr lvl="2"/>
            <a:r>
              <a:rPr lang="en-US" sz="1400" dirty="0"/>
              <a:t>Laboratory Technicians</a:t>
            </a:r>
          </a:p>
          <a:p>
            <a:pPr lvl="2"/>
            <a:r>
              <a:rPr lang="en-US" sz="1400" dirty="0"/>
              <a:t>Human 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FCD8B-EE73-49C5-A07D-84F192A7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62" y="395977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role specific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Let us see which Job role, on the average, stays in the company the longest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Observation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Data suggests the following job roles may stay in the company longer</a:t>
            </a:r>
          </a:p>
          <a:p>
            <a:pPr lvl="1"/>
            <a:r>
              <a:rPr lang="en-US" sz="2000" dirty="0"/>
              <a:t>Managers</a:t>
            </a:r>
          </a:p>
          <a:p>
            <a:pPr lvl="1"/>
            <a:r>
              <a:rPr lang="en-US" sz="2000" dirty="0"/>
              <a:t>Research Directors</a:t>
            </a:r>
          </a:p>
          <a:p>
            <a:pPr lvl="1"/>
            <a:r>
              <a:rPr lang="en-US" sz="2000" dirty="0"/>
              <a:t>Sales Executives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2DB2-857D-4D6A-8340-6DC38D54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8" y="488256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role specific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see Gender disparity in Monthly Income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 suggests that Male Research Directors, on the average, may make more Monthly Income than their Female counterparts.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89CEB-BA50-43A6-854C-D154B498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8" y="530201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4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role specific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see which Job Role(s) have the most Attrition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</a:t>
            </a:r>
            <a:r>
              <a:rPr lang="en-US" sz="2800" dirty="0"/>
              <a:t>Data suggests the following job roles may experience the most attrition</a:t>
            </a:r>
          </a:p>
          <a:p>
            <a:pPr lvl="1"/>
            <a:r>
              <a:rPr lang="en-US" dirty="0"/>
              <a:t>Sales Representative</a:t>
            </a:r>
          </a:p>
          <a:p>
            <a:pPr lvl="1"/>
            <a:r>
              <a:rPr lang="en-US" dirty="0"/>
              <a:t>Human 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D8516-1311-4A8F-9ACD-17B80333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395977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Factors contribution to turnover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see if Work Life Balance has any effect on Attrition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Work Life Balance appears to have a role in Attrition (more Work Life Balance less Attrition)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CE8E1-9B01-4C2B-A6FA-B6B24875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286920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Factors contributing to turnover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see if Environment Satisfaction has any effect on Attrition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Environment Satisfaction appears to have a role in Attrition (more Environment Satisfaction less Attrition)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C5B1-2ED7-4106-AC77-E003E5E5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11" y="365125"/>
            <a:ext cx="4778154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1192-1C22-4E15-8C27-F06662E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9118" cy="1325563"/>
          </a:xfrm>
        </p:spPr>
        <p:txBody>
          <a:bodyPr/>
          <a:lstStyle/>
          <a:p>
            <a:r>
              <a:rPr lang="en-US" sz="4400" dirty="0">
                <a:solidFill>
                  <a:srgbClr val="49494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Factors contributing to turnover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BAB-0DFE-431C-8540-4E0EFAEE1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see if Stock Option Level has any effect on Attrition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Stock Option Level appears to have a role in Attrition (more Stock Option Level less Attrition)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38F8B-DF24-487D-9096-AB3301B2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395977"/>
            <a:ext cx="53268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739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MSDS 6306</vt:lpstr>
      <vt:lpstr>Introduction</vt:lpstr>
      <vt:lpstr>Job role specific trends</vt:lpstr>
      <vt:lpstr>Job role specific trends</vt:lpstr>
      <vt:lpstr>Job role specific trends</vt:lpstr>
      <vt:lpstr>Job role specific trends</vt:lpstr>
      <vt:lpstr>Factors contribution to turnover</vt:lpstr>
      <vt:lpstr>Factors contributing to turnover</vt:lpstr>
      <vt:lpstr>Factors contributing to turnover</vt:lpstr>
      <vt:lpstr>Attrition Prediction Model</vt:lpstr>
      <vt:lpstr>Income Prediction Model</vt:lpstr>
      <vt:lpstr>Income  Prediction Model</vt:lpstr>
      <vt:lpstr>Income  Prediction Model</vt:lpstr>
      <vt:lpstr>Income  Prediction Model</vt:lpstr>
      <vt:lpstr>Income  Prediction Model</vt:lpstr>
      <vt:lpstr>Income  Prediction Model</vt:lpstr>
      <vt:lpstr>Income  Prediction Model</vt:lpstr>
      <vt:lpstr>Income  Prediction Model</vt:lpstr>
      <vt:lpstr>Income  Prediction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Keusseyan, Carl</dc:creator>
  <cp:lastModifiedBy>Keusseyan, Carl</cp:lastModifiedBy>
  <cp:revision>34</cp:revision>
  <dcterms:created xsi:type="dcterms:W3CDTF">2020-08-11T02:48:36Z</dcterms:created>
  <dcterms:modified xsi:type="dcterms:W3CDTF">2020-08-15T00:57:55Z</dcterms:modified>
</cp:coreProperties>
</file>