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0CE1-3628-BE43-8C61-1C1605341E8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3843-2D8B-FF45-B537-4056479E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001320" y="4846320"/>
            <a:ext cx="19008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001320" y="0"/>
            <a:ext cx="19008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97CF0C-50C8-4D9F-A3C5-1EB8A43EAA5A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E3F8D4-AA01-47C3-95CF-5909A2634577}" type="slidenum">
              <a:rPr lang="en-US" sz="24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hyperlink" Target="https://github.com/nickjoodi/Deep-Learning-for-Knowledge-Graph-Comple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query.wiki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Deep Learning over Knowledge Graphs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13600" y="3255480"/>
            <a:ext cx="91436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117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Doug Sherman, Cesar BArtolo, Kevin Jesse, Nicholas Joodi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Neural Tensor Network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5028480"/>
            <a:ext cx="10972440" cy="152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U, W, V, and b are the parameters in the scoring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is the tanh activation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entity embeddings passed as inputs</a:t>
            </a: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2745720" y="1526040"/>
            <a:ext cx="6026760" cy="3233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9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11" name="TextBox 10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10 </a:t>
              </a:r>
              <a:endParaRPr lang="en-US" sz="1400" dirty="0" smtClean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NTN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5120" y="2212920"/>
            <a:ext cx="10203120" cy="2422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Contrastive max margin loss: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 in the training set, corrupt it, and it should receive a higher score than the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915120" y="5029560"/>
            <a:ext cx="100404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Ω is the network parameters, N is the number of samples. C is the corruption size,  λ is the regularization term, g is the scoring function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Essentially train the model to increase the margin between the scores for a correct triplet with respect to a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9"/>
          <p:cNvPicPr/>
          <p:nvPr/>
        </p:nvPicPr>
        <p:blipFill>
          <a:blip r:embed="rId2"/>
          <a:stretch/>
        </p:blipFill>
        <p:spPr>
          <a:xfrm>
            <a:off x="1913040" y="3612600"/>
            <a:ext cx="8161560" cy="10224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8" name="TextBox 7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11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4"/>
          <p:cNvPicPr/>
          <p:nvPr/>
        </p:nvPicPr>
        <p:blipFill>
          <a:blip r:embed="rId2"/>
          <a:stretch/>
        </p:blipFill>
        <p:spPr>
          <a:xfrm>
            <a:off x="3061080" y="0"/>
            <a:ext cx="6488280" cy="6488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5098320" y="6445440"/>
            <a:ext cx="2413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Click here if .gif doesn't 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12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Test set construction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Significantly more negative samples than there are false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5 types of relations, 2000 entities = roughly 20000000 variations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classifier that simply returns negative could perform very well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Create a more realistic, harder test criteria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triplet, create a negative triplet by replacing the tail entity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Triplet creation: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not create: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3280" lvl="3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 never showed up as the head entity for that relation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positive test cases and 50% negative test cases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185760" y="4284127"/>
            <a:ext cx="11742120" cy="2295720"/>
          </a:xfrm>
          <a:prstGeom prst="rect">
            <a:avLst/>
          </a:prstGeom>
          <a:ln>
            <a:noFill/>
          </a:ln>
        </p:spPr>
      </p:pic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1049760" y="312883"/>
            <a:ext cx="9511920" cy="40510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14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MLP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training time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Performed well over relatively sparse pretrained word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not perform as well overall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NTN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Overall, outperformed MLP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Learns semantic representation of entity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long training time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the models over pretrained embeddings that represent all words in the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15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52640"/>
            <a:ext cx="96109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base composed of concepts and relations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Missing relations between these concepts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incomplete knowledge base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Representation: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 =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= edges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knowledge Graph Completion</a:t>
            </a: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2" name="TextBox 1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2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4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-30780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762480" y="2822040"/>
            <a:ext cx="1778760" cy="23738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974320" y="2027880"/>
            <a:ext cx="2333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860400" y="21204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-92520" y="5182200"/>
            <a:ext cx="2755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77760" y="1689480"/>
            <a:ext cx="267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Numerical representation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6312240" y="6153120"/>
            <a:ext cx="25754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Tensor Network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Multilayered Perceptron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12"/>
          <p:cNvPicPr/>
          <p:nvPr/>
        </p:nvPicPr>
        <p:blipFill>
          <a:blip r:embed="rId3"/>
          <a:stretch/>
        </p:blipFill>
        <p:spPr>
          <a:xfrm>
            <a:off x="7306920" y="5047560"/>
            <a:ext cx="1388880" cy="94572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9666000" y="1750320"/>
            <a:ext cx="141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Predictions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1487520" y="5715000"/>
            <a:ext cx="3042000" cy="786960"/>
          </a:xfrm>
          <a:prstGeom prst="bentConnector3">
            <a:avLst>
              <a:gd name="adj1" fmla="val -96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 flipV="1">
            <a:off x="4529520" y="2728080"/>
            <a:ext cx="360" cy="377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 rot="16200000" flipH="1">
            <a:off x="6001200" y="2948400"/>
            <a:ext cx="2877120" cy="1036800"/>
          </a:xfrm>
          <a:prstGeom prst="bentConnector3">
            <a:avLst>
              <a:gd name="adj1" fmla="val 345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 rot="5400000" flipH="1" flipV="1">
            <a:off x="8689680" y="3520440"/>
            <a:ext cx="2792520" cy="1206000"/>
          </a:xfrm>
          <a:prstGeom prst="bentConnector3">
            <a:avLst>
              <a:gd name="adj1" fmla="val -59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5" name="Group 1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16" name="TextBox 1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5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1524240"/>
            <a:ext cx="10159560" cy="50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using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service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subset of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entity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training and test data 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?human ?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humanLabel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?spouse ?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spouseLabel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WHERE {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wdt:P31 wd:Q5.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wdt:P26 ?spouse.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SERVICE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wikibase:label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{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bd:serviceParam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wikibase:language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"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". }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?human wdt:P40 wd:Q15070044.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LIMIT 1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u="sng" strike="noStrike" spc="-1" dirty="0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https://query.wikidata.org/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6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tretch/>
        </p:blipFill>
        <p:spPr>
          <a:xfrm>
            <a:off x="609480" y="1434240"/>
            <a:ext cx="8938800" cy="8582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72120" y="2292840"/>
            <a:ext cx="976716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each unique 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   = [0.134, 0.334,-0.244, 0.311,…, 0.234,0.908]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Obama  = [0.234, -0.744,-0.334, 0.223,…, 0.044,0.008]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Michelle = [0.324, 0.674,0.676, 0.945,…, 0.743,-0.512]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entity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 =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Barack,Obama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 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(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[0.134, 0.334,-0.244, 0.311,…, 0.234,0.908]+[0.234, -0.744,-0.334, 0.223,…, 0.044,0.008] )/2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[0.184, -0.205, -0.289, 0.267,  ... 0.139 , 0.458]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 = [0.2790, -0.0350, 0.1710, 0.5840, … , 0.3935, -0.2520]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positive/negative triplets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 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Spouse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 Triplet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r>
              <a:rPr lang="en-US" sz="1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7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928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9280" y="3100680"/>
            <a:ext cx="990360" cy="2677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  <p:sp>
        <p:nvSpPr>
          <p:cNvPr id="113" name="CustomShape 3"/>
          <p:cNvSpPr/>
          <p:nvPr/>
        </p:nvSpPr>
        <p:spPr>
          <a:xfrm>
            <a:off x="1504440" y="5764680"/>
            <a:ext cx="104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300 x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36924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682524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9144360" y="3399840"/>
            <a:ext cx="990360" cy="207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9144360" y="3399840"/>
            <a:ext cx="990360" cy="2078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  <p:sp>
        <p:nvSpPr>
          <p:cNvPr id="118" name="CustomShape 8"/>
          <p:cNvSpPr/>
          <p:nvPr/>
        </p:nvSpPr>
        <p:spPr>
          <a:xfrm>
            <a:off x="252000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2520000" y="35089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2520000" y="35089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 flipV="1">
            <a:off x="2520000" y="3229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252000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2520000" y="44395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4"/>
          <p:cNvSpPr/>
          <p:nvPr/>
        </p:nvSpPr>
        <p:spPr>
          <a:xfrm flipV="1">
            <a:off x="2520000" y="41598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2520000" y="53715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2520000" y="537156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7"/>
          <p:cNvSpPr/>
          <p:nvPr/>
        </p:nvSpPr>
        <p:spPr>
          <a:xfrm flipV="1">
            <a:off x="2520000" y="5092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471744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9"/>
          <p:cNvSpPr/>
          <p:nvPr/>
        </p:nvSpPr>
        <p:spPr>
          <a:xfrm>
            <a:off x="4717440" y="35089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0"/>
          <p:cNvSpPr/>
          <p:nvPr/>
        </p:nvSpPr>
        <p:spPr>
          <a:xfrm>
            <a:off x="4717440" y="35089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1"/>
          <p:cNvSpPr/>
          <p:nvPr/>
        </p:nvSpPr>
        <p:spPr>
          <a:xfrm flipV="1">
            <a:off x="4717440" y="3229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471744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3"/>
          <p:cNvSpPr/>
          <p:nvPr/>
        </p:nvSpPr>
        <p:spPr>
          <a:xfrm>
            <a:off x="4717440" y="44395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4"/>
          <p:cNvSpPr/>
          <p:nvPr/>
        </p:nvSpPr>
        <p:spPr>
          <a:xfrm flipV="1">
            <a:off x="4717440" y="41598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5"/>
          <p:cNvSpPr/>
          <p:nvPr/>
        </p:nvSpPr>
        <p:spPr>
          <a:xfrm>
            <a:off x="4717440" y="53715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>
            <a:off x="4717440" y="537156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7"/>
          <p:cNvSpPr/>
          <p:nvPr/>
        </p:nvSpPr>
        <p:spPr>
          <a:xfrm flipV="1">
            <a:off x="4717440" y="5092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8"/>
          <p:cNvSpPr/>
          <p:nvPr/>
        </p:nvSpPr>
        <p:spPr>
          <a:xfrm>
            <a:off x="8295480" y="44247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9"/>
          <p:cNvSpPr/>
          <p:nvPr/>
        </p:nvSpPr>
        <p:spPr>
          <a:xfrm flipV="1">
            <a:off x="8295480" y="4036320"/>
            <a:ext cx="848880" cy="3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0"/>
          <p:cNvSpPr/>
          <p:nvPr/>
        </p:nvSpPr>
        <p:spPr>
          <a:xfrm flipV="1">
            <a:off x="8295480" y="3649320"/>
            <a:ext cx="848880" cy="7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1"/>
          <p:cNvSpPr/>
          <p:nvPr/>
        </p:nvSpPr>
        <p:spPr>
          <a:xfrm>
            <a:off x="8304480" y="4417560"/>
            <a:ext cx="848880" cy="3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2"/>
          <p:cNvSpPr/>
          <p:nvPr/>
        </p:nvSpPr>
        <p:spPr>
          <a:xfrm>
            <a:off x="8304480" y="4422960"/>
            <a:ext cx="848880" cy="7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3"/>
          <p:cNvSpPr/>
          <p:nvPr/>
        </p:nvSpPr>
        <p:spPr>
          <a:xfrm>
            <a:off x="1673280" y="2634120"/>
            <a:ext cx="702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4"/>
          <p:cNvSpPr/>
          <p:nvPr/>
        </p:nvSpPr>
        <p:spPr>
          <a:xfrm>
            <a:off x="3394440" y="2515680"/>
            <a:ext cx="9399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Hidden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Layer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5"/>
          <p:cNvSpPr/>
          <p:nvPr/>
        </p:nvSpPr>
        <p:spPr>
          <a:xfrm>
            <a:off x="6850800" y="2511000"/>
            <a:ext cx="928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Hidden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Layer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6"/>
          <p:cNvSpPr/>
          <p:nvPr/>
        </p:nvSpPr>
        <p:spPr>
          <a:xfrm>
            <a:off x="9179640" y="2634120"/>
            <a:ext cx="882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7"/>
          <p:cNvSpPr/>
          <p:nvPr/>
        </p:nvSpPr>
        <p:spPr>
          <a:xfrm>
            <a:off x="9245520" y="5729400"/>
            <a:ext cx="75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5 x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8"/>
          <p:cNvSpPr/>
          <p:nvPr/>
        </p:nvSpPr>
        <p:spPr>
          <a:xfrm>
            <a:off x="4562640" y="3273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9"/>
          <p:cNvSpPr/>
          <p:nvPr/>
        </p:nvSpPr>
        <p:spPr>
          <a:xfrm>
            <a:off x="4489920" y="332316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0"/>
          <p:cNvSpPr/>
          <p:nvPr/>
        </p:nvSpPr>
        <p:spPr>
          <a:xfrm>
            <a:off x="4562640" y="4191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1"/>
          <p:cNvSpPr/>
          <p:nvPr/>
        </p:nvSpPr>
        <p:spPr>
          <a:xfrm>
            <a:off x="4489920" y="424116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4562640" y="515916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3"/>
          <p:cNvSpPr/>
          <p:nvPr/>
        </p:nvSpPr>
        <p:spPr>
          <a:xfrm>
            <a:off x="4489920" y="520884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4"/>
          <p:cNvSpPr/>
          <p:nvPr/>
        </p:nvSpPr>
        <p:spPr>
          <a:xfrm>
            <a:off x="8028360" y="4191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5"/>
          <p:cNvSpPr/>
          <p:nvPr/>
        </p:nvSpPr>
        <p:spPr>
          <a:xfrm>
            <a:off x="7925760" y="4241160"/>
            <a:ext cx="69336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out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6"/>
          <p:cNvSpPr/>
          <p:nvPr/>
        </p:nvSpPr>
        <p:spPr>
          <a:xfrm>
            <a:off x="4347360" y="539280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7"/>
          <p:cNvSpPr/>
          <p:nvPr/>
        </p:nvSpPr>
        <p:spPr>
          <a:xfrm>
            <a:off x="4347360" y="441900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8"/>
          <p:cNvSpPr/>
          <p:nvPr/>
        </p:nvSpPr>
        <p:spPr>
          <a:xfrm>
            <a:off x="4347360" y="350712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9"/>
          <p:cNvSpPr/>
          <p:nvPr/>
        </p:nvSpPr>
        <p:spPr>
          <a:xfrm>
            <a:off x="7796160" y="442476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0"/>
          <p:cNvSpPr/>
          <p:nvPr/>
        </p:nvSpPr>
        <p:spPr>
          <a:xfrm>
            <a:off x="3292200" y="5780160"/>
            <a:ext cx="114408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N</a:t>
            </a:r>
            <a:r>
              <a:rPr lang="en-US" sz="16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L1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1"/>
          <p:cNvSpPr/>
          <p:nvPr/>
        </p:nvSpPr>
        <p:spPr>
          <a:xfrm>
            <a:off x="6749640" y="5760000"/>
            <a:ext cx="11383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N</a:t>
            </a:r>
            <a:r>
              <a:rPr lang="en-US" sz="16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Lk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5531040" y="4089600"/>
            <a:ext cx="534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5965200" y="44442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4"/>
          <p:cNvSpPr/>
          <p:nvPr/>
        </p:nvSpPr>
        <p:spPr>
          <a:xfrm>
            <a:off x="5965200" y="35136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5"/>
          <p:cNvSpPr/>
          <p:nvPr/>
        </p:nvSpPr>
        <p:spPr>
          <a:xfrm>
            <a:off x="5965200" y="35136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6"/>
          <p:cNvSpPr/>
          <p:nvPr/>
        </p:nvSpPr>
        <p:spPr>
          <a:xfrm flipV="1">
            <a:off x="5965200" y="32338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7"/>
          <p:cNvSpPr/>
          <p:nvPr/>
        </p:nvSpPr>
        <p:spPr>
          <a:xfrm>
            <a:off x="5965200" y="44442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8"/>
          <p:cNvSpPr/>
          <p:nvPr/>
        </p:nvSpPr>
        <p:spPr>
          <a:xfrm>
            <a:off x="5965200" y="4444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9"/>
          <p:cNvSpPr/>
          <p:nvPr/>
        </p:nvSpPr>
        <p:spPr>
          <a:xfrm flipV="1">
            <a:off x="5965200" y="41644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0"/>
          <p:cNvSpPr/>
          <p:nvPr/>
        </p:nvSpPr>
        <p:spPr>
          <a:xfrm>
            <a:off x="5965200" y="537624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1"/>
          <p:cNvSpPr/>
          <p:nvPr/>
        </p:nvSpPr>
        <p:spPr>
          <a:xfrm>
            <a:off x="5965200" y="537624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2"/>
          <p:cNvSpPr/>
          <p:nvPr/>
        </p:nvSpPr>
        <p:spPr>
          <a:xfrm flipV="1">
            <a:off x="5965200" y="50968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3"/>
          <p:cNvSpPr/>
          <p:nvPr/>
        </p:nvSpPr>
        <p:spPr>
          <a:xfrm>
            <a:off x="2301120" y="6074640"/>
            <a:ext cx="6970680" cy="363600"/>
          </a:xfrm>
          <a:prstGeom prst="stripedRightArrow">
            <a:avLst>
              <a:gd name="adj1" fmla="val 60810"/>
              <a:gd name="adj2" fmla="val 66216"/>
            </a:avLst>
          </a:prstGeom>
          <a:gradFill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89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4"/>
          <p:cNvSpPr/>
          <p:nvPr/>
        </p:nvSpPr>
        <p:spPr>
          <a:xfrm flipH="1">
            <a:off x="2262600" y="2305440"/>
            <a:ext cx="6970680" cy="363600"/>
          </a:xfrm>
          <a:prstGeom prst="stripedRightArrow">
            <a:avLst>
              <a:gd name="adj1" fmla="val 60810"/>
              <a:gd name="adj2" fmla="val 66216"/>
            </a:avLst>
          </a:prstGeom>
          <a:gradFill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89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65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Multilayered Perceptron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8" name="TextBox 67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8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1550880" y="1466280"/>
            <a:ext cx="8358120" cy="52236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609480" y="152640"/>
            <a:ext cx="10237320" cy="656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MLP Hyper Parameter Optimization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"/>
          <p:cNvPicPr/>
          <p:nvPr/>
        </p:nvPicPr>
        <p:blipFill>
          <a:blip r:embed="rId3"/>
          <a:stretch/>
        </p:blipFill>
        <p:spPr>
          <a:xfrm>
            <a:off x="2957040" y="809640"/>
            <a:ext cx="5542200" cy="71064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152</TotalTime>
  <Words>607</Words>
  <Application>Microsoft Macintosh PowerPoint</Application>
  <PresentationFormat>Widescreen</PresentationFormat>
  <Paragraphs>159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Black</vt:lpstr>
      <vt:lpstr>Calibri</vt:lpstr>
      <vt:lpstr>Cambria Math</vt:lpstr>
      <vt:lpstr>Courier New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Doug Sherman</dc:creator>
  <dc:description/>
  <cp:lastModifiedBy>Doug Sherman</cp:lastModifiedBy>
  <cp:revision>18</cp:revision>
  <dcterms:created xsi:type="dcterms:W3CDTF">2017-12-04T23:05:58Z</dcterms:created>
  <dcterms:modified xsi:type="dcterms:W3CDTF">2017-12-05T05:52:35Z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