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10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C0CE1-3628-BE43-8C61-1C1605341E86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03843-2D8B-FF45-B537-4056479E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3843-2D8B-FF45-B537-4056479EA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86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3843-2D8B-FF45-B537-4056479EA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4037040"/>
            <a:ext cx="10159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81544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948400" y="1752480"/>
            <a:ext cx="5481000" cy="437328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2948400" y="1752480"/>
            <a:ext cx="5481000" cy="437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152640"/>
            <a:ext cx="7721280" cy="6357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81544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4037040"/>
            <a:ext cx="10159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4037040"/>
            <a:ext cx="10159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81544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2948400" y="1752480"/>
            <a:ext cx="5481000" cy="4373280"/>
          </a:xfrm>
          <a:prstGeom prst="rect">
            <a:avLst/>
          </a:prstGeom>
          <a:ln>
            <a:noFill/>
          </a:ln>
        </p:spPr>
      </p:pic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2948400" y="1752480"/>
            <a:ext cx="5481000" cy="437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152640"/>
            <a:ext cx="7721280" cy="6357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948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81544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4037040"/>
            <a:ext cx="10159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 hidden="1"/>
          <p:cNvSpPr/>
          <p:nvPr/>
        </p:nvSpPr>
        <p:spPr>
          <a:xfrm>
            <a:off x="12001320" y="0"/>
            <a:ext cx="190080" cy="1371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2" hidden="1"/>
          <p:cNvSpPr/>
          <p:nvPr/>
        </p:nvSpPr>
        <p:spPr>
          <a:xfrm>
            <a:off x="12001320" y="1371600"/>
            <a:ext cx="190080" cy="5486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362960" cy="4571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8800" b="0" strike="noStrike" cap="all" spc="-77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609480" y="6172200"/>
            <a:ext cx="4571640" cy="304560"/>
          </a:xfrm>
          <a:prstGeom prst="rect">
            <a:avLst/>
          </a:prstGeom>
        </p:spPr>
        <p:txBody>
          <a:bodyPr bIns="0" anchor="b"/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609480" y="6492960"/>
            <a:ext cx="4571640" cy="283320"/>
          </a:xfrm>
          <a:prstGeom prst="rect">
            <a:avLst/>
          </a:prstGeom>
        </p:spPr>
        <p:txBody>
          <a:bodyPr/>
          <a:lstStyle/>
          <a:p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Slide #: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12001320" y="4846320"/>
            <a:ext cx="190080" cy="2011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2001320" y="0"/>
            <a:ext cx="190080" cy="4845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997CF0C-50C8-4D9F-A3C5-1EB8A43EAA5A}" type="slidenum"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2001320" y="0"/>
            <a:ext cx="190080" cy="1371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12001320" y="1371600"/>
            <a:ext cx="190080" cy="5486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</a:p>
          <a:p>
            <a:pPr marL="457200" lvl="1" indent="-1825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824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7400" lvl="4" indent="-22824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609480" y="6172200"/>
            <a:ext cx="4571640" cy="304560"/>
          </a:xfrm>
          <a:prstGeom prst="rect">
            <a:avLst/>
          </a:prstGeom>
        </p:spPr>
        <p:txBody>
          <a:bodyPr bIns="0" anchor="b"/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609480" y="6492960"/>
            <a:ext cx="4571640" cy="283320"/>
          </a:xfrm>
          <a:prstGeom prst="rect">
            <a:avLst/>
          </a:prstGeom>
        </p:spPr>
        <p:txBody>
          <a:bodyPr/>
          <a:lstStyle/>
          <a:p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Slide #: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FE3F8D4-AA01-47C3-95CF-5909A2634577}" type="slidenum">
              <a:rPr lang="en-US" sz="2400" b="1" strike="noStrike" spc="-1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hyperlink" Target="https://github.com/nickjoodi/Deep-Learning-for-Knowledge-Graph-Comple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query.wikidata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09480" y="228600"/>
            <a:ext cx="10362960" cy="457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cap="all" spc="-77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Deep Learning over Knowledge Graphs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13600" y="3255480"/>
            <a:ext cx="9143640" cy="91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cap="all" spc="117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Doug Sherman, Cesar BArtolo, Kevin Jesse, Nicholas Joodi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Neural Tensor Network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609480" y="5028480"/>
            <a:ext cx="10972440" cy="1521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U, W, V, and b are the parameters in the scoring function</a:t>
            </a: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 is the tanh activation function</a:t>
            </a: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e</a:t>
            </a:r>
            <a:r>
              <a:rPr lang="en-US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are the entity embeddings passed as inputs</a:t>
            </a:r>
          </a:p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Picture 4"/>
          <p:cNvPicPr/>
          <p:nvPr/>
        </p:nvPicPr>
        <p:blipFill>
          <a:blip r:embed="rId2"/>
          <a:stretch/>
        </p:blipFill>
        <p:spPr>
          <a:xfrm>
            <a:off x="2745720" y="1526040"/>
            <a:ext cx="6026760" cy="32335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6197760" y="4301280"/>
            <a:ext cx="5384520" cy="209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" name="Group 9"/>
          <p:cNvGrpSpPr/>
          <p:nvPr/>
        </p:nvGrpSpPr>
        <p:grpSpPr>
          <a:xfrm>
            <a:off x="11320042" y="6262966"/>
            <a:ext cx="633390" cy="510065"/>
            <a:chOff x="10017611" y="5615696"/>
            <a:chExt cx="633390" cy="510065"/>
          </a:xfrm>
        </p:grpSpPr>
        <p:sp>
          <p:nvSpPr>
            <p:cNvPr id="11" name="TextBox 10"/>
            <p:cNvSpPr txBox="1"/>
            <p:nvPr/>
          </p:nvSpPr>
          <p:spPr>
            <a:xfrm>
              <a:off x="10017611" y="5615696"/>
              <a:ext cx="515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10 </a:t>
              </a:r>
              <a:endParaRPr lang="en-US" sz="1400" dirty="0" smtClean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NTN Training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915120" y="2212920"/>
            <a:ext cx="10203120" cy="2422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Contrastive max margin loss: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every positive triplet in the training set, corrupt it, and it should receive a higher score than the corrupted triplet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915120" y="5029560"/>
            <a:ext cx="1004040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Ω is the network parameters, N is the number of samples. C is the corruption size,  λ is the regularization term, g is the scoring function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Essentially train the model to increase the margin between the scores for a correct triplet with respect to a corrupted triplet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Picture 9"/>
          <p:cNvPicPr/>
          <p:nvPr/>
        </p:nvPicPr>
        <p:blipFill>
          <a:blip r:embed="rId2"/>
          <a:stretch/>
        </p:blipFill>
        <p:spPr>
          <a:xfrm>
            <a:off x="1913040" y="3612600"/>
            <a:ext cx="8161560" cy="1022400"/>
          </a:xfrm>
          <a:prstGeom prst="rect">
            <a:avLst/>
          </a:prstGeom>
          <a:ln>
            <a:noFill/>
          </a:ln>
        </p:spPr>
      </p:pic>
      <p:sp>
        <p:nvSpPr>
          <p:cNvPr id="187" name="CustomShape 4"/>
          <p:cNvSpPr/>
          <p:nvPr/>
        </p:nvSpPr>
        <p:spPr>
          <a:xfrm>
            <a:off x="6197760" y="4301280"/>
            <a:ext cx="5384520" cy="209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6"/>
          <p:cNvGrpSpPr/>
          <p:nvPr/>
        </p:nvGrpSpPr>
        <p:grpSpPr>
          <a:xfrm>
            <a:off x="11320042" y="6262966"/>
            <a:ext cx="633390" cy="510065"/>
            <a:chOff x="10017611" y="5615696"/>
            <a:chExt cx="633390" cy="510065"/>
          </a:xfrm>
        </p:grpSpPr>
        <p:sp>
          <p:nvSpPr>
            <p:cNvPr id="8" name="TextBox 7"/>
            <p:cNvSpPr txBox="1"/>
            <p:nvPr/>
          </p:nvSpPr>
          <p:spPr>
            <a:xfrm>
              <a:off x="10017611" y="5615696"/>
              <a:ext cx="515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11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4"/>
          <p:cNvPicPr/>
          <p:nvPr/>
        </p:nvPicPr>
        <p:blipFill>
          <a:blip r:embed="rId2"/>
          <a:stretch/>
        </p:blipFill>
        <p:spPr>
          <a:xfrm>
            <a:off x="3061080" y="0"/>
            <a:ext cx="6488280" cy="6488280"/>
          </a:xfrm>
          <a:prstGeom prst="rect">
            <a:avLst/>
          </a:prstGeom>
          <a:ln>
            <a:noFill/>
          </a:ln>
        </p:spPr>
      </p:pic>
      <p:sp>
        <p:nvSpPr>
          <p:cNvPr id="189" name="CustomShape 1"/>
          <p:cNvSpPr/>
          <p:nvPr/>
        </p:nvSpPr>
        <p:spPr>
          <a:xfrm>
            <a:off x="5098320" y="6445440"/>
            <a:ext cx="2413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u="sng" strike="noStrike" spc="-1">
                <a:solidFill>
                  <a:srgbClr val="CC99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Click here if .gif doesn't load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320042" y="6262966"/>
            <a:ext cx="633390" cy="510065"/>
            <a:chOff x="10017611" y="5615696"/>
            <a:chExt cx="633390" cy="510065"/>
          </a:xfrm>
        </p:grpSpPr>
        <p:sp>
          <p:nvSpPr>
            <p:cNvPr id="5" name="TextBox 4"/>
            <p:cNvSpPr txBox="1"/>
            <p:nvPr/>
          </p:nvSpPr>
          <p:spPr>
            <a:xfrm>
              <a:off x="10017611" y="5615696"/>
              <a:ext cx="515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12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Test set construction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Problem: Significantly more negative samples than there are false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5 types of relations, 2000 entities = roughly 20000000 variations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classifier that simply returns negative could perform very well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Solution: Create a more realistic, harder test criteria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every positive triplet, create a negative triplet by replacing the tail entity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Positive Triplet: 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{Barack Obama, </a:t>
            </a:r>
            <a:r>
              <a:rPr lang="en-US" sz="18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child, </a:t>
            </a:r>
            <a:r>
              <a:rPr lang="en-US" sz="18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Maliah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Obama}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False Triplet creation: 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{Barack Obama, </a:t>
            </a:r>
            <a:r>
              <a:rPr lang="en-US" sz="18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child, 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Chelsea Clinton}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not create: 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r>
              <a:rPr lang="en-US" sz="18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Maliah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Obama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b="0" i="1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child, 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Chelsea Clinton}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43280" lvl="3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since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Maliah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Obama never showed up as the head entity for that relation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50% positive test cases and 50% negative test cases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320042" y="6262966"/>
            <a:ext cx="633390" cy="510065"/>
            <a:chOff x="10017611" y="5615696"/>
            <a:chExt cx="633390" cy="510065"/>
          </a:xfrm>
        </p:grpSpPr>
        <p:sp>
          <p:nvSpPr>
            <p:cNvPr id="5" name="TextBox 4"/>
            <p:cNvSpPr txBox="1"/>
            <p:nvPr/>
          </p:nvSpPr>
          <p:spPr>
            <a:xfrm>
              <a:off x="10017611" y="5615696"/>
              <a:ext cx="515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13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3"/>
          <p:cNvPicPr/>
          <p:nvPr/>
        </p:nvPicPr>
        <p:blipFill>
          <a:blip r:embed="rId2"/>
          <a:stretch/>
        </p:blipFill>
        <p:spPr>
          <a:xfrm>
            <a:off x="185760" y="4284127"/>
            <a:ext cx="11742120" cy="2295720"/>
          </a:xfrm>
          <a:prstGeom prst="rect">
            <a:avLst/>
          </a:prstGeom>
          <a:ln>
            <a:noFill/>
          </a:ln>
        </p:spPr>
      </p:pic>
      <p:pic>
        <p:nvPicPr>
          <p:cNvPr id="193" name="Picture 2"/>
          <p:cNvPicPr/>
          <p:nvPr/>
        </p:nvPicPr>
        <p:blipFill>
          <a:blip r:embed="rId3"/>
          <a:stretch/>
        </p:blipFill>
        <p:spPr>
          <a:xfrm>
            <a:off x="1049760" y="312883"/>
            <a:ext cx="9511920" cy="4051080"/>
          </a:xfrm>
          <a:prstGeom prst="rect">
            <a:avLst/>
          </a:prstGeom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11320042" y="6262966"/>
            <a:ext cx="633390" cy="510065"/>
            <a:chOff x="10017611" y="5615696"/>
            <a:chExt cx="633390" cy="510065"/>
          </a:xfrm>
        </p:grpSpPr>
        <p:sp>
          <p:nvSpPr>
            <p:cNvPr id="5" name="TextBox 4"/>
            <p:cNvSpPr txBox="1"/>
            <p:nvPr/>
          </p:nvSpPr>
          <p:spPr>
            <a:xfrm>
              <a:off x="10017611" y="5615696"/>
              <a:ext cx="515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14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End notes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MLP 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Faster training time</a:t>
            </a: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Performed well over relatively sparse pretrained word embeddings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Disadvantage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Did not perform as well overall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NTN 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Overall, outperformed MLP</a:t>
            </a: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Learns semantic representation of entity embeddings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Disadvantage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long training time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 work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Execute the models over pretrained embeddings that represent all words in the knowledge graph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320042" y="6262966"/>
            <a:ext cx="633390" cy="510065"/>
            <a:chOff x="10017611" y="5615696"/>
            <a:chExt cx="633390" cy="510065"/>
          </a:xfrm>
        </p:grpSpPr>
        <p:sp>
          <p:nvSpPr>
            <p:cNvPr id="5" name="TextBox 4"/>
            <p:cNvSpPr txBox="1"/>
            <p:nvPr/>
          </p:nvSpPr>
          <p:spPr>
            <a:xfrm>
              <a:off x="10017611" y="5615696"/>
              <a:ext cx="515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15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09480" y="152640"/>
            <a:ext cx="961092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Knowledge Graph Completion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Knowledge base composed of concepts and relations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Problem: Missing relations between these concepts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incomplete knowledge base</a:t>
            </a: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Representation:</a:t>
            </a:r>
          </a:p>
          <a:p>
            <a:pPr marL="457200" lvl="1" indent="-1825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Concepts = nodes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1825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Relations = edges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1825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Knowledge graph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Solution: knowledge Graph Completion</a:t>
            </a:r>
          </a:p>
          <a:p>
            <a:pPr>
              <a:lnSpc>
                <a:spcPct val="100000"/>
              </a:lnSpc>
            </a:pP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2" name="TextBox 1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2 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3000" y="-291240"/>
            <a:ext cx="1187532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Knowledge Graph Completion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3"/>
          <p:cNvPicPr/>
          <p:nvPr/>
        </p:nvPicPr>
        <p:blipFill>
          <a:blip r:embed="rId2"/>
          <a:stretch/>
        </p:blipFill>
        <p:spPr>
          <a:xfrm>
            <a:off x="3284640" y="1080360"/>
            <a:ext cx="6426000" cy="5694480"/>
          </a:xfrm>
          <a:prstGeom prst="rect">
            <a:avLst/>
          </a:prstGeom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5" name="TextBox 4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3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53000" y="-291240"/>
            <a:ext cx="1187532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Knowledge Graph Completion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Picture 3"/>
          <p:cNvPicPr/>
          <p:nvPr/>
        </p:nvPicPr>
        <p:blipFill>
          <a:blip r:embed="rId2"/>
          <a:stretch/>
        </p:blipFill>
        <p:spPr>
          <a:xfrm>
            <a:off x="3284640" y="1080360"/>
            <a:ext cx="6426000" cy="5694480"/>
          </a:xfrm>
          <a:prstGeom prst="rect">
            <a:avLst/>
          </a:prstGeom>
          <a:ln>
            <a:noFill/>
          </a:ln>
        </p:spPr>
      </p:pic>
      <p:pic>
        <p:nvPicPr>
          <p:cNvPr id="92" name="Picture 4"/>
          <p:cNvPicPr/>
          <p:nvPr/>
        </p:nvPicPr>
        <p:blipFill>
          <a:blip r:embed="rId3"/>
          <a:stretch/>
        </p:blipFill>
        <p:spPr>
          <a:xfrm>
            <a:off x="3284640" y="1080360"/>
            <a:ext cx="6426000" cy="5694480"/>
          </a:xfrm>
          <a:prstGeom prst="rect">
            <a:avLst/>
          </a:prstGeom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6" name="TextBox 5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4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09480" y="-30780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Approach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Picture 3"/>
          <p:cNvPicPr/>
          <p:nvPr/>
        </p:nvPicPr>
        <p:blipFill>
          <a:blip r:embed="rId2"/>
          <a:stretch/>
        </p:blipFill>
        <p:spPr>
          <a:xfrm>
            <a:off x="762480" y="2822040"/>
            <a:ext cx="1778760" cy="237384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2974320" y="2027880"/>
            <a:ext cx="2333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Embeddings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9860400" y="2120400"/>
            <a:ext cx="918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Facts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-92520" y="5182200"/>
            <a:ext cx="27550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Extract subset of Wikidata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2777760" y="1689480"/>
            <a:ext cx="26730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Numerical representation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6312240" y="6153120"/>
            <a:ext cx="257544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Neural Tensor Network 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Multilayered Perceptron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icture 12"/>
          <p:cNvPicPr/>
          <p:nvPr/>
        </p:nvPicPr>
        <p:blipFill>
          <a:blip r:embed="rId3"/>
          <a:stretch/>
        </p:blipFill>
        <p:spPr>
          <a:xfrm>
            <a:off x="7306920" y="5047560"/>
            <a:ext cx="1388880" cy="945720"/>
          </a:xfrm>
          <a:prstGeom prst="rect">
            <a:avLst/>
          </a:prstGeom>
          <a:ln>
            <a:noFill/>
          </a:ln>
        </p:spPr>
      </p:pic>
      <p:sp>
        <p:nvSpPr>
          <p:cNvPr id="101" name="CustomShape 7"/>
          <p:cNvSpPr/>
          <p:nvPr/>
        </p:nvSpPr>
        <p:spPr>
          <a:xfrm>
            <a:off x="9666000" y="1750320"/>
            <a:ext cx="14112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Predictions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>
            <a:off x="1487520" y="5715000"/>
            <a:ext cx="3042000" cy="786960"/>
          </a:xfrm>
          <a:prstGeom prst="bentConnector3">
            <a:avLst>
              <a:gd name="adj1" fmla="val -96"/>
            </a:avLst>
          </a:prstGeom>
          <a:noFill/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3" name="CustomShape 9"/>
          <p:cNvSpPr/>
          <p:nvPr/>
        </p:nvSpPr>
        <p:spPr>
          <a:xfrm flipV="1">
            <a:off x="4529520" y="2728080"/>
            <a:ext cx="360" cy="377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CustomShape 10"/>
          <p:cNvSpPr/>
          <p:nvPr/>
        </p:nvSpPr>
        <p:spPr>
          <a:xfrm rot="16200000" flipH="1">
            <a:off x="6001200" y="2948400"/>
            <a:ext cx="2877120" cy="1036800"/>
          </a:xfrm>
          <a:prstGeom prst="bentConnector3">
            <a:avLst>
              <a:gd name="adj1" fmla="val 345"/>
            </a:avLst>
          </a:prstGeom>
          <a:noFill/>
          <a:ln>
            <a:rou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5" name="CustomShape 11"/>
          <p:cNvSpPr/>
          <p:nvPr/>
        </p:nvSpPr>
        <p:spPr>
          <a:xfrm rot="5400000" flipH="1" flipV="1">
            <a:off x="8689680" y="3520440"/>
            <a:ext cx="2792520" cy="1206000"/>
          </a:xfrm>
          <a:prstGeom prst="bentConnector3">
            <a:avLst>
              <a:gd name="adj1" fmla="val -590"/>
            </a:avLst>
          </a:prstGeom>
          <a:noFill/>
          <a:ln>
            <a:rou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15" name="Group 14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16" name="TextBox 15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5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457200" indent="-456840"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Data Collection &amp; Curating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09480" y="1524240"/>
            <a:ext cx="10159560" cy="505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Demonstration using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Wikidata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service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 subset of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WikiData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entity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embeddings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Construct training and test data sets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SELECT ?human ?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humanLabel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?spouse ?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spouseLabel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WHERE {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?human wdt:P31 wd:Q5.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?human wdt:P26 ?spouse.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SERVICE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wikibase:label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{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bd:serviceParam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wikibase:language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"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". }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?human wdt:P40 wd:Q15070044.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LIMIT 1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u="sng" strike="noStrike" spc="-1" dirty="0">
                <a:solidFill>
                  <a:srgbClr val="CC99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https://query.wikidata.org/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5" name="TextBox 4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6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457200" indent="-456840"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Data Collection &amp; Curating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Content Placeholder 3"/>
          <p:cNvPicPr/>
          <p:nvPr/>
        </p:nvPicPr>
        <p:blipFill>
          <a:blip r:embed="rId2"/>
          <a:stretch/>
        </p:blipFill>
        <p:spPr>
          <a:xfrm>
            <a:off x="609480" y="1434240"/>
            <a:ext cx="8938800" cy="85824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672120" y="2292840"/>
            <a:ext cx="976716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Word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embeddings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 each unique word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Barack   = [0.134, 0.334,-0.244, 0.311,…, 0.234,0.908]</a:t>
            </a: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Obama  = [0.234, -0.744,-0.334, 0.223,…, 0.044,0.008]</a:t>
            </a: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Michelle = [0.324, 0.674,0.676, 0.945,…, 0.743,-0.512]</a:t>
            </a: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Construct entity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embeddings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(Barack Obama) = </a:t>
            </a:r>
            <a:r>
              <a:rPr lang="en-US" sz="18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({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Barack,Obama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}) </a:t>
            </a: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= (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[0.134, 0.334,-0.244, 0.311,…, 0.234,0.908]+[0.234, -0.744,-0.334, 0.223,…, 0.044,0.008] )/2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= [0.184, -0.205, -0.289, 0.267,  ... 0.139 , 0.458]</a:t>
            </a: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(Michelle Obama) = [0.2790, -0.0350, 0.1710, 0.5840, … , 0.3935, -0.2520]</a:t>
            </a: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positive/negative triplets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Positive Triplet  = (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(Barack Obama),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Spouse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(Michelle Obama))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Negative Triplet = (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(Barack Obama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), </a:t>
            </a:r>
            <a:r>
              <a:rPr lang="en-US" sz="18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Sister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(Michelle Obama))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6" name="TextBox 5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7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65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Multilayered Perceptron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68" name="TextBox 67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8 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57" y="1523880"/>
            <a:ext cx="9584523" cy="4733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3"/>
          <p:cNvPicPr/>
          <p:nvPr/>
        </p:nvPicPr>
        <p:blipFill>
          <a:blip r:embed="rId2"/>
          <a:stretch/>
        </p:blipFill>
        <p:spPr>
          <a:xfrm>
            <a:off x="1550880" y="1466280"/>
            <a:ext cx="8358120" cy="5223600"/>
          </a:xfrm>
          <a:prstGeom prst="rect">
            <a:avLst/>
          </a:prstGeom>
          <a:ln>
            <a:noFill/>
          </a:ln>
        </p:spPr>
      </p:pic>
      <p:sp>
        <p:nvSpPr>
          <p:cNvPr id="177" name="TextShape 1"/>
          <p:cNvSpPr txBox="1"/>
          <p:nvPr/>
        </p:nvSpPr>
        <p:spPr>
          <a:xfrm>
            <a:off x="609480" y="152640"/>
            <a:ext cx="10237320" cy="656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MLP Hyper Parameter Optimization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Picture 1"/>
          <p:cNvPicPr/>
          <p:nvPr/>
        </p:nvPicPr>
        <p:blipFill>
          <a:blip r:embed="rId3"/>
          <a:stretch/>
        </p:blipFill>
        <p:spPr>
          <a:xfrm>
            <a:off x="2957040" y="809640"/>
            <a:ext cx="5542200" cy="710640"/>
          </a:xfrm>
          <a:prstGeom prst="rect">
            <a:avLst/>
          </a:prstGeom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6" name="TextBox 5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9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153</TotalTime>
  <Words>576</Words>
  <Application>Microsoft Macintosh PowerPoint</Application>
  <PresentationFormat>Widescreen</PresentationFormat>
  <Paragraphs>140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 Black</vt:lpstr>
      <vt:lpstr>Calibri</vt:lpstr>
      <vt:lpstr>Cambria Math</vt:lpstr>
      <vt:lpstr>Courier New</vt:lpstr>
      <vt:lpstr>DejaVu Sans</vt:lpstr>
      <vt:lpstr>Symbol</vt:lpstr>
      <vt:lpstr>Times New Roman</vt:lpstr>
      <vt:lpstr>Wingdings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Doug Sherman</dc:creator>
  <dc:description/>
  <cp:lastModifiedBy>Doug Sherman</cp:lastModifiedBy>
  <cp:revision>19</cp:revision>
  <dcterms:created xsi:type="dcterms:W3CDTF">2017-12-04T23:05:58Z</dcterms:created>
  <dcterms:modified xsi:type="dcterms:W3CDTF">2017-12-05T06:02:45Z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