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23258822" r:id="rId6"/>
    <p:sldId id="1363" r:id="rId7"/>
    <p:sldId id="2123258824" r:id="rId8"/>
    <p:sldId id="2123258823" r:id="rId9"/>
    <p:sldId id="2123258825" r:id="rId10"/>
    <p:sldId id="2123258826" r:id="rId11"/>
    <p:sldId id="2123258828" r:id="rId12"/>
    <p:sldId id="2123258829" r:id="rId13"/>
    <p:sldId id="2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92022" autoAdjust="0"/>
  </p:normalViewPr>
  <p:slideViewPr>
    <p:cSldViewPr snapToGrid="0">
      <p:cViewPr varScale="1">
        <p:scale>
          <a:sx n="66" d="100"/>
          <a:sy n="66" d="100"/>
        </p:scale>
        <p:origin x="88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231E83-65A8-4EB2-924C-CDBA77C771AF}" type="datetimeFigureOut">
              <a:rPr lang="en-US" smtClean="0"/>
              <a:t>7/23/2021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BA16A5-85B3-45CC-848C-AD7B1B722919}" type="slidenum">
              <a:rPr lang="en-US" smtClean="0"/>
              <a:t>‹#›</a:t>
            </a:fld>
            <a:endParaRPr lang="en-US" dirty="0"/>
          </a:p>
        </p:txBody>
      </p:sp>
    </p:spTree>
    <p:extLst>
      <p:ext uri="{BB962C8B-B14F-4D97-AF65-F5344CB8AC3E}">
        <p14:creationId xmlns:p14="http://schemas.microsoft.com/office/powerpoint/2010/main" val="1598976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AF1792-AFED-457C-B694-FEB8D0E982F0}" type="slidenum">
              <a:rPr lang="en-US" smtClean="0"/>
              <a:t>1</a:t>
            </a:fld>
            <a:endParaRPr lang="en-US" dirty="0"/>
          </a:p>
        </p:txBody>
      </p:sp>
    </p:spTree>
    <p:extLst>
      <p:ext uri="{BB962C8B-B14F-4D97-AF65-F5344CB8AC3E}">
        <p14:creationId xmlns:p14="http://schemas.microsoft.com/office/powerpoint/2010/main" val="951951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0A84B4-1DDE-4675-A6F8-92C3030C35DF}" type="slidenum">
              <a:rPr lang="en-IN" smtClean="0"/>
              <a:t>2</a:t>
            </a:fld>
            <a:endParaRPr lang="en-IN" dirty="0"/>
          </a:p>
        </p:txBody>
      </p:sp>
    </p:spTree>
    <p:extLst>
      <p:ext uri="{BB962C8B-B14F-4D97-AF65-F5344CB8AC3E}">
        <p14:creationId xmlns:p14="http://schemas.microsoft.com/office/powerpoint/2010/main" val="2288491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C910862-7BA3-40F1-8CCA-BDD7B09ADA10}" type="slidenum">
              <a:rPr lang="en-IN" smtClean="0"/>
              <a:t>3</a:t>
            </a:fld>
            <a:endParaRPr lang="en-IN" dirty="0"/>
          </a:p>
        </p:txBody>
      </p:sp>
    </p:spTree>
    <p:extLst>
      <p:ext uri="{BB962C8B-B14F-4D97-AF65-F5344CB8AC3E}">
        <p14:creationId xmlns:p14="http://schemas.microsoft.com/office/powerpoint/2010/main" val="2215258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CCEA90-AD56-4024-A078-E7BDE181FCAC}" type="slidenum">
              <a:rPr lang="en-US" smtClean="0"/>
              <a:t>4</a:t>
            </a:fld>
            <a:endParaRPr lang="en-US" dirty="0"/>
          </a:p>
        </p:txBody>
      </p:sp>
    </p:spTree>
    <p:extLst>
      <p:ext uri="{BB962C8B-B14F-4D97-AF65-F5344CB8AC3E}">
        <p14:creationId xmlns:p14="http://schemas.microsoft.com/office/powerpoint/2010/main" val="809552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7/23/2021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7/23/2021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7/23/2021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over page">
    <p:spTree>
      <p:nvGrpSpPr>
        <p:cNvPr id="1" name=""/>
        <p:cNvGrpSpPr/>
        <p:nvPr/>
      </p:nvGrpSpPr>
      <p:grpSpPr>
        <a:xfrm>
          <a:off x="0" y="0"/>
          <a:ext cx="0" cy="0"/>
          <a:chOff x="0" y="0"/>
          <a:chExt cx="0" cy="0"/>
        </a:xfrm>
      </p:grpSpPr>
      <p:sp>
        <p:nvSpPr>
          <p:cNvPr id="6" name="Round Same Side Corner Rectangle 5"/>
          <p:cNvSpPr/>
          <p:nvPr/>
        </p:nvSpPr>
        <p:spPr>
          <a:xfrm>
            <a:off x="0" y="0"/>
            <a:ext cx="12192000" cy="4611584"/>
          </a:xfrm>
          <a:prstGeom prst="round2SameRect">
            <a:avLst>
              <a:gd name="adj1" fmla="val 0"/>
              <a:gd name="adj2" fmla="val 0"/>
            </a:avLst>
          </a:prstGeom>
          <a:gradFill>
            <a:gsLst>
              <a:gs pos="0">
                <a:srgbClr val="052049"/>
              </a:gs>
              <a:gs pos="73000">
                <a:srgbClr val="1957A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itle 1"/>
          <p:cNvSpPr>
            <a:spLocks noGrp="1"/>
          </p:cNvSpPr>
          <p:nvPr>
            <p:ph type="title" hasCustomPrompt="1"/>
          </p:nvPr>
        </p:nvSpPr>
        <p:spPr>
          <a:xfrm>
            <a:off x="821343" y="960009"/>
            <a:ext cx="3879577" cy="618564"/>
          </a:xfrm>
        </p:spPr>
        <p:txBody>
          <a:bodyPr>
            <a:noAutofit/>
          </a:bodyPr>
          <a:lstStyle>
            <a:lvl1pPr algn="l">
              <a:defRPr sz="3200">
                <a:solidFill>
                  <a:schemeClr val="bg1"/>
                </a:solidFill>
              </a:defRPr>
            </a:lvl1pPr>
          </a:lstStyle>
          <a:p>
            <a:r>
              <a:rPr lang="en-US" dirty="0"/>
              <a:t>Cover page title</a:t>
            </a:r>
          </a:p>
        </p:txBody>
      </p:sp>
      <p:sp>
        <p:nvSpPr>
          <p:cNvPr id="2" name="Rectangle 1">
            <a:extLst>
              <a:ext uri="{FF2B5EF4-FFF2-40B4-BE49-F238E27FC236}">
                <a16:creationId xmlns:a16="http://schemas.microsoft.com/office/drawing/2014/main" id="{4BE69B08-3482-49FC-A617-0DB4DAC84B53}"/>
              </a:ext>
            </a:extLst>
          </p:cNvPr>
          <p:cNvSpPr/>
          <p:nvPr/>
        </p:nvSpPr>
        <p:spPr>
          <a:xfrm>
            <a:off x="0" y="4611584"/>
            <a:ext cx="12192000" cy="22464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09C81C4B-C5DA-4899-A75E-9654BAB68B9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62499" y="4522684"/>
            <a:ext cx="3129501" cy="2212918"/>
          </a:xfrm>
          <a:prstGeom prst="rect">
            <a:avLst/>
          </a:prstGeom>
        </p:spPr>
      </p:pic>
      <p:sp>
        <p:nvSpPr>
          <p:cNvPr id="10" name="Content Placeholder 59">
            <a:extLst>
              <a:ext uri="{FF2B5EF4-FFF2-40B4-BE49-F238E27FC236}">
                <a16:creationId xmlns:a16="http://schemas.microsoft.com/office/drawing/2014/main" id="{5B0B0397-412B-4B04-A5E8-7B4CD5A1C0EE}"/>
              </a:ext>
            </a:extLst>
          </p:cNvPr>
          <p:cNvSpPr>
            <a:spLocks noGrp="1"/>
          </p:cNvSpPr>
          <p:nvPr>
            <p:ph sz="quarter" idx="12" hasCustomPrompt="1"/>
          </p:nvPr>
        </p:nvSpPr>
        <p:spPr>
          <a:xfrm>
            <a:off x="821343" y="2127612"/>
            <a:ext cx="4254313" cy="457200"/>
          </a:xfrm>
        </p:spPr>
        <p:txBody>
          <a:bodyPr anchor="ctr">
            <a:noAutofit/>
          </a:bodyPr>
          <a:lstStyle>
            <a:lvl1pPr marL="0" indent="0">
              <a:buNone/>
              <a:defRPr sz="2000">
                <a:solidFill>
                  <a:schemeClr val="bg1"/>
                </a:solidFill>
                <a:effectLst/>
              </a:defRPr>
            </a:lvl1pPr>
          </a:lstStyle>
          <a:p>
            <a:pPr lvl="0"/>
            <a:r>
              <a:rPr lang="en-US" dirty="0"/>
              <a:t>Presenter Name</a:t>
            </a:r>
          </a:p>
        </p:txBody>
      </p:sp>
      <p:sp>
        <p:nvSpPr>
          <p:cNvPr id="11" name="Content Placeholder 59">
            <a:extLst>
              <a:ext uri="{FF2B5EF4-FFF2-40B4-BE49-F238E27FC236}">
                <a16:creationId xmlns:a16="http://schemas.microsoft.com/office/drawing/2014/main" id="{359C7133-707C-454A-9CAC-5B147D950A90}"/>
              </a:ext>
            </a:extLst>
          </p:cNvPr>
          <p:cNvSpPr>
            <a:spLocks noGrp="1"/>
          </p:cNvSpPr>
          <p:nvPr>
            <p:ph sz="quarter" idx="11" hasCustomPrompt="1"/>
          </p:nvPr>
        </p:nvSpPr>
        <p:spPr>
          <a:xfrm>
            <a:off x="821343" y="2562351"/>
            <a:ext cx="2637248" cy="426958"/>
          </a:xfrm>
        </p:spPr>
        <p:txBody>
          <a:bodyPr anchor="ctr">
            <a:noAutofit/>
          </a:bodyPr>
          <a:lstStyle>
            <a:lvl1pPr marL="0" indent="0">
              <a:buNone/>
              <a:defRPr sz="1600">
                <a:solidFill>
                  <a:schemeClr val="bg1"/>
                </a:solidFill>
                <a:effectLst/>
              </a:defRPr>
            </a:lvl1pPr>
          </a:lstStyle>
          <a:p>
            <a:pPr lvl="0"/>
            <a:r>
              <a:rPr lang="en-US" dirty="0"/>
              <a:t>Designation</a:t>
            </a:r>
          </a:p>
        </p:txBody>
      </p:sp>
      <p:sp>
        <p:nvSpPr>
          <p:cNvPr id="8" name="Content Placeholder 59">
            <a:extLst>
              <a:ext uri="{FF2B5EF4-FFF2-40B4-BE49-F238E27FC236}">
                <a16:creationId xmlns:a16="http://schemas.microsoft.com/office/drawing/2014/main" id="{359C7133-707C-454A-9CAC-5B147D950A90}"/>
              </a:ext>
            </a:extLst>
          </p:cNvPr>
          <p:cNvSpPr>
            <a:spLocks noGrp="1"/>
          </p:cNvSpPr>
          <p:nvPr>
            <p:ph sz="quarter" idx="13" hasCustomPrompt="1"/>
          </p:nvPr>
        </p:nvSpPr>
        <p:spPr>
          <a:xfrm>
            <a:off x="821343" y="4095726"/>
            <a:ext cx="2637248" cy="426958"/>
          </a:xfrm>
        </p:spPr>
        <p:txBody>
          <a:bodyPr anchor="ctr">
            <a:noAutofit/>
          </a:bodyPr>
          <a:lstStyle>
            <a:lvl1pPr marL="0" indent="0">
              <a:buNone/>
              <a:defRPr sz="1600">
                <a:solidFill>
                  <a:schemeClr val="bg1"/>
                </a:solidFill>
                <a:effectLst/>
              </a:defRPr>
            </a:lvl1pPr>
          </a:lstStyle>
          <a:p>
            <a:pPr lvl="0"/>
            <a:r>
              <a:rPr lang="en-US" dirty="0"/>
              <a:t>Date</a:t>
            </a:r>
          </a:p>
        </p:txBody>
      </p:sp>
    </p:spTree>
    <p:extLst>
      <p:ext uri="{BB962C8B-B14F-4D97-AF65-F5344CB8AC3E}">
        <p14:creationId xmlns:p14="http://schemas.microsoft.com/office/powerpoint/2010/main" val="31897125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25F67-D7D4-4C02-9616-79F56F723D34}"/>
              </a:ext>
            </a:extLst>
          </p:cNvPr>
          <p:cNvSpPr>
            <a:spLocks noGrp="1"/>
          </p:cNvSpPr>
          <p:nvPr>
            <p:ph type="title"/>
          </p:nvPr>
        </p:nvSpPr>
        <p:spPr>
          <a:xfrm>
            <a:off x="0" y="0"/>
            <a:ext cx="12192000" cy="662782"/>
          </a:xfrm>
          <a:prstGeom prst="rect">
            <a:avLst/>
          </a:prstGeom>
          <a:solidFill>
            <a:srgbClr val="1B59A4"/>
          </a:solidFill>
          <a:ln>
            <a:noFill/>
          </a:ln>
        </p:spPr>
        <p:txBody>
          <a:bodyPr>
            <a:normAutofit/>
          </a:bodyPr>
          <a:lstStyle>
            <a:lvl1pPr>
              <a:defRPr sz="3200">
                <a:solidFill>
                  <a:schemeClr val="bg1"/>
                </a:solidFill>
              </a:defRPr>
            </a:lvl1pPr>
          </a:lstStyle>
          <a:p>
            <a:r>
              <a:rPr lang="en-US" dirty="0"/>
              <a:t>Click to edit Master title style</a:t>
            </a:r>
            <a:endParaRPr lang="en-IN" dirty="0"/>
          </a:p>
        </p:txBody>
      </p:sp>
      <p:sp>
        <p:nvSpPr>
          <p:cNvPr id="5" name="Footer Placeholder 4">
            <a:extLst>
              <a:ext uri="{FF2B5EF4-FFF2-40B4-BE49-F238E27FC236}">
                <a16:creationId xmlns:a16="http://schemas.microsoft.com/office/drawing/2014/main" id="{43BBBA9A-4DD2-4859-B4E0-44D8BD399F4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131AB52-4A9F-45F5-B682-D48096DD4246}"/>
              </a:ext>
            </a:extLst>
          </p:cNvPr>
          <p:cNvSpPr>
            <a:spLocks noGrp="1"/>
          </p:cNvSpPr>
          <p:nvPr>
            <p:ph type="sldNum" sz="quarter" idx="12"/>
          </p:nvPr>
        </p:nvSpPr>
        <p:spPr>
          <a:xfrm>
            <a:off x="141850" y="6356350"/>
            <a:ext cx="519332" cy="365125"/>
          </a:xfrm>
        </p:spPr>
        <p:txBody>
          <a:bodyPr/>
          <a:lstStyle/>
          <a:p>
            <a:fld id="{394F8AAB-253D-4568-9738-F9044E0FD108}" type="slidenum">
              <a:rPr lang="en-IN" smtClean="0"/>
              <a:t>‹#›</a:t>
            </a:fld>
            <a:endParaRPr lang="en-IN" dirty="0"/>
          </a:p>
        </p:txBody>
      </p:sp>
    </p:spTree>
    <p:extLst>
      <p:ext uri="{BB962C8B-B14F-4D97-AF65-F5344CB8AC3E}">
        <p14:creationId xmlns:p14="http://schemas.microsoft.com/office/powerpoint/2010/main" val="2042385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8815"/>
          </a:xfrm>
        </p:spPr>
        <p:txBody>
          <a:bodyPr/>
          <a:lstStyle/>
          <a:p>
            <a:r>
              <a:rPr lang="en-US" dirty="0"/>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7/23/2021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7/23/2021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7/23/2021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7/23/2021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7/23/2021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7/23/2021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7/23/2021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7/23/2021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 id="2147483763" r:id="rId12"/>
    <p:sldLayoutId id="2147483764" r:id="rId13"/>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svg"/><Relationship Id="rId7" Type="http://schemas.openxmlformats.org/officeDocument/2006/relationships/image" Target="../media/image19.sv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17.sv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73" name="Rectangle 72">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 name="Title 3">
            <a:extLst>
              <a:ext uri="{FF2B5EF4-FFF2-40B4-BE49-F238E27FC236}">
                <a16:creationId xmlns:a16="http://schemas.microsoft.com/office/drawing/2014/main" id="{1D9B6812-C8A3-49AE-BB1D-80115C4CAA8D}"/>
              </a:ext>
            </a:extLst>
          </p:cNvPr>
          <p:cNvSpPr>
            <a:spLocks noGrp="1"/>
          </p:cNvSpPr>
          <p:nvPr>
            <p:ph type="ctrTitle"/>
          </p:nvPr>
        </p:nvSpPr>
        <p:spPr>
          <a:xfrm>
            <a:off x="638620" y="863695"/>
            <a:ext cx="3511233" cy="2565305"/>
          </a:xfrm>
        </p:spPr>
        <p:txBody>
          <a:bodyPr anchor="ctr">
            <a:normAutofit/>
          </a:bodyPr>
          <a:lstStyle/>
          <a:p>
            <a:r>
              <a:rPr lang="en-US" dirty="0">
                <a:solidFill>
                  <a:schemeClr val="tx1"/>
                </a:solidFill>
                <a:latin typeface="+mn-lt"/>
              </a:rPr>
              <a:t>Who is the better pancake flipper?</a:t>
            </a:r>
          </a:p>
        </p:txBody>
      </p:sp>
      <p:sp>
        <p:nvSpPr>
          <p:cNvPr id="7" name="Content Placeholder 6">
            <a:extLst>
              <a:ext uri="{FF2B5EF4-FFF2-40B4-BE49-F238E27FC236}">
                <a16:creationId xmlns:a16="http://schemas.microsoft.com/office/drawing/2014/main" id="{ED711F69-CB9F-4914-ADF2-522620DFFFA6}"/>
              </a:ext>
            </a:extLst>
          </p:cNvPr>
          <p:cNvSpPr>
            <a:spLocks noGrp="1"/>
          </p:cNvSpPr>
          <p:nvPr>
            <p:ph type="subTitle" idx="1"/>
          </p:nvPr>
        </p:nvSpPr>
        <p:spPr>
          <a:xfrm>
            <a:off x="638620" y="5698159"/>
            <a:ext cx="3511233" cy="1147054"/>
          </a:xfrm>
        </p:spPr>
        <p:txBody>
          <a:bodyPr anchor="t">
            <a:normAutofit/>
          </a:bodyPr>
          <a:lstStyle/>
          <a:p>
            <a:r>
              <a:rPr lang="en-US" sz="2200" dirty="0"/>
              <a:t>July 23, 2021</a:t>
            </a:r>
          </a:p>
        </p:txBody>
      </p:sp>
      <p:sp>
        <p:nvSpPr>
          <p:cNvPr id="75" name="Rectangle 74">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1026" name="Picture 2" descr="363 Flipping Pancakes Stock Photos, Pictures &amp;amp; Royalty-Free Images - iStock">
            <a:extLst>
              <a:ext uri="{FF2B5EF4-FFF2-40B4-BE49-F238E27FC236}">
                <a16:creationId xmlns:a16="http://schemas.microsoft.com/office/drawing/2014/main" id="{C92B29A5-9374-4840-9E9B-4BBAB6CDB83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69" r="23765" b="-1"/>
          <a:stretch/>
        </p:blipFill>
        <p:spPr bwMode="auto">
          <a:xfrm>
            <a:off x="4654295" y="10"/>
            <a:ext cx="7537705" cy="685799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3">
            <a:extLst>
              <a:ext uri="{FF2B5EF4-FFF2-40B4-BE49-F238E27FC236}">
                <a16:creationId xmlns:a16="http://schemas.microsoft.com/office/drawing/2014/main" id="{B4E2F61C-3525-4A32-B315-AFE16A4B59B5}"/>
              </a:ext>
            </a:extLst>
          </p:cNvPr>
          <p:cNvSpPr txBox="1">
            <a:spLocks/>
          </p:cNvSpPr>
          <p:nvPr/>
        </p:nvSpPr>
        <p:spPr>
          <a:xfrm>
            <a:off x="638620" y="4143545"/>
            <a:ext cx="6097133" cy="420034"/>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bg1"/>
                </a:solidFill>
                <a:latin typeface="+mj-lt"/>
                <a:ea typeface="+mj-ea"/>
                <a:cs typeface="+mj-cs"/>
              </a:defRPr>
            </a:lvl1pPr>
          </a:lstStyle>
          <a:p>
            <a:pPr>
              <a:spcAft>
                <a:spcPts val="600"/>
              </a:spcAft>
            </a:pPr>
            <a:r>
              <a:rPr lang="en-US" sz="2400" dirty="0">
                <a:solidFill>
                  <a:schemeClr val="accent2"/>
                </a:solidFill>
                <a:latin typeface="+mn-lt"/>
              </a:rPr>
              <a:t>Siva Palanisamy</a:t>
            </a:r>
          </a:p>
        </p:txBody>
      </p:sp>
    </p:spTree>
    <p:extLst>
      <p:ext uri="{BB962C8B-B14F-4D97-AF65-F5344CB8AC3E}">
        <p14:creationId xmlns:p14="http://schemas.microsoft.com/office/powerpoint/2010/main" val="26447052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FA7FB1-66D7-4C3F-98FE-D3AAA3A23607}"/>
              </a:ext>
            </a:extLst>
          </p:cNvPr>
          <p:cNvSpPr txBox="1"/>
          <p:nvPr/>
        </p:nvSpPr>
        <p:spPr>
          <a:xfrm>
            <a:off x="4106064" y="2981671"/>
            <a:ext cx="3979872" cy="1107996"/>
          </a:xfrm>
          <a:prstGeom prst="rect">
            <a:avLst/>
          </a:prstGeom>
          <a:noFill/>
        </p:spPr>
        <p:txBody>
          <a:bodyPr wrap="none" rtlCol="0">
            <a:spAutoFit/>
          </a:bodyPr>
          <a:lstStyle/>
          <a:p>
            <a:pPr algn="ctr"/>
            <a:r>
              <a:rPr lang="en-US" sz="6600" dirty="0">
                <a:solidFill>
                  <a:schemeClr val="tx2"/>
                </a:solidFill>
              </a:rPr>
              <a:t>Thank You!</a:t>
            </a:r>
            <a:endParaRPr lang="en-IN" sz="6600" dirty="0">
              <a:solidFill>
                <a:schemeClr val="tx2"/>
              </a:solidFill>
            </a:endParaRPr>
          </a:p>
        </p:txBody>
      </p:sp>
    </p:spTree>
    <p:extLst>
      <p:ext uri="{BB962C8B-B14F-4D97-AF65-F5344CB8AC3E}">
        <p14:creationId xmlns:p14="http://schemas.microsoft.com/office/powerpoint/2010/main" val="4001460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D8409-E358-4475-ADE9-DE77F7611716}"/>
              </a:ext>
            </a:extLst>
          </p:cNvPr>
          <p:cNvSpPr>
            <a:spLocks noGrp="1"/>
          </p:cNvSpPr>
          <p:nvPr>
            <p:ph type="title"/>
          </p:nvPr>
        </p:nvSpPr>
        <p:spPr/>
        <p:txBody>
          <a:bodyPr/>
          <a:lstStyle/>
          <a:p>
            <a:pPr algn="l"/>
            <a:r>
              <a:rPr lang="en-US" dirty="0"/>
              <a:t>Agenda</a:t>
            </a:r>
            <a:endParaRPr lang="en-IN" dirty="0"/>
          </a:p>
        </p:txBody>
      </p:sp>
      <p:sp>
        <p:nvSpPr>
          <p:cNvPr id="38" name="Oval 37">
            <a:extLst>
              <a:ext uri="{FF2B5EF4-FFF2-40B4-BE49-F238E27FC236}">
                <a16:creationId xmlns:a16="http://schemas.microsoft.com/office/drawing/2014/main" id="{1EAE641A-0A0B-4B46-8CB5-0551BC1A687B}"/>
              </a:ext>
            </a:extLst>
          </p:cNvPr>
          <p:cNvSpPr>
            <a:spLocks noChangeAspect="1"/>
          </p:cNvSpPr>
          <p:nvPr/>
        </p:nvSpPr>
        <p:spPr>
          <a:xfrm>
            <a:off x="7735561" y="2131498"/>
            <a:ext cx="1008000" cy="1008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03</a:t>
            </a:r>
            <a:endParaRPr lang="en-IN" sz="3200" b="1" dirty="0"/>
          </a:p>
        </p:txBody>
      </p:sp>
      <p:sp>
        <p:nvSpPr>
          <p:cNvPr id="45" name="Text Placeholder 4">
            <a:extLst>
              <a:ext uri="{FF2B5EF4-FFF2-40B4-BE49-F238E27FC236}">
                <a16:creationId xmlns:a16="http://schemas.microsoft.com/office/drawing/2014/main" id="{BEB32A94-BB56-4892-8C42-B48871E6C277}"/>
              </a:ext>
            </a:extLst>
          </p:cNvPr>
          <p:cNvSpPr txBox="1">
            <a:spLocks/>
          </p:cNvSpPr>
          <p:nvPr/>
        </p:nvSpPr>
        <p:spPr>
          <a:xfrm>
            <a:off x="7154929" y="3418592"/>
            <a:ext cx="2169264" cy="1158394"/>
          </a:xfrm>
          <a:prstGeom prst="rect">
            <a:avLst/>
          </a:prstGeom>
          <a:ln w="3175">
            <a:solidFill>
              <a:srgbClr val="BFBFBF"/>
            </a:solidFill>
          </a:ln>
        </p:spPr>
        <p:txBody>
          <a:bodyPr vert="horz" lIns="91440" tIns="45720" rIns="91440" bIns="45720" rtlCol="0" anchor="ctr"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600"/>
              </a:spcBef>
              <a:buNone/>
            </a:pPr>
            <a:r>
              <a:rPr lang="en-US" sz="1600" b="1" dirty="0"/>
              <a:t>Dive Deep into Data, Methodology &amp; Key Findings</a:t>
            </a:r>
          </a:p>
        </p:txBody>
      </p:sp>
      <p:sp>
        <p:nvSpPr>
          <p:cNvPr id="7" name="Oval 6">
            <a:extLst>
              <a:ext uri="{FF2B5EF4-FFF2-40B4-BE49-F238E27FC236}">
                <a16:creationId xmlns:a16="http://schemas.microsoft.com/office/drawing/2014/main" id="{317DC900-ACAE-42EC-B04E-1D66406AF003}"/>
              </a:ext>
            </a:extLst>
          </p:cNvPr>
          <p:cNvSpPr>
            <a:spLocks noChangeAspect="1"/>
          </p:cNvSpPr>
          <p:nvPr/>
        </p:nvSpPr>
        <p:spPr>
          <a:xfrm>
            <a:off x="2997005" y="2131498"/>
            <a:ext cx="1008000" cy="1008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01</a:t>
            </a:r>
            <a:endParaRPr lang="en-IN" sz="3600" b="1" dirty="0"/>
          </a:p>
        </p:txBody>
      </p:sp>
      <p:sp>
        <p:nvSpPr>
          <p:cNvPr id="8" name="Text Placeholder 4">
            <a:extLst>
              <a:ext uri="{FF2B5EF4-FFF2-40B4-BE49-F238E27FC236}">
                <a16:creationId xmlns:a16="http://schemas.microsoft.com/office/drawing/2014/main" id="{3141A1A5-AAAB-4226-BA41-A3E131C6E11D}"/>
              </a:ext>
            </a:extLst>
          </p:cNvPr>
          <p:cNvSpPr txBox="1">
            <a:spLocks/>
          </p:cNvSpPr>
          <p:nvPr/>
        </p:nvSpPr>
        <p:spPr>
          <a:xfrm>
            <a:off x="2416373" y="3418592"/>
            <a:ext cx="2169264" cy="1158394"/>
          </a:xfrm>
          <a:prstGeom prst="rect">
            <a:avLst/>
          </a:prstGeom>
          <a:ln w="3175">
            <a:solidFill>
              <a:srgbClr val="BFBFBF"/>
            </a:solidFill>
          </a:ln>
        </p:spPr>
        <p:txBody>
          <a:bodyPr vert="horz" lIns="91440" tIns="45720" rIns="91440" bIns="45720" rtlCol="0" anchor="ctr"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600"/>
              </a:spcBef>
              <a:buNone/>
            </a:pPr>
            <a:r>
              <a:rPr lang="en-US" sz="1600" b="1" dirty="0"/>
              <a:t>Problem Statement: Who is the better pancake flipper?</a:t>
            </a:r>
          </a:p>
        </p:txBody>
      </p:sp>
      <p:sp>
        <p:nvSpPr>
          <p:cNvPr id="9" name="Oval 8">
            <a:extLst>
              <a:ext uri="{FF2B5EF4-FFF2-40B4-BE49-F238E27FC236}">
                <a16:creationId xmlns:a16="http://schemas.microsoft.com/office/drawing/2014/main" id="{44AAA690-33C9-4D43-B1BD-016F1469D5DB}"/>
              </a:ext>
            </a:extLst>
          </p:cNvPr>
          <p:cNvSpPr>
            <a:spLocks noChangeAspect="1"/>
          </p:cNvSpPr>
          <p:nvPr/>
        </p:nvSpPr>
        <p:spPr>
          <a:xfrm>
            <a:off x="5366283" y="2131498"/>
            <a:ext cx="1008000" cy="100800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02</a:t>
            </a:r>
            <a:endParaRPr lang="en-IN" sz="3200" b="1" dirty="0"/>
          </a:p>
        </p:txBody>
      </p:sp>
      <p:sp>
        <p:nvSpPr>
          <p:cNvPr id="10" name="Text Placeholder 4">
            <a:extLst>
              <a:ext uri="{FF2B5EF4-FFF2-40B4-BE49-F238E27FC236}">
                <a16:creationId xmlns:a16="http://schemas.microsoft.com/office/drawing/2014/main" id="{FF5953A0-D7D7-4031-811B-C3C340547DF3}"/>
              </a:ext>
            </a:extLst>
          </p:cNvPr>
          <p:cNvSpPr txBox="1">
            <a:spLocks/>
          </p:cNvSpPr>
          <p:nvPr/>
        </p:nvSpPr>
        <p:spPr>
          <a:xfrm>
            <a:off x="4785651" y="3418592"/>
            <a:ext cx="2169264" cy="1158394"/>
          </a:xfrm>
          <a:prstGeom prst="rect">
            <a:avLst/>
          </a:prstGeom>
          <a:ln w="3175">
            <a:solidFill>
              <a:srgbClr val="BFBFBF"/>
            </a:solidFill>
          </a:ln>
        </p:spPr>
        <p:txBody>
          <a:bodyPr vert="horz" lIns="91440" tIns="45720" rIns="91440" bIns="45720" rtlCol="0" anchor="ctr"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600"/>
              </a:spcBef>
              <a:buNone/>
            </a:pPr>
            <a:r>
              <a:rPr lang="en-US" sz="1600" b="1" dirty="0"/>
              <a:t>A Data-driven approach to solve this</a:t>
            </a:r>
          </a:p>
        </p:txBody>
      </p:sp>
    </p:spTree>
    <p:extLst>
      <p:ext uri="{BB962C8B-B14F-4D97-AF65-F5344CB8AC3E}">
        <p14:creationId xmlns:p14="http://schemas.microsoft.com/office/powerpoint/2010/main" val="12252760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E6D79-9CBA-48C3-B1AB-16E725BFFB8D}"/>
              </a:ext>
            </a:extLst>
          </p:cNvPr>
          <p:cNvSpPr>
            <a:spLocks noGrp="1"/>
          </p:cNvSpPr>
          <p:nvPr>
            <p:ph type="title"/>
          </p:nvPr>
        </p:nvSpPr>
        <p:spPr>
          <a:xfrm>
            <a:off x="421535" y="691555"/>
            <a:ext cx="11393094" cy="542159"/>
          </a:xfrm>
        </p:spPr>
        <p:txBody>
          <a:bodyPr>
            <a:normAutofit fontScale="90000"/>
          </a:bodyPr>
          <a:lstStyle/>
          <a:p>
            <a:pPr algn="l"/>
            <a:r>
              <a:rPr lang="en-US" dirty="0"/>
              <a:t>Identifying the better pancake flipper using a data-driven approach</a:t>
            </a:r>
            <a:endParaRPr lang="en-IN" dirty="0"/>
          </a:p>
        </p:txBody>
      </p:sp>
      <p:sp>
        <p:nvSpPr>
          <p:cNvPr id="3" name="Rectangle: Single Corner Snipped 2">
            <a:extLst>
              <a:ext uri="{FF2B5EF4-FFF2-40B4-BE49-F238E27FC236}">
                <a16:creationId xmlns:a16="http://schemas.microsoft.com/office/drawing/2014/main" id="{FC4A2281-556E-49AD-95C8-B71586742F50}"/>
              </a:ext>
            </a:extLst>
          </p:cNvPr>
          <p:cNvSpPr/>
          <p:nvPr/>
        </p:nvSpPr>
        <p:spPr>
          <a:xfrm>
            <a:off x="516640" y="1866370"/>
            <a:ext cx="1616958" cy="408349"/>
          </a:xfrm>
          <a:prstGeom prst="snip1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cs typeface="Segoe UI" panose="020B0502040204020203" pitchFamily="34" charset="0"/>
              </a:rPr>
              <a:t>Context</a:t>
            </a:r>
          </a:p>
        </p:txBody>
      </p:sp>
      <p:sp>
        <p:nvSpPr>
          <p:cNvPr id="4" name="Rectangle 3">
            <a:extLst>
              <a:ext uri="{FF2B5EF4-FFF2-40B4-BE49-F238E27FC236}">
                <a16:creationId xmlns:a16="http://schemas.microsoft.com/office/drawing/2014/main" id="{9DA6587E-8A57-46BC-8270-46D81877E1BD}"/>
              </a:ext>
            </a:extLst>
          </p:cNvPr>
          <p:cNvSpPr/>
          <p:nvPr/>
        </p:nvSpPr>
        <p:spPr>
          <a:xfrm>
            <a:off x="516640" y="2257058"/>
            <a:ext cx="5550331" cy="2431056"/>
          </a:xfrm>
          <a:prstGeom prst="rect">
            <a:avLst/>
          </a:prstGeom>
          <a:solidFill>
            <a:schemeClr val="bg1">
              <a:lumMod val="95000"/>
            </a:schemeClr>
          </a:solidFill>
          <a:ln>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Wingdings" panose="05000000000000000000" pitchFamily="2" charset="2"/>
              <a:buChar char="§"/>
            </a:pPr>
            <a:r>
              <a:rPr lang="en-US" sz="1600" b="1" dirty="0">
                <a:solidFill>
                  <a:prstClr val="black"/>
                </a:solidFill>
                <a:cs typeface="Segoe UI" panose="020B0502040204020203" pitchFamily="34" charset="0"/>
              </a:rPr>
              <a:t>Arielle and Boris </a:t>
            </a:r>
            <a:r>
              <a:rPr lang="en-US" sz="1600" dirty="0">
                <a:solidFill>
                  <a:prstClr val="black"/>
                </a:solidFill>
                <a:cs typeface="Segoe UI" panose="020B0502040204020203" pitchFamily="34" charset="0"/>
              </a:rPr>
              <a:t>compete in the little-known sport of pancake flipping and have both been nominated for this </a:t>
            </a:r>
            <a:r>
              <a:rPr lang="en-US" sz="1600" b="1" dirty="0">
                <a:solidFill>
                  <a:prstClr val="black"/>
                </a:solidFill>
                <a:cs typeface="Segoe UI" panose="020B0502040204020203" pitchFamily="34" charset="0"/>
              </a:rPr>
              <a:t>season's "best pancake flipper" award. </a:t>
            </a:r>
          </a:p>
          <a:p>
            <a:pPr marL="285750" indent="-285750">
              <a:buFont typeface="Wingdings" panose="05000000000000000000" pitchFamily="2" charset="2"/>
              <a:buChar char="§"/>
            </a:pPr>
            <a:r>
              <a:rPr lang="en-US" sz="1600" dirty="0">
                <a:solidFill>
                  <a:prstClr val="black"/>
                </a:solidFill>
                <a:cs typeface="Segoe UI" panose="020B0502040204020203" pitchFamily="34" charset="0"/>
              </a:rPr>
              <a:t>Half the people in the pancake flipping league office think Arielle is the better pancake flipper, and the other half think Boris is. </a:t>
            </a:r>
          </a:p>
          <a:p>
            <a:pPr marL="285750" indent="-285750">
              <a:buFont typeface="Wingdings" panose="05000000000000000000" pitchFamily="2" charset="2"/>
              <a:buChar char="§"/>
            </a:pPr>
            <a:r>
              <a:rPr lang="en-US" sz="1600" b="1" dirty="0">
                <a:solidFill>
                  <a:prstClr val="black"/>
                </a:solidFill>
                <a:cs typeface="Segoe UI" panose="020B0502040204020203" pitchFamily="34" charset="0"/>
              </a:rPr>
              <a:t>Devise ways to identify the better pancake flipper </a:t>
            </a:r>
            <a:r>
              <a:rPr lang="en-US" sz="1600" dirty="0">
                <a:solidFill>
                  <a:prstClr val="black"/>
                </a:solidFill>
                <a:cs typeface="Segoe UI" panose="020B0502040204020203" pitchFamily="34" charset="0"/>
              </a:rPr>
              <a:t>among Arielle and Boris using the given dataset</a:t>
            </a:r>
          </a:p>
        </p:txBody>
      </p:sp>
      <p:sp>
        <p:nvSpPr>
          <p:cNvPr id="7" name="Rectangle 6">
            <a:extLst>
              <a:ext uri="{FF2B5EF4-FFF2-40B4-BE49-F238E27FC236}">
                <a16:creationId xmlns:a16="http://schemas.microsoft.com/office/drawing/2014/main" id="{CAFD0535-EB3F-4078-B01A-B5439B060131}"/>
              </a:ext>
            </a:extLst>
          </p:cNvPr>
          <p:cNvSpPr/>
          <p:nvPr/>
        </p:nvSpPr>
        <p:spPr>
          <a:xfrm>
            <a:off x="7155541" y="3602143"/>
            <a:ext cx="4267201" cy="840630"/>
          </a:xfrm>
          <a:prstGeom prst="rect">
            <a:avLst/>
          </a:prstGeom>
          <a:solidFill>
            <a:schemeClr val="accent5">
              <a:lumMod val="5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Data-driven approach to arrive at the clear winner of the pancake flipping series</a:t>
            </a:r>
          </a:p>
        </p:txBody>
      </p:sp>
      <p:sp>
        <p:nvSpPr>
          <p:cNvPr id="8" name="Arrow: Notched Right 7">
            <a:extLst>
              <a:ext uri="{FF2B5EF4-FFF2-40B4-BE49-F238E27FC236}">
                <a16:creationId xmlns:a16="http://schemas.microsoft.com/office/drawing/2014/main" id="{952379AD-B0B5-435A-8711-FAA01BA997AF}"/>
              </a:ext>
            </a:extLst>
          </p:cNvPr>
          <p:cNvSpPr/>
          <p:nvPr/>
        </p:nvSpPr>
        <p:spPr>
          <a:xfrm>
            <a:off x="6320968" y="3222170"/>
            <a:ext cx="522514" cy="348343"/>
          </a:xfrm>
          <a:prstGeom prst="notched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descr="winner Icon 1715968">
            <a:extLst>
              <a:ext uri="{FF2B5EF4-FFF2-40B4-BE49-F238E27FC236}">
                <a16:creationId xmlns:a16="http://schemas.microsoft.com/office/drawing/2014/main" id="{B1A73837-3A9D-4D72-B935-8D7133F83C6F}"/>
              </a:ext>
            </a:extLst>
          </p:cNvPr>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626926" y="2520086"/>
            <a:ext cx="952500"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18489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B989F-6C5B-43D0-A832-9C5990DC0694}"/>
              </a:ext>
            </a:extLst>
          </p:cNvPr>
          <p:cNvSpPr>
            <a:spLocks noGrp="1"/>
          </p:cNvSpPr>
          <p:nvPr>
            <p:ph type="title"/>
          </p:nvPr>
        </p:nvSpPr>
        <p:spPr/>
        <p:txBody>
          <a:bodyPr>
            <a:normAutofit/>
          </a:bodyPr>
          <a:lstStyle/>
          <a:p>
            <a:pPr algn="l"/>
            <a:r>
              <a:rPr lang="en-US" dirty="0"/>
              <a:t>Enriching data by adding meaningful features for analysis</a:t>
            </a:r>
          </a:p>
        </p:txBody>
      </p:sp>
      <p:pic>
        <p:nvPicPr>
          <p:cNvPr id="88" name="Picture 14" descr="https://static.thenounproject.com/png/1999827-200.png">
            <a:extLst>
              <a:ext uri="{FF2B5EF4-FFF2-40B4-BE49-F238E27FC236}">
                <a16:creationId xmlns:a16="http://schemas.microsoft.com/office/drawing/2014/main" id="{BFC59DDC-3BAF-4510-ACC4-A1124BE4C7C6}"/>
              </a:ext>
            </a:extLst>
          </p:cNvPr>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50009" y="1956813"/>
            <a:ext cx="519978" cy="519978"/>
          </a:xfrm>
          <a:prstGeom prst="rect">
            <a:avLst/>
          </a:prstGeom>
          <a:noFill/>
          <a:extLst>
            <a:ext uri="{909E8E84-426E-40DD-AFC4-6F175D3DCCD1}">
              <a14:hiddenFill xmlns:a14="http://schemas.microsoft.com/office/drawing/2010/main">
                <a:solidFill>
                  <a:srgbClr val="FFFFFF"/>
                </a:solidFill>
              </a14:hiddenFill>
            </a:ext>
          </a:extLst>
        </p:spPr>
      </p:pic>
      <p:sp>
        <p:nvSpPr>
          <p:cNvPr id="89" name="Rectangle: Rounded Corners 88">
            <a:extLst>
              <a:ext uri="{FF2B5EF4-FFF2-40B4-BE49-F238E27FC236}">
                <a16:creationId xmlns:a16="http://schemas.microsoft.com/office/drawing/2014/main" id="{FC9EB0A9-767D-4390-8A85-01985A7D9C19}"/>
              </a:ext>
            </a:extLst>
          </p:cNvPr>
          <p:cNvSpPr/>
          <p:nvPr/>
        </p:nvSpPr>
        <p:spPr>
          <a:xfrm>
            <a:off x="2000953" y="2278896"/>
            <a:ext cx="1966344" cy="326770"/>
          </a:xfrm>
          <a:prstGeom prst="roundRect">
            <a:avLst/>
          </a:prstGeom>
          <a:solidFill>
            <a:srgbClr val="1AA4AD"/>
          </a:solidFill>
          <a:ln w="12700" cap="flat" cmpd="sng" algn="ctr">
            <a:solidFill>
              <a:srgbClr val="1AA4AD">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white"/>
                </a:solidFill>
                <a:effectLst/>
                <a:uLnTx/>
                <a:uFillTx/>
                <a:ea typeface="+mn-ea"/>
                <a:cs typeface="Arial" panose="020B0604020202020204" pitchFamily="34" charset="0"/>
              </a:rPr>
              <a:t>Data Enrichment</a:t>
            </a:r>
          </a:p>
        </p:txBody>
      </p:sp>
      <p:sp>
        <p:nvSpPr>
          <p:cNvPr id="90" name="Oval 89">
            <a:extLst>
              <a:ext uri="{FF2B5EF4-FFF2-40B4-BE49-F238E27FC236}">
                <a16:creationId xmlns:a16="http://schemas.microsoft.com/office/drawing/2014/main" id="{C954B309-B0FD-44B8-A8C5-2AD5C437C6DF}"/>
              </a:ext>
            </a:extLst>
          </p:cNvPr>
          <p:cNvSpPr/>
          <p:nvPr/>
        </p:nvSpPr>
        <p:spPr>
          <a:xfrm>
            <a:off x="2567558" y="2836551"/>
            <a:ext cx="2548645" cy="2085127"/>
          </a:xfrm>
          <a:prstGeom prst="ellipse">
            <a:avLst/>
          </a:prstGeom>
          <a:solidFill>
            <a:srgbClr val="1957A3">
              <a:lumMod val="40000"/>
              <a:lumOff val="6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600" b="0" i="0" u="none" strike="noStrike" kern="0" cap="none" spc="0" normalizeH="0" baseline="0" noProof="0" dirty="0">
                <a:ln>
                  <a:noFill/>
                </a:ln>
                <a:solidFill>
                  <a:prstClr val="black"/>
                </a:solidFill>
                <a:effectLst/>
                <a:uLnTx/>
                <a:uFillTx/>
                <a:ea typeface="+mn-ea"/>
                <a:cs typeface="Arial" panose="020B0604020202020204" pitchFamily="34" charset="0"/>
              </a:rPr>
              <a:t>Derived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600" b="0" i="0" u="none" strike="noStrike" kern="0" cap="none" spc="0" normalizeH="0" baseline="0" noProof="0" dirty="0">
                <a:ln>
                  <a:noFill/>
                </a:ln>
                <a:solidFill>
                  <a:prstClr val="black"/>
                </a:solidFill>
                <a:effectLst/>
                <a:uLnTx/>
                <a:uFillTx/>
                <a:ea typeface="+mn-ea"/>
                <a:cs typeface="Arial" panose="020B0604020202020204" pitchFamily="34" charset="0"/>
              </a:rPr>
              <a:t>Data</a:t>
            </a:r>
          </a:p>
        </p:txBody>
      </p:sp>
      <p:sp>
        <p:nvSpPr>
          <p:cNvPr id="91" name="Oval 90">
            <a:extLst>
              <a:ext uri="{FF2B5EF4-FFF2-40B4-BE49-F238E27FC236}">
                <a16:creationId xmlns:a16="http://schemas.microsoft.com/office/drawing/2014/main" id="{35E6A6FE-B980-4BAC-9F42-C56511633428}"/>
              </a:ext>
            </a:extLst>
          </p:cNvPr>
          <p:cNvSpPr/>
          <p:nvPr/>
        </p:nvSpPr>
        <p:spPr>
          <a:xfrm>
            <a:off x="711126" y="2892723"/>
            <a:ext cx="2548646" cy="2083693"/>
          </a:xfrm>
          <a:prstGeom prst="ellipse">
            <a:avLst/>
          </a:prstGeom>
          <a:solidFill>
            <a:srgbClr val="7F7F7F">
              <a:lumMod val="40000"/>
              <a:lumOff val="6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600" b="0" i="0" u="none" strike="noStrike" kern="0" cap="none" spc="0" normalizeH="0" baseline="0" noProof="0" dirty="0">
                <a:ln>
                  <a:noFill/>
                </a:ln>
                <a:solidFill>
                  <a:prstClr val="black"/>
                </a:solidFill>
                <a:effectLst/>
                <a:uLnTx/>
                <a:uFillTx/>
                <a:ea typeface="+mn-ea"/>
                <a:cs typeface="Arial" panose="020B0604020202020204" pitchFamily="34" charset="0"/>
              </a:rPr>
              <a:t>Given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600" b="0" i="0" u="none" strike="noStrike" kern="0" cap="none" spc="0" normalizeH="0" baseline="0" noProof="0" dirty="0">
                <a:ln>
                  <a:noFill/>
                </a:ln>
                <a:solidFill>
                  <a:prstClr val="black"/>
                </a:solidFill>
                <a:effectLst/>
                <a:uLnTx/>
                <a:uFillTx/>
                <a:ea typeface="+mn-ea"/>
                <a:cs typeface="Arial" panose="020B0604020202020204" pitchFamily="34" charset="0"/>
              </a:rPr>
              <a:t>Data</a:t>
            </a:r>
          </a:p>
        </p:txBody>
      </p:sp>
      <p:sp>
        <p:nvSpPr>
          <p:cNvPr id="92" name="Rectangle 91">
            <a:extLst>
              <a:ext uri="{FF2B5EF4-FFF2-40B4-BE49-F238E27FC236}">
                <a16:creationId xmlns:a16="http://schemas.microsoft.com/office/drawing/2014/main" id="{DFD7B7BA-21C0-42E1-993E-0290CD8C328B}"/>
              </a:ext>
            </a:extLst>
          </p:cNvPr>
          <p:cNvSpPr/>
          <p:nvPr/>
        </p:nvSpPr>
        <p:spPr>
          <a:xfrm>
            <a:off x="527984" y="2744487"/>
            <a:ext cx="4842701" cy="2425535"/>
          </a:xfrm>
          <a:prstGeom prst="rect">
            <a:avLst/>
          </a:prstGeom>
          <a:noFill/>
          <a:ln w="12700" cap="flat" cmpd="sng" algn="ctr">
            <a:solidFill>
              <a:sysClr val="window" lastClr="FFFFFF">
                <a:lumMod val="8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ea typeface="+mn-ea"/>
              <a:cs typeface="Arial" panose="020B0604020202020204" pitchFamily="34" charset="0"/>
            </a:endParaRPr>
          </a:p>
        </p:txBody>
      </p:sp>
      <p:sp>
        <p:nvSpPr>
          <p:cNvPr id="93" name="Rectangle 92">
            <a:extLst>
              <a:ext uri="{FF2B5EF4-FFF2-40B4-BE49-F238E27FC236}">
                <a16:creationId xmlns:a16="http://schemas.microsoft.com/office/drawing/2014/main" id="{433CA55B-2F2B-4A2A-A6CA-AE71ED90CE72}"/>
              </a:ext>
            </a:extLst>
          </p:cNvPr>
          <p:cNvSpPr/>
          <p:nvPr/>
        </p:nvSpPr>
        <p:spPr>
          <a:xfrm>
            <a:off x="613081" y="5232005"/>
            <a:ext cx="4921981" cy="595386"/>
          </a:xfrm>
          <a:prstGeom prst="rect">
            <a:avLst/>
          </a:prstGeom>
          <a:noFill/>
          <a:ln w="12700" cap="flat" cmpd="sng" algn="ctr">
            <a:no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lumMod val="95000"/>
                    <a:lumOff val="5000"/>
                  </a:prstClr>
                </a:solidFill>
                <a:effectLst/>
                <a:uLnTx/>
                <a:uFillTx/>
                <a:ea typeface="+mn-ea"/>
                <a:cs typeface="Arial" panose="020B0604020202020204" pitchFamily="34" charset="0"/>
              </a:rPr>
              <a:t>Enriching given input by deriving other meaningful info for further analysis</a:t>
            </a:r>
          </a:p>
        </p:txBody>
      </p:sp>
      <p:sp>
        <p:nvSpPr>
          <p:cNvPr id="94" name="Rectangle 93">
            <a:extLst>
              <a:ext uri="{FF2B5EF4-FFF2-40B4-BE49-F238E27FC236}">
                <a16:creationId xmlns:a16="http://schemas.microsoft.com/office/drawing/2014/main" id="{A3B398AF-3212-4B95-A8CA-492A3C5EEA56}"/>
              </a:ext>
            </a:extLst>
          </p:cNvPr>
          <p:cNvSpPr/>
          <p:nvPr/>
        </p:nvSpPr>
        <p:spPr>
          <a:xfrm>
            <a:off x="2292209" y="3274905"/>
            <a:ext cx="938428" cy="377461"/>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200" b="0" i="1" u="none" strike="noStrike" kern="0" cap="none" spc="0" normalizeH="0" baseline="0" noProof="0" dirty="0">
                <a:ln>
                  <a:noFill/>
                </a:ln>
                <a:effectLst/>
                <a:uLnTx/>
                <a:uFillTx/>
                <a:ea typeface="+mn-ea"/>
                <a:cs typeface="Arial" panose="020B0604020202020204" pitchFamily="34" charset="0"/>
              </a:rPr>
              <a:t>Name</a:t>
            </a:r>
          </a:p>
        </p:txBody>
      </p:sp>
      <p:sp>
        <p:nvSpPr>
          <p:cNvPr id="95" name="Rectangle 94">
            <a:extLst>
              <a:ext uri="{FF2B5EF4-FFF2-40B4-BE49-F238E27FC236}">
                <a16:creationId xmlns:a16="http://schemas.microsoft.com/office/drawing/2014/main" id="{0881FD54-11F9-4907-A638-D69630706CA8}"/>
              </a:ext>
            </a:extLst>
          </p:cNvPr>
          <p:cNvSpPr/>
          <p:nvPr/>
        </p:nvSpPr>
        <p:spPr>
          <a:xfrm>
            <a:off x="4047995" y="4286790"/>
            <a:ext cx="938428" cy="377461"/>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200" b="0" i="1" u="none" strike="noStrike" kern="0" cap="none" spc="0" normalizeH="0" baseline="0" noProof="0" dirty="0">
                <a:ln>
                  <a:noFill/>
                </a:ln>
                <a:solidFill>
                  <a:prstClr val="black">
                    <a:lumMod val="95000"/>
                    <a:lumOff val="5000"/>
                  </a:prstClr>
                </a:solidFill>
                <a:effectLst/>
                <a:uLnTx/>
                <a:uFillTx/>
                <a:ea typeface="+mn-ea"/>
                <a:cs typeface="Arial" panose="020B0604020202020204" pitchFamily="34" charset="0"/>
              </a:rPr>
              <a:t>Are Same Hands</a:t>
            </a:r>
          </a:p>
        </p:txBody>
      </p:sp>
      <p:sp>
        <p:nvSpPr>
          <p:cNvPr id="96" name="Rectangle 95">
            <a:extLst>
              <a:ext uri="{FF2B5EF4-FFF2-40B4-BE49-F238E27FC236}">
                <a16:creationId xmlns:a16="http://schemas.microsoft.com/office/drawing/2014/main" id="{1D7ABC51-8B3B-465B-B23C-6E7E65FCAE81}"/>
              </a:ext>
            </a:extLst>
          </p:cNvPr>
          <p:cNvSpPr/>
          <p:nvPr/>
        </p:nvSpPr>
        <p:spPr>
          <a:xfrm>
            <a:off x="1469597" y="2890626"/>
            <a:ext cx="938428" cy="377461"/>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200" b="0" i="1" u="none" strike="noStrike" kern="0" cap="none" spc="0" normalizeH="0" baseline="0" noProof="0" dirty="0">
                <a:ln>
                  <a:noFill/>
                </a:ln>
                <a:solidFill>
                  <a:prstClr val="black">
                    <a:lumMod val="95000"/>
                    <a:lumOff val="5000"/>
                  </a:prstClr>
                </a:solidFill>
                <a:effectLst/>
                <a:uLnTx/>
                <a:uFillTx/>
                <a:ea typeface="+mn-ea"/>
                <a:cs typeface="Arial" panose="020B0604020202020204" pitchFamily="34" charset="0"/>
              </a:rPr>
              <a:t>Match</a:t>
            </a:r>
          </a:p>
        </p:txBody>
      </p:sp>
      <p:sp>
        <p:nvSpPr>
          <p:cNvPr id="97" name="Rectangle 96">
            <a:extLst>
              <a:ext uri="{FF2B5EF4-FFF2-40B4-BE49-F238E27FC236}">
                <a16:creationId xmlns:a16="http://schemas.microsoft.com/office/drawing/2014/main" id="{1F225E9B-14F2-4DAA-88C3-378E82AB56DD}"/>
              </a:ext>
            </a:extLst>
          </p:cNvPr>
          <p:cNvSpPr/>
          <p:nvPr/>
        </p:nvSpPr>
        <p:spPr>
          <a:xfrm>
            <a:off x="3029066" y="4382856"/>
            <a:ext cx="1073799" cy="377461"/>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200" b="0" i="1" u="none" strike="noStrike" kern="0" cap="none" spc="0" normalizeH="0" baseline="0" noProof="0" dirty="0">
                <a:ln>
                  <a:noFill/>
                </a:ln>
                <a:solidFill>
                  <a:prstClr val="black">
                    <a:lumMod val="95000"/>
                    <a:lumOff val="5000"/>
                  </a:prstClr>
                </a:solidFill>
                <a:effectLst/>
                <a:uLnTx/>
                <a:uFillTx/>
                <a:ea typeface="+mn-ea"/>
                <a:cs typeface="Arial" panose="020B0604020202020204" pitchFamily="34" charset="0"/>
              </a:rPr>
              <a:t>Score diff b/w Winner &amp; Loser</a:t>
            </a:r>
          </a:p>
        </p:txBody>
      </p:sp>
      <p:sp>
        <p:nvSpPr>
          <p:cNvPr id="98" name="Rectangle 97">
            <a:extLst>
              <a:ext uri="{FF2B5EF4-FFF2-40B4-BE49-F238E27FC236}">
                <a16:creationId xmlns:a16="http://schemas.microsoft.com/office/drawing/2014/main" id="{7D59E50F-2271-429A-BAEC-31A86379DDD7}"/>
              </a:ext>
            </a:extLst>
          </p:cNvPr>
          <p:cNvSpPr/>
          <p:nvPr/>
        </p:nvSpPr>
        <p:spPr>
          <a:xfrm>
            <a:off x="1427624" y="4563791"/>
            <a:ext cx="1050851" cy="377461"/>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200" b="0" i="1" u="none" strike="noStrike" kern="0" cap="none" spc="0" normalizeH="0" baseline="0" noProof="0" dirty="0">
                <a:ln>
                  <a:noFill/>
                </a:ln>
                <a:solidFill>
                  <a:prstClr val="black">
                    <a:lumMod val="95000"/>
                    <a:lumOff val="5000"/>
                  </a:prstClr>
                </a:solidFill>
                <a:effectLst/>
                <a:uLnTx/>
                <a:uFillTx/>
                <a:ea typeface="+mn-ea"/>
                <a:cs typeface="Arial" panose="020B0604020202020204" pitchFamily="34" charset="0"/>
              </a:rPr>
              <a:t>Attempt</a:t>
            </a:r>
          </a:p>
        </p:txBody>
      </p:sp>
      <p:sp>
        <p:nvSpPr>
          <p:cNvPr id="99" name="Rectangle 98">
            <a:extLst>
              <a:ext uri="{FF2B5EF4-FFF2-40B4-BE49-F238E27FC236}">
                <a16:creationId xmlns:a16="http://schemas.microsoft.com/office/drawing/2014/main" id="{543257DE-77F9-46DF-AD94-ADF819C3BBBC}"/>
              </a:ext>
            </a:extLst>
          </p:cNvPr>
          <p:cNvSpPr/>
          <p:nvPr/>
        </p:nvSpPr>
        <p:spPr>
          <a:xfrm>
            <a:off x="460005" y="3743698"/>
            <a:ext cx="1050851" cy="377461"/>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1200" i="1" kern="0" dirty="0">
                <a:solidFill>
                  <a:prstClr val="black">
                    <a:lumMod val="95000"/>
                    <a:lumOff val="5000"/>
                  </a:prstClr>
                </a:solidFill>
                <a:cs typeface="Arial" panose="020B0604020202020204" pitchFamily="34" charset="0"/>
              </a:rPr>
              <a:t>Hand</a:t>
            </a:r>
            <a:endParaRPr kumimoji="0" lang="en-IN" sz="1200" b="0" i="1" u="none" strike="noStrike" kern="0" cap="none" spc="0" normalizeH="0" baseline="0" noProof="0" dirty="0">
              <a:ln>
                <a:noFill/>
              </a:ln>
              <a:solidFill>
                <a:prstClr val="black">
                  <a:lumMod val="95000"/>
                  <a:lumOff val="5000"/>
                </a:prstClr>
              </a:solidFill>
              <a:effectLst/>
              <a:uLnTx/>
              <a:uFillTx/>
              <a:cs typeface="Arial" panose="020B0604020202020204" pitchFamily="34" charset="0"/>
            </a:endParaRPr>
          </a:p>
        </p:txBody>
      </p:sp>
      <p:sp>
        <p:nvSpPr>
          <p:cNvPr id="101" name="Rectangle 100">
            <a:extLst>
              <a:ext uri="{FF2B5EF4-FFF2-40B4-BE49-F238E27FC236}">
                <a16:creationId xmlns:a16="http://schemas.microsoft.com/office/drawing/2014/main" id="{59CECED5-29D6-4F7B-8781-BCE5FC1E7696}"/>
              </a:ext>
            </a:extLst>
          </p:cNvPr>
          <p:cNvSpPr/>
          <p:nvPr/>
        </p:nvSpPr>
        <p:spPr>
          <a:xfrm>
            <a:off x="2378445" y="4031557"/>
            <a:ext cx="938428" cy="377461"/>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200" b="0" i="1" u="none" strike="noStrike" kern="0" cap="none" spc="0" normalizeH="0" baseline="0" noProof="0" dirty="0">
                <a:ln>
                  <a:noFill/>
                </a:ln>
                <a:effectLst/>
                <a:uLnTx/>
                <a:uFillTx/>
                <a:ea typeface="+mn-ea"/>
                <a:cs typeface="Arial" panose="020B0604020202020204" pitchFamily="34" charset="0"/>
              </a:rPr>
              <a:t>Score</a:t>
            </a:r>
          </a:p>
        </p:txBody>
      </p:sp>
      <p:sp>
        <p:nvSpPr>
          <p:cNvPr id="103" name="Rectangle 102">
            <a:extLst>
              <a:ext uri="{FF2B5EF4-FFF2-40B4-BE49-F238E27FC236}">
                <a16:creationId xmlns:a16="http://schemas.microsoft.com/office/drawing/2014/main" id="{B175C9FF-7201-4E59-A33E-0495232D4E68}"/>
              </a:ext>
            </a:extLst>
          </p:cNvPr>
          <p:cNvSpPr/>
          <p:nvPr/>
        </p:nvSpPr>
        <p:spPr>
          <a:xfrm>
            <a:off x="4045764" y="3206664"/>
            <a:ext cx="938428" cy="377461"/>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200" b="0" i="1" u="none" strike="noStrike" kern="0" cap="none" spc="0" normalizeH="0" baseline="0" noProof="0" dirty="0">
                <a:ln>
                  <a:noFill/>
                </a:ln>
                <a:solidFill>
                  <a:prstClr val="black">
                    <a:lumMod val="95000"/>
                    <a:lumOff val="5000"/>
                  </a:prstClr>
                </a:solidFill>
                <a:effectLst/>
                <a:uLnTx/>
                <a:uFillTx/>
                <a:ea typeface="+mn-ea"/>
                <a:cs typeface="Arial" panose="020B0604020202020204" pitchFamily="34" charset="0"/>
              </a:rPr>
              <a:t>Opponent Hand</a:t>
            </a:r>
          </a:p>
        </p:txBody>
      </p:sp>
      <p:sp>
        <p:nvSpPr>
          <p:cNvPr id="104" name="Rectangle 103">
            <a:extLst>
              <a:ext uri="{FF2B5EF4-FFF2-40B4-BE49-F238E27FC236}">
                <a16:creationId xmlns:a16="http://schemas.microsoft.com/office/drawing/2014/main" id="{FDC6FEAB-363C-46FF-82BD-0BDAA5CD7100}"/>
              </a:ext>
            </a:extLst>
          </p:cNvPr>
          <p:cNvSpPr/>
          <p:nvPr/>
        </p:nvSpPr>
        <p:spPr>
          <a:xfrm>
            <a:off x="3243791" y="2872648"/>
            <a:ext cx="1020666" cy="377461"/>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1200" i="1" kern="0" dirty="0">
                <a:solidFill>
                  <a:prstClr val="black">
                    <a:lumMod val="95000"/>
                    <a:lumOff val="5000"/>
                  </a:prstClr>
                </a:solidFill>
                <a:cs typeface="Arial" panose="020B0604020202020204" pitchFamily="34" charset="0"/>
              </a:rPr>
              <a:t>Score per attempt</a:t>
            </a:r>
            <a:endParaRPr kumimoji="0" lang="en-IN" sz="1200" b="0" i="1" u="none" strike="noStrike" kern="0" cap="none" spc="0" normalizeH="0" baseline="0" noProof="0" dirty="0">
              <a:ln>
                <a:noFill/>
              </a:ln>
              <a:solidFill>
                <a:prstClr val="black">
                  <a:lumMod val="95000"/>
                  <a:lumOff val="5000"/>
                </a:prstClr>
              </a:solidFill>
              <a:effectLst/>
              <a:uLnTx/>
              <a:uFillTx/>
              <a:cs typeface="Arial" panose="020B0604020202020204" pitchFamily="34" charset="0"/>
            </a:endParaRPr>
          </a:p>
        </p:txBody>
      </p:sp>
      <p:sp>
        <p:nvSpPr>
          <p:cNvPr id="105" name="Rectangle 104">
            <a:extLst>
              <a:ext uri="{FF2B5EF4-FFF2-40B4-BE49-F238E27FC236}">
                <a16:creationId xmlns:a16="http://schemas.microsoft.com/office/drawing/2014/main" id="{C1046BA0-40BF-46B7-B97A-465410BB1DC9}"/>
              </a:ext>
            </a:extLst>
          </p:cNvPr>
          <p:cNvSpPr/>
          <p:nvPr/>
        </p:nvSpPr>
        <p:spPr>
          <a:xfrm>
            <a:off x="4327489" y="3715721"/>
            <a:ext cx="938428" cy="377461"/>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200" b="0" i="1" u="none" strike="noStrike" kern="0" cap="none" spc="0" normalizeH="0" baseline="0" noProof="0" dirty="0">
                <a:ln>
                  <a:noFill/>
                </a:ln>
                <a:solidFill>
                  <a:prstClr val="black">
                    <a:lumMod val="95000"/>
                    <a:lumOff val="5000"/>
                  </a:prstClr>
                </a:solidFill>
                <a:effectLst/>
                <a:uLnTx/>
                <a:uFillTx/>
                <a:ea typeface="+mn-ea"/>
                <a:cs typeface="Arial" panose="020B0604020202020204" pitchFamily="34" charset="0"/>
              </a:rPr>
              <a:t>Winner</a:t>
            </a:r>
          </a:p>
        </p:txBody>
      </p:sp>
      <p:sp>
        <p:nvSpPr>
          <p:cNvPr id="120" name="Rectangle 119">
            <a:extLst>
              <a:ext uri="{FF2B5EF4-FFF2-40B4-BE49-F238E27FC236}">
                <a16:creationId xmlns:a16="http://schemas.microsoft.com/office/drawing/2014/main" id="{A519CBAE-007E-4B84-B24F-F8C21DF6FDC0}"/>
              </a:ext>
            </a:extLst>
          </p:cNvPr>
          <p:cNvSpPr/>
          <p:nvPr/>
        </p:nvSpPr>
        <p:spPr>
          <a:xfrm>
            <a:off x="6032377" y="3004456"/>
            <a:ext cx="2784423" cy="2165566"/>
          </a:xfrm>
          <a:prstGeom prst="rect">
            <a:avLst/>
          </a:prstGeom>
          <a:noFill/>
          <a:ln w="12700" cap="flat" cmpd="sng" algn="ctr">
            <a:solidFill>
              <a:sysClr val="window" lastClr="FFFFFF">
                <a:lumMod val="8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ea typeface="+mn-ea"/>
              <a:cs typeface="Arial" panose="020B0604020202020204" pitchFamily="34" charset="0"/>
            </a:endParaRPr>
          </a:p>
        </p:txBody>
      </p:sp>
      <p:grpSp>
        <p:nvGrpSpPr>
          <p:cNvPr id="121" name="Group 120">
            <a:extLst>
              <a:ext uri="{FF2B5EF4-FFF2-40B4-BE49-F238E27FC236}">
                <a16:creationId xmlns:a16="http://schemas.microsoft.com/office/drawing/2014/main" id="{D09FC1F6-B4FD-4E6F-9D8B-1FAD94CCD1EE}"/>
              </a:ext>
            </a:extLst>
          </p:cNvPr>
          <p:cNvGrpSpPr/>
          <p:nvPr/>
        </p:nvGrpSpPr>
        <p:grpSpPr>
          <a:xfrm>
            <a:off x="6207211" y="3177530"/>
            <a:ext cx="2412117" cy="711306"/>
            <a:chOff x="342433" y="1415841"/>
            <a:chExt cx="2412117" cy="711306"/>
          </a:xfrm>
        </p:grpSpPr>
        <p:sp>
          <p:nvSpPr>
            <p:cNvPr id="122" name="Rectangle 121">
              <a:extLst>
                <a:ext uri="{FF2B5EF4-FFF2-40B4-BE49-F238E27FC236}">
                  <a16:creationId xmlns:a16="http://schemas.microsoft.com/office/drawing/2014/main" id="{BB2287D9-1ED7-4BBC-945B-6B92B77C7E36}"/>
                </a:ext>
              </a:extLst>
            </p:cNvPr>
            <p:cNvSpPr/>
            <p:nvPr/>
          </p:nvSpPr>
          <p:spPr>
            <a:xfrm>
              <a:off x="348975" y="1415841"/>
              <a:ext cx="2405575" cy="296948"/>
            </a:xfrm>
            <a:prstGeom prst="rect">
              <a:avLst/>
            </a:prstGeom>
            <a:solidFill>
              <a:srgbClr val="1957A3"/>
            </a:solidFill>
            <a:ln w="12700" cap="flat" cmpd="sng" algn="ctr">
              <a:solidFill>
                <a:srgbClr val="1957A3">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white"/>
                  </a:solidFill>
                  <a:effectLst/>
                  <a:uLnTx/>
                  <a:uFillTx/>
                  <a:ea typeface="+mn-ea"/>
                  <a:cs typeface="Arial" panose="020B0604020202020204" pitchFamily="34" charset="0"/>
                </a:rPr>
                <a:t>Statistical testing</a:t>
              </a:r>
            </a:p>
          </p:txBody>
        </p:sp>
        <p:sp>
          <p:nvSpPr>
            <p:cNvPr id="123" name="Rectangle 122">
              <a:extLst>
                <a:ext uri="{FF2B5EF4-FFF2-40B4-BE49-F238E27FC236}">
                  <a16:creationId xmlns:a16="http://schemas.microsoft.com/office/drawing/2014/main" id="{6EE4B5BA-CA9A-45F3-AD40-1052B58F6B0D}"/>
                </a:ext>
              </a:extLst>
            </p:cNvPr>
            <p:cNvSpPr/>
            <p:nvPr/>
          </p:nvSpPr>
          <p:spPr>
            <a:xfrm>
              <a:off x="342433" y="1712789"/>
              <a:ext cx="2412117" cy="414358"/>
            </a:xfrm>
            <a:prstGeom prst="rect">
              <a:avLst/>
            </a:prstGeom>
            <a:solidFill>
              <a:sysClr val="window" lastClr="FFFFFF">
                <a:lumMod val="95000"/>
              </a:sysClr>
            </a:solidFill>
            <a:ln w="12700" cap="flat" cmpd="sng" algn="ctr">
              <a:solidFill>
                <a:srgbClr val="1957A3">
                  <a:shade val="50000"/>
                </a:srgbClr>
              </a:solidFill>
              <a:prstDash val="solid"/>
              <a:miter lim="800000"/>
            </a:ln>
            <a:effectLst/>
          </p:spPr>
          <p:txBody>
            <a:bodyPr rtlCol="0" anchor="ctr"/>
            <a:lstStyle/>
            <a:p>
              <a:pPr marR="0" lvl="0" algn="ctr" defTabSz="914400" eaLnBrk="1" fontAlgn="auto" latinLnBrk="0" hangingPunct="1">
                <a:lnSpc>
                  <a:spcPct val="100000"/>
                </a:lnSpc>
                <a:spcBef>
                  <a:spcPts val="0"/>
                </a:spcBef>
                <a:spcAft>
                  <a:spcPts val="0"/>
                </a:spcAft>
                <a:buClrTx/>
                <a:buSzTx/>
                <a:tabLst/>
                <a:defRPr/>
              </a:pPr>
              <a:r>
                <a:rPr kumimoji="0" lang="en-IN" sz="1200" b="0" i="0" u="none" strike="noStrike" kern="0" cap="none" spc="0" normalizeH="0" baseline="0" noProof="0" dirty="0">
                  <a:ln>
                    <a:noFill/>
                  </a:ln>
                  <a:solidFill>
                    <a:prstClr val="black"/>
                  </a:solidFill>
                  <a:effectLst/>
                  <a:uLnTx/>
                  <a:uFillTx/>
                  <a:ea typeface="+mn-ea"/>
                  <a:cs typeface="Arial" panose="020B0604020202020204" pitchFamily="34" charset="0"/>
                </a:rPr>
                <a:t>Independent t-testing </a:t>
              </a:r>
            </a:p>
          </p:txBody>
        </p:sp>
      </p:grpSp>
      <p:sp>
        <p:nvSpPr>
          <p:cNvPr id="124" name="Rectangle: Rounded Corners 123">
            <a:extLst>
              <a:ext uri="{FF2B5EF4-FFF2-40B4-BE49-F238E27FC236}">
                <a16:creationId xmlns:a16="http://schemas.microsoft.com/office/drawing/2014/main" id="{B33D64B9-BB8E-41BA-A4D7-98D9544A3036}"/>
              </a:ext>
            </a:extLst>
          </p:cNvPr>
          <p:cNvSpPr/>
          <p:nvPr/>
        </p:nvSpPr>
        <p:spPr>
          <a:xfrm>
            <a:off x="6632705" y="2521869"/>
            <a:ext cx="1567670" cy="327535"/>
          </a:xfrm>
          <a:prstGeom prst="roundRect">
            <a:avLst/>
          </a:prstGeom>
          <a:solidFill>
            <a:srgbClr val="1AA4AD"/>
          </a:solidFill>
          <a:ln w="12700" cap="flat" cmpd="sng" algn="ctr">
            <a:solidFill>
              <a:srgbClr val="1AA4AD">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white"/>
                </a:solidFill>
                <a:effectLst/>
                <a:uLnTx/>
                <a:uFillTx/>
                <a:ea typeface="+mn-ea"/>
                <a:cs typeface="Arial" panose="020B0604020202020204" pitchFamily="34" charset="0"/>
              </a:rPr>
              <a:t>Data Analysis</a:t>
            </a:r>
          </a:p>
        </p:txBody>
      </p:sp>
      <p:pic>
        <p:nvPicPr>
          <p:cNvPr id="125" name="Picture 8" descr="https://static.thenounproject.com/png/802942-200.png">
            <a:extLst>
              <a:ext uri="{FF2B5EF4-FFF2-40B4-BE49-F238E27FC236}">
                <a16:creationId xmlns:a16="http://schemas.microsoft.com/office/drawing/2014/main" id="{65F14B2E-D70C-43D9-91DB-BDED41552C22}"/>
              </a:ext>
            </a:extLst>
          </p:cNvPr>
          <p:cNvPicPr>
            <a:picLocks noChangeAspect="1" noChangeArrowheads="1"/>
          </p:cNvPicPr>
          <p:nvPr/>
        </p:nvPicPr>
        <p:blipFill>
          <a:blip r:embed="rId4">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2751417" y="1758772"/>
            <a:ext cx="395833" cy="519978"/>
          </a:xfrm>
          <a:prstGeom prst="rect">
            <a:avLst/>
          </a:prstGeom>
          <a:noFill/>
          <a:extLst>
            <a:ext uri="{909E8E84-426E-40DD-AFC4-6F175D3DCCD1}">
              <a14:hiddenFill xmlns:a14="http://schemas.microsoft.com/office/drawing/2010/main">
                <a:solidFill>
                  <a:srgbClr val="FFFFFF"/>
                </a:solidFill>
              </a14:hiddenFill>
            </a:ext>
          </a:extLst>
        </p:spPr>
      </p:pic>
      <p:sp>
        <p:nvSpPr>
          <p:cNvPr id="126" name="Rectangle 125">
            <a:extLst>
              <a:ext uri="{FF2B5EF4-FFF2-40B4-BE49-F238E27FC236}">
                <a16:creationId xmlns:a16="http://schemas.microsoft.com/office/drawing/2014/main" id="{CA1E3338-7AE0-4C6C-BA0C-C003B8404520}"/>
              </a:ext>
            </a:extLst>
          </p:cNvPr>
          <p:cNvSpPr/>
          <p:nvPr/>
        </p:nvSpPr>
        <p:spPr>
          <a:xfrm>
            <a:off x="6207211" y="4060230"/>
            <a:ext cx="2405575" cy="296948"/>
          </a:xfrm>
          <a:prstGeom prst="rect">
            <a:avLst/>
          </a:prstGeom>
          <a:solidFill>
            <a:srgbClr val="1957A3"/>
          </a:solidFill>
          <a:ln w="12700" cap="flat" cmpd="sng" algn="ctr">
            <a:solidFill>
              <a:srgbClr val="1957A3">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white"/>
                </a:solidFill>
                <a:effectLst/>
                <a:uLnTx/>
                <a:uFillTx/>
                <a:ea typeface="+mn-ea"/>
                <a:cs typeface="Arial" panose="020B0604020202020204" pitchFamily="34" charset="0"/>
              </a:rPr>
              <a:t>Exploratory data analysis</a:t>
            </a:r>
          </a:p>
        </p:txBody>
      </p:sp>
      <p:sp>
        <p:nvSpPr>
          <p:cNvPr id="127" name="Rectangle 126">
            <a:extLst>
              <a:ext uri="{FF2B5EF4-FFF2-40B4-BE49-F238E27FC236}">
                <a16:creationId xmlns:a16="http://schemas.microsoft.com/office/drawing/2014/main" id="{EEAE746E-C1D9-428F-A62F-125EB225DFBB}"/>
              </a:ext>
            </a:extLst>
          </p:cNvPr>
          <p:cNvSpPr/>
          <p:nvPr/>
        </p:nvSpPr>
        <p:spPr>
          <a:xfrm>
            <a:off x="6213753" y="4357177"/>
            <a:ext cx="2392491" cy="403140"/>
          </a:xfrm>
          <a:prstGeom prst="rect">
            <a:avLst/>
          </a:prstGeom>
          <a:solidFill>
            <a:sysClr val="window" lastClr="FFFFFF">
              <a:lumMod val="95000"/>
            </a:sysClr>
          </a:solidFill>
          <a:ln w="12700" cap="flat" cmpd="sng" algn="ctr">
            <a:solidFill>
              <a:srgbClr val="1957A3">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200" b="0" i="0" u="none" strike="noStrike" kern="0" cap="none" spc="0" normalizeH="0" baseline="0" noProof="0" dirty="0">
                <a:ln>
                  <a:noFill/>
                </a:ln>
                <a:solidFill>
                  <a:prstClr val="black"/>
                </a:solidFill>
                <a:effectLst/>
                <a:uLnTx/>
                <a:uFillTx/>
                <a:ea typeface="+mn-ea"/>
                <a:cs typeface="Arial" panose="020B0604020202020204" pitchFamily="34" charset="0"/>
              </a:rPr>
              <a:t>Univariate | Bivariate analyses</a:t>
            </a:r>
          </a:p>
        </p:txBody>
      </p:sp>
      <p:sp>
        <p:nvSpPr>
          <p:cNvPr id="128" name="Arrow: Chevron 127">
            <a:extLst>
              <a:ext uri="{FF2B5EF4-FFF2-40B4-BE49-F238E27FC236}">
                <a16:creationId xmlns:a16="http://schemas.microsoft.com/office/drawing/2014/main" id="{579BBD84-DD23-46AA-ABC0-03125B59079E}"/>
              </a:ext>
            </a:extLst>
          </p:cNvPr>
          <p:cNvSpPr/>
          <p:nvPr/>
        </p:nvSpPr>
        <p:spPr>
          <a:xfrm>
            <a:off x="5522328" y="3666885"/>
            <a:ext cx="350699" cy="443902"/>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latin typeface="Arial" panose="020B0604020202020204" pitchFamily="34" charset="0"/>
              <a:cs typeface="Arial" panose="020B0604020202020204" pitchFamily="34" charset="0"/>
            </a:endParaRPr>
          </a:p>
        </p:txBody>
      </p:sp>
      <p:sp>
        <p:nvSpPr>
          <p:cNvPr id="129" name="Arrow: Chevron 128">
            <a:extLst>
              <a:ext uri="{FF2B5EF4-FFF2-40B4-BE49-F238E27FC236}">
                <a16:creationId xmlns:a16="http://schemas.microsoft.com/office/drawing/2014/main" id="{F179B754-0439-4CCA-A921-89240F960E43}"/>
              </a:ext>
            </a:extLst>
          </p:cNvPr>
          <p:cNvSpPr/>
          <p:nvPr/>
        </p:nvSpPr>
        <p:spPr>
          <a:xfrm>
            <a:off x="8976150" y="3710477"/>
            <a:ext cx="350699" cy="443902"/>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latin typeface="Arial" panose="020B0604020202020204" pitchFamily="34" charset="0"/>
              <a:cs typeface="Arial" panose="020B0604020202020204" pitchFamily="34" charset="0"/>
            </a:endParaRPr>
          </a:p>
        </p:txBody>
      </p:sp>
      <p:sp>
        <p:nvSpPr>
          <p:cNvPr id="133" name="Rectangle 132">
            <a:extLst>
              <a:ext uri="{FF2B5EF4-FFF2-40B4-BE49-F238E27FC236}">
                <a16:creationId xmlns:a16="http://schemas.microsoft.com/office/drawing/2014/main" id="{6F105C2C-AF46-491B-94FB-CC60AEE9A3FF}"/>
              </a:ext>
            </a:extLst>
          </p:cNvPr>
          <p:cNvSpPr/>
          <p:nvPr/>
        </p:nvSpPr>
        <p:spPr>
          <a:xfrm>
            <a:off x="9526088" y="3445802"/>
            <a:ext cx="2112386" cy="1156566"/>
          </a:xfrm>
          <a:prstGeom prst="rect">
            <a:avLst/>
          </a:prstGeom>
          <a:solidFill>
            <a:srgbClr val="1957A3">
              <a:lumMod val="20000"/>
              <a:lumOff val="80000"/>
            </a:srgbClr>
          </a:solidFill>
          <a:ln w="12700" cap="flat" cmpd="sng" algn="ctr">
            <a:solidFill>
              <a:srgbClr val="1957A3">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ea typeface="+mn-ea"/>
                <a:cs typeface="Arial" panose="020B0604020202020204" pitchFamily="34" charset="0"/>
              </a:rPr>
              <a:t>Understanding the winner using data-driven approach</a:t>
            </a:r>
          </a:p>
        </p:txBody>
      </p:sp>
      <p:sp>
        <p:nvSpPr>
          <p:cNvPr id="134" name="Rectangle: Rounded Corners 133">
            <a:extLst>
              <a:ext uri="{FF2B5EF4-FFF2-40B4-BE49-F238E27FC236}">
                <a16:creationId xmlns:a16="http://schemas.microsoft.com/office/drawing/2014/main" id="{37AC0A0C-B01C-4A57-BA69-60631BC979B2}"/>
              </a:ext>
            </a:extLst>
          </p:cNvPr>
          <p:cNvSpPr/>
          <p:nvPr/>
        </p:nvSpPr>
        <p:spPr>
          <a:xfrm>
            <a:off x="9681401" y="2999843"/>
            <a:ext cx="1718588" cy="341603"/>
          </a:xfrm>
          <a:prstGeom prst="roundRect">
            <a:avLst/>
          </a:prstGeom>
          <a:solidFill>
            <a:srgbClr val="1AA4AD"/>
          </a:solidFill>
          <a:ln w="12700" cap="flat" cmpd="sng" algn="ctr">
            <a:solidFill>
              <a:srgbClr val="1AA4AD">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white"/>
                </a:solidFill>
                <a:effectLst/>
                <a:uLnTx/>
                <a:uFillTx/>
                <a:ea typeface="+mn-ea"/>
                <a:cs typeface="Arial" panose="020B0604020202020204" pitchFamily="34" charset="0"/>
              </a:rPr>
              <a:t>Result</a:t>
            </a:r>
          </a:p>
        </p:txBody>
      </p:sp>
      <p:pic>
        <p:nvPicPr>
          <p:cNvPr id="135" name="Picture 6" descr="https://static.thenounproject.com/png/689323-200.png">
            <a:extLst>
              <a:ext uri="{FF2B5EF4-FFF2-40B4-BE49-F238E27FC236}">
                <a16:creationId xmlns:a16="http://schemas.microsoft.com/office/drawing/2014/main" id="{2A17B78E-029F-4F42-BCE3-348C97AF4158}"/>
              </a:ext>
            </a:extLst>
          </p:cNvPr>
          <p:cNvPicPr>
            <a:picLocks noChangeAspect="1" noChangeArrowheads="1"/>
          </p:cNvPicPr>
          <p:nvPr/>
        </p:nvPicPr>
        <p:blipFill>
          <a:blip r:embed="rId5">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228064" y="2400286"/>
            <a:ext cx="563294" cy="563294"/>
          </a:xfrm>
          <a:prstGeom prst="rect">
            <a:avLst/>
          </a:prstGeom>
          <a:noFill/>
          <a:extLst>
            <a:ext uri="{909E8E84-426E-40DD-AFC4-6F175D3DCCD1}">
              <a14:hiddenFill xmlns:a14="http://schemas.microsoft.com/office/drawing/2010/main">
                <a:solidFill>
                  <a:srgbClr val="FFFFFF"/>
                </a:solidFill>
              </a14:hiddenFill>
            </a:ext>
          </a:extLst>
        </p:spPr>
      </p:pic>
      <p:sp>
        <p:nvSpPr>
          <p:cNvPr id="136" name="Rectangle 135">
            <a:extLst>
              <a:ext uri="{FF2B5EF4-FFF2-40B4-BE49-F238E27FC236}">
                <a16:creationId xmlns:a16="http://schemas.microsoft.com/office/drawing/2014/main" id="{53FD827B-DB2D-4076-82F7-72356010F2D2}"/>
              </a:ext>
            </a:extLst>
          </p:cNvPr>
          <p:cNvSpPr/>
          <p:nvPr/>
        </p:nvSpPr>
        <p:spPr>
          <a:xfrm>
            <a:off x="7158945" y="4826088"/>
            <a:ext cx="1657855" cy="3006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i="1" dirty="0">
                <a:solidFill>
                  <a:schemeClr val="tx1">
                    <a:lumMod val="50000"/>
                    <a:lumOff val="50000"/>
                  </a:schemeClr>
                </a:solidFill>
                <a:cs typeface="Arial" panose="020B0604020202020204" pitchFamily="34" charset="0"/>
              </a:rPr>
              <a:t>*details on next slide</a:t>
            </a:r>
          </a:p>
        </p:txBody>
      </p:sp>
    </p:spTree>
    <p:extLst>
      <p:ext uri="{BB962C8B-B14F-4D97-AF65-F5344CB8AC3E}">
        <p14:creationId xmlns:p14="http://schemas.microsoft.com/office/powerpoint/2010/main" val="13304673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B989F-6C5B-43D0-A832-9C5990DC0694}"/>
              </a:ext>
            </a:extLst>
          </p:cNvPr>
          <p:cNvSpPr>
            <a:spLocks noGrp="1"/>
          </p:cNvSpPr>
          <p:nvPr>
            <p:ph type="title"/>
          </p:nvPr>
        </p:nvSpPr>
        <p:spPr>
          <a:xfrm>
            <a:off x="319935" y="877207"/>
            <a:ext cx="11029616" cy="538815"/>
          </a:xfrm>
        </p:spPr>
        <p:txBody>
          <a:bodyPr>
            <a:noAutofit/>
          </a:bodyPr>
          <a:lstStyle/>
          <a:p>
            <a:pPr algn="l"/>
            <a:r>
              <a:rPr lang="en-US" sz="2400" dirty="0"/>
              <a:t>Leveraging Statistical and Exploratory data analysis for identifying better pancake flipper</a:t>
            </a:r>
          </a:p>
        </p:txBody>
      </p:sp>
      <p:sp>
        <p:nvSpPr>
          <p:cNvPr id="3" name="Rectangle 2">
            <a:extLst>
              <a:ext uri="{FF2B5EF4-FFF2-40B4-BE49-F238E27FC236}">
                <a16:creationId xmlns:a16="http://schemas.microsoft.com/office/drawing/2014/main" id="{1A059BEE-FC59-45FD-AF99-CE248CA3FB46}"/>
              </a:ext>
            </a:extLst>
          </p:cNvPr>
          <p:cNvSpPr/>
          <p:nvPr/>
        </p:nvSpPr>
        <p:spPr>
          <a:xfrm>
            <a:off x="986970" y="2351304"/>
            <a:ext cx="4281714" cy="4165600"/>
          </a:xfrm>
          <a:prstGeom prst="rect">
            <a:avLst/>
          </a:prstGeom>
          <a:solidFill>
            <a:schemeClr val="bg1">
              <a:lumMod val="9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2">
                    <a:lumMod val="50000"/>
                  </a:schemeClr>
                </a:solidFill>
              </a:rPr>
              <a:t>To identify the significance of pancake flippers by </a:t>
            </a:r>
            <a:r>
              <a:rPr lang="en-US" b="1" dirty="0">
                <a:solidFill>
                  <a:schemeClr val="tx2">
                    <a:lumMod val="50000"/>
                  </a:schemeClr>
                </a:solidFill>
              </a:rPr>
              <a:t>comparing the two players of data using Statistical Testing</a:t>
            </a:r>
          </a:p>
          <a:p>
            <a:pPr algn="ctr"/>
            <a:endParaRPr lang="en-US" dirty="0">
              <a:solidFill>
                <a:schemeClr val="tx2">
                  <a:lumMod val="50000"/>
                </a:schemeClr>
              </a:solidFill>
            </a:endParaRPr>
          </a:p>
          <a:p>
            <a:r>
              <a:rPr lang="en-US" b="1" dirty="0">
                <a:solidFill>
                  <a:schemeClr val="tx2">
                    <a:lumMod val="50000"/>
                  </a:schemeClr>
                </a:solidFill>
              </a:rPr>
              <a:t>Defining hypothesis - </a:t>
            </a:r>
          </a:p>
          <a:p>
            <a:pPr marL="285750" indent="-285750">
              <a:buFont typeface="Wingdings" panose="05000000000000000000" pitchFamily="2" charset="2"/>
              <a:buChar char="§"/>
            </a:pPr>
            <a:r>
              <a:rPr lang="en-US" b="1" dirty="0">
                <a:solidFill>
                  <a:schemeClr val="tx2">
                    <a:lumMod val="50000"/>
                  </a:schemeClr>
                </a:solidFill>
              </a:rPr>
              <a:t>Null Hypothesis</a:t>
            </a:r>
            <a:r>
              <a:rPr lang="en-US" dirty="0">
                <a:solidFill>
                  <a:schemeClr val="tx2">
                    <a:lumMod val="50000"/>
                  </a:schemeClr>
                </a:solidFill>
              </a:rPr>
              <a:t>: Arielle and Boris are both equally competent pancake flippers</a:t>
            </a:r>
          </a:p>
          <a:p>
            <a:pPr marL="285750" indent="-285750">
              <a:buFont typeface="Wingdings" panose="05000000000000000000" pitchFamily="2" charset="2"/>
              <a:buChar char="§"/>
            </a:pPr>
            <a:r>
              <a:rPr lang="en-US" b="1" dirty="0">
                <a:solidFill>
                  <a:schemeClr val="tx2">
                    <a:lumMod val="50000"/>
                  </a:schemeClr>
                </a:solidFill>
              </a:rPr>
              <a:t>Alternate Hypothesis</a:t>
            </a:r>
            <a:r>
              <a:rPr lang="en-US" dirty="0">
                <a:solidFill>
                  <a:schemeClr val="tx2">
                    <a:lumMod val="50000"/>
                  </a:schemeClr>
                </a:solidFill>
              </a:rPr>
              <a:t>: Both are not equal in terms of pancake flipping performance </a:t>
            </a:r>
          </a:p>
          <a:p>
            <a:pPr marL="285750" indent="-285750">
              <a:buFont typeface="Wingdings" panose="05000000000000000000" pitchFamily="2" charset="2"/>
              <a:buChar char="§"/>
            </a:pPr>
            <a:endParaRPr lang="en-US" dirty="0">
              <a:solidFill>
                <a:schemeClr val="tx2">
                  <a:lumMod val="50000"/>
                </a:schemeClr>
              </a:solidFill>
            </a:endParaRPr>
          </a:p>
          <a:p>
            <a:r>
              <a:rPr lang="en-US" dirty="0">
                <a:solidFill>
                  <a:schemeClr val="tx2">
                    <a:lumMod val="50000"/>
                  </a:schemeClr>
                </a:solidFill>
              </a:rPr>
              <a:t>Using scores of Arielle and Boris, comparing the significance of these two independent players using t-test</a:t>
            </a:r>
          </a:p>
          <a:p>
            <a:pPr algn="ctr"/>
            <a:endParaRPr lang="en-US" dirty="0">
              <a:solidFill>
                <a:schemeClr val="tx2">
                  <a:lumMod val="50000"/>
                </a:schemeClr>
              </a:solidFill>
            </a:endParaRPr>
          </a:p>
        </p:txBody>
      </p:sp>
      <p:sp>
        <p:nvSpPr>
          <p:cNvPr id="4" name="Rectangle 3">
            <a:extLst>
              <a:ext uri="{FF2B5EF4-FFF2-40B4-BE49-F238E27FC236}">
                <a16:creationId xmlns:a16="http://schemas.microsoft.com/office/drawing/2014/main" id="{1552B455-82FF-4D57-B609-29F787DC760A}"/>
              </a:ext>
            </a:extLst>
          </p:cNvPr>
          <p:cNvSpPr/>
          <p:nvPr/>
        </p:nvSpPr>
        <p:spPr>
          <a:xfrm>
            <a:off x="6190341" y="2351304"/>
            <a:ext cx="4281714" cy="4165600"/>
          </a:xfrm>
          <a:prstGeom prst="rect">
            <a:avLst/>
          </a:prstGeom>
          <a:solidFill>
            <a:schemeClr val="accent5">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2">
                    <a:lumMod val="50000"/>
                  </a:schemeClr>
                </a:solidFill>
              </a:rPr>
              <a:t>To explore the given features and </a:t>
            </a:r>
            <a:r>
              <a:rPr lang="en-US" b="1" dirty="0">
                <a:solidFill>
                  <a:schemeClr val="tx2">
                    <a:lumMod val="50000"/>
                  </a:schemeClr>
                </a:solidFill>
              </a:rPr>
              <a:t>derive additional features/KPIs </a:t>
            </a:r>
            <a:r>
              <a:rPr lang="en-US" dirty="0">
                <a:solidFill>
                  <a:schemeClr val="tx2">
                    <a:lumMod val="50000"/>
                  </a:schemeClr>
                </a:solidFill>
              </a:rPr>
              <a:t>to make a case for identifying better pancake flipper </a:t>
            </a:r>
          </a:p>
          <a:p>
            <a:pPr algn="ctr"/>
            <a:endParaRPr lang="en-US" b="1" dirty="0">
              <a:solidFill>
                <a:schemeClr val="tx2">
                  <a:lumMod val="50000"/>
                </a:schemeClr>
              </a:solidFill>
            </a:endParaRPr>
          </a:p>
          <a:p>
            <a:r>
              <a:rPr lang="en-US" b="1" dirty="0">
                <a:solidFill>
                  <a:schemeClr val="tx2">
                    <a:lumMod val="50000"/>
                  </a:schemeClr>
                </a:solidFill>
              </a:rPr>
              <a:t>Types of analyses (Univariate | Bivariate analysis):</a:t>
            </a:r>
          </a:p>
          <a:p>
            <a:pPr marL="285750" indent="-285750">
              <a:buFont typeface="Wingdings" panose="05000000000000000000" pitchFamily="2" charset="2"/>
              <a:buChar char="§"/>
            </a:pPr>
            <a:r>
              <a:rPr lang="en-US" dirty="0">
                <a:solidFill>
                  <a:schemeClr val="tx2">
                    <a:lumMod val="50000"/>
                  </a:schemeClr>
                </a:solidFill>
              </a:rPr>
              <a:t>Count of Winning by Players</a:t>
            </a:r>
          </a:p>
          <a:p>
            <a:pPr marL="285750" indent="-285750">
              <a:buFont typeface="Wingdings" panose="05000000000000000000" pitchFamily="2" charset="2"/>
              <a:buChar char="§"/>
            </a:pPr>
            <a:r>
              <a:rPr lang="en-US" dirty="0">
                <a:solidFill>
                  <a:schemeClr val="tx2">
                    <a:lumMod val="50000"/>
                  </a:schemeClr>
                </a:solidFill>
              </a:rPr>
              <a:t>Sum of Scores by Winners</a:t>
            </a:r>
          </a:p>
          <a:p>
            <a:pPr marL="285750" indent="-285750">
              <a:buFont typeface="Wingdings" panose="05000000000000000000" pitchFamily="2" charset="2"/>
              <a:buChar char="§"/>
            </a:pPr>
            <a:r>
              <a:rPr lang="en-US" dirty="0">
                <a:solidFill>
                  <a:schemeClr val="tx2">
                    <a:lumMod val="50000"/>
                  </a:schemeClr>
                </a:solidFill>
              </a:rPr>
              <a:t>Num of Scores per Attempt</a:t>
            </a:r>
          </a:p>
          <a:p>
            <a:pPr marL="285750" indent="-285750">
              <a:buFont typeface="Wingdings" panose="05000000000000000000" pitchFamily="2" charset="2"/>
              <a:buChar char="§"/>
            </a:pPr>
            <a:r>
              <a:rPr lang="en-US" dirty="0">
                <a:solidFill>
                  <a:schemeClr val="tx2">
                    <a:lumMod val="50000"/>
                  </a:schemeClr>
                </a:solidFill>
              </a:rPr>
              <a:t>Variance and Standard Deviation of Players</a:t>
            </a:r>
          </a:p>
          <a:p>
            <a:pPr marL="285750" indent="-285750">
              <a:buFont typeface="Wingdings" panose="05000000000000000000" pitchFamily="2" charset="2"/>
              <a:buChar char="§"/>
            </a:pPr>
            <a:r>
              <a:rPr lang="en-US" dirty="0">
                <a:solidFill>
                  <a:schemeClr val="tx2">
                    <a:lumMod val="50000"/>
                  </a:schemeClr>
                </a:solidFill>
              </a:rPr>
              <a:t>Winning score difference by Players</a:t>
            </a:r>
          </a:p>
          <a:p>
            <a:pPr marL="285750" indent="-285750">
              <a:buFont typeface="Wingdings" panose="05000000000000000000" pitchFamily="2" charset="2"/>
              <a:buChar char="§"/>
            </a:pPr>
            <a:r>
              <a:rPr lang="en-US" dirty="0">
                <a:solidFill>
                  <a:schemeClr val="tx2">
                    <a:lumMod val="50000"/>
                  </a:schemeClr>
                </a:solidFill>
              </a:rPr>
              <a:t>Preferred Hand (Right | Left) by Winners</a:t>
            </a:r>
          </a:p>
          <a:p>
            <a:pPr marL="285750" indent="-285750">
              <a:buFont typeface="Wingdings" panose="05000000000000000000" pitchFamily="2" charset="2"/>
              <a:buChar char="§"/>
            </a:pPr>
            <a:endParaRPr lang="en-US" dirty="0">
              <a:solidFill>
                <a:schemeClr val="tx2">
                  <a:lumMod val="50000"/>
                </a:schemeClr>
              </a:solidFill>
            </a:endParaRPr>
          </a:p>
          <a:p>
            <a:pPr marL="285750" indent="-285750">
              <a:buFont typeface="Wingdings" panose="05000000000000000000" pitchFamily="2" charset="2"/>
              <a:buChar char="§"/>
            </a:pPr>
            <a:endParaRPr lang="en-US" dirty="0">
              <a:solidFill>
                <a:schemeClr val="tx2">
                  <a:lumMod val="50000"/>
                </a:schemeClr>
              </a:solidFill>
            </a:endParaRPr>
          </a:p>
          <a:p>
            <a:pPr marL="285750" indent="-285750">
              <a:buFont typeface="Wingdings" panose="05000000000000000000" pitchFamily="2" charset="2"/>
              <a:buChar char="§"/>
            </a:pPr>
            <a:endParaRPr lang="en-US" dirty="0">
              <a:solidFill>
                <a:schemeClr val="tx2">
                  <a:lumMod val="50000"/>
                </a:schemeClr>
              </a:solidFill>
            </a:endParaRPr>
          </a:p>
        </p:txBody>
      </p:sp>
      <p:sp>
        <p:nvSpPr>
          <p:cNvPr id="5" name="Oval 4">
            <a:extLst>
              <a:ext uri="{FF2B5EF4-FFF2-40B4-BE49-F238E27FC236}">
                <a16:creationId xmlns:a16="http://schemas.microsoft.com/office/drawing/2014/main" id="{7D7B52BE-7344-40A6-8347-135B0D24B65E}"/>
              </a:ext>
            </a:extLst>
          </p:cNvPr>
          <p:cNvSpPr/>
          <p:nvPr/>
        </p:nvSpPr>
        <p:spPr>
          <a:xfrm>
            <a:off x="798284" y="2162619"/>
            <a:ext cx="377371" cy="362857"/>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1</a:t>
            </a:r>
          </a:p>
        </p:txBody>
      </p:sp>
      <p:sp>
        <p:nvSpPr>
          <p:cNvPr id="6" name="Oval 5">
            <a:extLst>
              <a:ext uri="{FF2B5EF4-FFF2-40B4-BE49-F238E27FC236}">
                <a16:creationId xmlns:a16="http://schemas.microsoft.com/office/drawing/2014/main" id="{4310DF4B-6559-4E7F-ADD1-1A54D231197B}"/>
              </a:ext>
            </a:extLst>
          </p:cNvPr>
          <p:cNvSpPr/>
          <p:nvPr/>
        </p:nvSpPr>
        <p:spPr>
          <a:xfrm>
            <a:off x="6030686" y="2169879"/>
            <a:ext cx="377371" cy="362857"/>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2</a:t>
            </a:r>
          </a:p>
        </p:txBody>
      </p:sp>
      <p:cxnSp>
        <p:nvCxnSpPr>
          <p:cNvPr id="8" name="Straight Connector 7">
            <a:extLst>
              <a:ext uri="{FF2B5EF4-FFF2-40B4-BE49-F238E27FC236}">
                <a16:creationId xmlns:a16="http://schemas.microsoft.com/office/drawing/2014/main" id="{53A1A006-A4ED-414E-A427-B48F982E0AFD}"/>
              </a:ext>
            </a:extLst>
          </p:cNvPr>
          <p:cNvCxnSpPr/>
          <p:nvPr/>
        </p:nvCxnSpPr>
        <p:spPr>
          <a:xfrm>
            <a:off x="5718625" y="1175647"/>
            <a:ext cx="0" cy="5558972"/>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47BE624-2A1A-4068-BEC3-76D7B6433BD0}"/>
              </a:ext>
            </a:extLst>
          </p:cNvPr>
          <p:cNvSpPr/>
          <p:nvPr/>
        </p:nvSpPr>
        <p:spPr>
          <a:xfrm>
            <a:off x="2525481" y="1712680"/>
            <a:ext cx="2104571" cy="442684"/>
          </a:xfrm>
          <a:prstGeom prst="rect">
            <a:avLst/>
          </a:prstGeom>
          <a:solidFill>
            <a:schemeClr val="bg1">
              <a:lumMod val="50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Statistical Method</a:t>
            </a:r>
          </a:p>
        </p:txBody>
      </p:sp>
      <p:sp>
        <p:nvSpPr>
          <p:cNvPr id="10" name="Rectangle 9">
            <a:extLst>
              <a:ext uri="{FF2B5EF4-FFF2-40B4-BE49-F238E27FC236}">
                <a16:creationId xmlns:a16="http://schemas.microsoft.com/office/drawing/2014/main" id="{857D3A9D-6B1F-4E06-B3EE-BBABD2E84388}"/>
              </a:ext>
            </a:extLst>
          </p:cNvPr>
          <p:cNvSpPr/>
          <p:nvPr/>
        </p:nvSpPr>
        <p:spPr>
          <a:xfrm>
            <a:off x="7830452" y="1719935"/>
            <a:ext cx="2104571" cy="442684"/>
          </a:xfrm>
          <a:prstGeom prst="rect">
            <a:avLst/>
          </a:prstGeom>
          <a:solidFill>
            <a:schemeClr val="accent5"/>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Exploratory Method</a:t>
            </a:r>
          </a:p>
        </p:txBody>
      </p:sp>
      <p:pic>
        <p:nvPicPr>
          <p:cNvPr id="3074" name="Picture 2" descr="statistics Icon 693275">
            <a:extLst>
              <a:ext uri="{FF2B5EF4-FFF2-40B4-BE49-F238E27FC236}">
                <a16:creationId xmlns:a16="http://schemas.microsoft.com/office/drawing/2014/main" id="{0627DD30-8EEE-48B1-A391-94C13ADC0E6C}"/>
              </a:ext>
            </a:extLst>
          </p:cNvPr>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029729" y="1494959"/>
            <a:ext cx="645888" cy="64588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nalysis Icon 4091360">
            <a:extLst>
              <a:ext uri="{FF2B5EF4-FFF2-40B4-BE49-F238E27FC236}">
                <a16:creationId xmlns:a16="http://schemas.microsoft.com/office/drawing/2014/main" id="{1C013040-5D8C-49CB-8567-6A6D76B28F96}"/>
              </a:ext>
            </a:extLst>
          </p:cNvPr>
          <p:cNvPicPr>
            <a:picLocks noChangeAspect="1" noChangeArrowheads="1"/>
          </p:cNvPicPr>
          <p:nvPr/>
        </p:nvPicPr>
        <p:blipFill>
          <a:blip r:embed="rId3">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1823976" y="1560276"/>
            <a:ext cx="662783" cy="662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29662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3A651-BC83-46D4-A1FA-725AACF6BEF5}"/>
              </a:ext>
            </a:extLst>
          </p:cNvPr>
          <p:cNvSpPr>
            <a:spLocks noGrp="1"/>
          </p:cNvSpPr>
          <p:nvPr>
            <p:ph type="title"/>
          </p:nvPr>
        </p:nvSpPr>
        <p:spPr>
          <a:xfrm>
            <a:off x="407021" y="1203391"/>
            <a:ext cx="11580416" cy="538815"/>
          </a:xfrm>
        </p:spPr>
        <p:txBody>
          <a:bodyPr>
            <a:noAutofit/>
          </a:bodyPr>
          <a:lstStyle/>
          <a:p>
            <a:pPr algn="l"/>
            <a:r>
              <a:rPr lang="en-US" sz="2400" dirty="0"/>
              <a:t>Statistical testing proved Arielle and Boris have equal pancake flipping performance and further leveraging exploratory analysis to call out a winner…</a:t>
            </a:r>
          </a:p>
        </p:txBody>
      </p:sp>
      <p:sp>
        <p:nvSpPr>
          <p:cNvPr id="3" name="Rectangle 2">
            <a:extLst>
              <a:ext uri="{FF2B5EF4-FFF2-40B4-BE49-F238E27FC236}">
                <a16:creationId xmlns:a16="http://schemas.microsoft.com/office/drawing/2014/main" id="{C747FE2A-1FCA-4729-A8EE-20E9081880C0}"/>
              </a:ext>
            </a:extLst>
          </p:cNvPr>
          <p:cNvSpPr/>
          <p:nvPr/>
        </p:nvSpPr>
        <p:spPr>
          <a:xfrm>
            <a:off x="2049916" y="6440846"/>
            <a:ext cx="5163684" cy="3119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i="1" dirty="0">
                <a:solidFill>
                  <a:schemeClr val="tx1">
                    <a:lumMod val="50000"/>
                    <a:lumOff val="50000"/>
                  </a:schemeClr>
                </a:solidFill>
                <a:cs typeface="Arial" panose="020B0604020202020204" pitchFamily="34" charset="0"/>
              </a:rPr>
              <a:t>Note: Please refer to the code file for documentation and explanation</a:t>
            </a:r>
          </a:p>
        </p:txBody>
      </p:sp>
      <p:sp>
        <p:nvSpPr>
          <p:cNvPr id="4" name="Rectangle 3">
            <a:extLst>
              <a:ext uri="{FF2B5EF4-FFF2-40B4-BE49-F238E27FC236}">
                <a16:creationId xmlns:a16="http://schemas.microsoft.com/office/drawing/2014/main" id="{1C283689-C954-47B0-9222-542A9D9C6F1F}"/>
              </a:ext>
            </a:extLst>
          </p:cNvPr>
          <p:cNvSpPr/>
          <p:nvPr/>
        </p:nvSpPr>
        <p:spPr>
          <a:xfrm>
            <a:off x="522516" y="1870520"/>
            <a:ext cx="7779656" cy="4544792"/>
          </a:xfrm>
          <a:prstGeom prst="rect">
            <a:avLst/>
          </a:prstGeom>
          <a:solidFill>
            <a:schemeClr val="bg1"/>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2">
                    <a:lumMod val="50000"/>
                  </a:schemeClr>
                </a:solidFill>
              </a:rPr>
              <a:t>To identify the significance of pancake flippers by </a:t>
            </a:r>
            <a:r>
              <a:rPr lang="en-US" b="1" dirty="0">
                <a:solidFill>
                  <a:schemeClr val="tx2">
                    <a:lumMod val="50000"/>
                  </a:schemeClr>
                </a:solidFill>
              </a:rPr>
              <a:t>comparing the two players of data using Statistical Testing</a:t>
            </a:r>
          </a:p>
          <a:p>
            <a:pPr algn="ctr"/>
            <a:endParaRPr lang="en-US" dirty="0">
              <a:solidFill>
                <a:schemeClr val="tx2">
                  <a:lumMod val="50000"/>
                </a:schemeClr>
              </a:solidFill>
            </a:endParaRPr>
          </a:p>
          <a:p>
            <a:r>
              <a:rPr lang="en-US" b="1" dirty="0">
                <a:solidFill>
                  <a:schemeClr val="tx2">
                    <a:lumMod val="50000"/>
                  </a:schemeClr>
                </a:solidFill>
              </a:rPr>
              <a:t>Defining hypothesis - </a:t>
            </a:r>
          </a:p>
          <a:p>
            <a:pPr marL="285750" indent="-285750">
              <a:buFont typeface="Wingdings" panose="05000000000000000000" pitchFamily="2" charset="2"/>
              <a:buChar char="§"/>
            </a:pPr>
            <a:r>
              <a:rPr lang="en-US" b="1" dirty="0">
                <a:solidFill>
                  <a:schemeClr val="tx2">
                    <a:lumMod val="50000"/>
                  </a:schemeClr>
                </a:solidFill>
              </a:rPr>
              <a:t>Null Hypothesis</a:t>
            </a:r>
            <a:r>
              <a:rPr lang="en-US" dirty="0">
                <a:solidFill>
                  <a:schemeClr val="tx2">
                    <a:lumMod val="50000"/>
                  </a:schemeClr>
                </a:solidFill>
              </a:rPr>
              <a:t>: Arielle and Boris are both equally competent pancake flippers</a:t>
            </a:r>
          </a:p>
          <a:p>
            <a:pPr marL="285750" indent="-285750">
              <a:buFont typeface="Wingdings" panose="05000000000000000000" pitchFamily="2" charset="2"/>
              <a:buChar char="§"/>
            </a:pPr>
            <a:r>
              <a:rPr lang="en-US" b="1" dirty="0">
                <a:solidFill>
                  <a:schemeClr val="tx2">
                    <a:lumMod val="50000"/>
                  </a:schemeClr>
                </a:solidFill>
              </a:rPr>
              <a:t>Alternate Hypothesis</a:t>
            </a:r>
            <a:r>
              <a:rPr lang="en-US" dirty="0">
                <a:solidFill>
                  <a:schemeClr val="tx2">
                    <a:lumMod val="50000"/>
                  </a:schemeClr>
                </a:solidFill>
              </a:rPr>
              <a:t>: Both are not equal in terms of pancake flipping performance </a:t>
            </a:r>
          </a:p>
          <a:p>
            <a:pPr marL="285750" indent="-285750">
              <a:buFont typeface="Wingdings" panose="05000000000000000000" pitchFamily="2" charset="2"/>
              <a:buChar char="§"/>
            </a:pPr>
            <a:endParaRPr lang="en-US" dirty="0">
              <a:solidFill>
                <a:schemeClr val="tx2">
                  <a:lumMod val="50000"/>
                </a:schemeClr>
              </a:solidFill>
            </a:endParaRPr>
          </a:p>
          <a:p>
            <a:r>
              <a:rPr lang="en-US" dirty="0">
                <a:solidFill>
                  <a:schemeClr val="tx2">
                    <a:lumMod val="50000"/>
                  </a:schemeClr>
                </a:solidFill>
              </a:rPr>
              <a:t>Using two groups (scores) of Arielle and Boris, compared the statistical significance based on t-test. </a:t>
            </a:r>
          </a:p>
          <a:p>
            <a:endParaRPr lang="en-US" dirty="0">
              <a:solidFill>
                <a:schemeClr val="tx2">
                  <a:lumMod val="50000"/>
                </a:schemeClr>
              </a:solidFill>
            </a:endParaRPr>
          </a:p>
          <a:p>
            <a:r>
              <a:rPr lang="en-US" i="1" dirty="0">
                <a:solidFill>
                  <a:schemeClr val="tx2">
                    <a:lumMod val="50000"/>
                  </a:schemeClr>
                </a:solidFill>
              </a:rPr>
              <a:t>As per the code file attached,</a:t>
            </a:r>
          </a:p>
          <a:p>
            <a:r>
              <a:rPr lang="en-US" dirty="0">
                <a:solidFill>
                  <a:schemeClr val="tx2">
                    <a:lumMod val="50000"/>
                  </a:schemeClr>
                </a:solidFill>
              </a:rPr>
              <a:t>since its t-test 0.118 is lesser than critical value (1.661), we can accept the null hypothesis indicating that the </a:t>
            </a:r>
            <a:r>
              <a:rPr lang="en-US" b="1" dirty="0">
                <a:solidFill>
                  <a:schemeClr val="tx2">
                    <a:lumMod val="50000"/>
                  </a:schemeClr>
                </a:solidFill>
              </a:rPr>
              <a:t>two pancake flippers have performed equally well</a:t>
            </a:r>
            <a:endParaRPr lang="en-US" dirty="0">
              <a:solidFill>
                <a:schemeClr val="tx2">
                  <a:lumMod val="50000"/>
                </a:schemeClr>
              </a:solidFill>
            </a:endParaRPr>
          </a:p>
          <a:p>
            <a:endParaRPr lang="en-US" dirty="0">
              <a:solidFill>
                <a:schemeClr val="tx2">
                  <a:lumMod val="50000"/>
                </a:schemeClr>
              </a:solidFill>
            </a:endParaRPr>
          </a:p>
          <a:p>
            <a:pPr algn="ctr"/>
            <a:endParaRPr lang="en-US" dirty="0">
              <a:solidFill>
                <a:schemeClr val="tx2">
                  <a:lumMod val="50000"/>
                </a:schemeClr>
              </a:solidFill>
            </a:endParaRPr>
          </a:p>
        </p:txBody>
      </p:sp>
      <p:sp>
        <p:nvSpPr>
          <p:cNvPr id="9" name="Rectangle 8">
            <a:extLst>
              <a:ext uri="{FF2B5EF4-FFF2-40B4-BE49-F238E27FC236}">
                <a16:creationId xmlns:a16="http://schemas.microsoft.com/office/drawing/2014/main" id="{305275C7-CFE6-4E0D-97D2-C7B9AE1094D7}"/>
              </a:ext>
            </a:extLst>
          </p:cNvPr>
          <p:cNvSpPr/>
          <p:nvPr/>
        </p:nvSpPr>
        <p:spPr>
          <a:xfrm>
            <a:off x="8649150" y="4319139"/>
            <a:ext cx="3338287" cy="1569660"/>
          </a:xfrm>
          <a:prstGeom prst="rect">
            <a:avLst/>
          </a:prstGeom>
        </p:spPr>
        <p:txBody>
          <a:bodyPr wrap="square">
            <a:spAutoFit/>
          </a:bodyPr>
          <a:lstStyle/>
          <a:p>
            <a:r>
              <a:rPr lang="en-US" sz="1600" i="1" dirty="0">
                <a:solidFill>
                  <a:schemeClr val="tx2">
                    <a:lumMod val="50000"/>
                  </a:schemeClr>
                </a:solidFill>
              </a:rPr>
              <a:t>Also taking a first-look into the data, it indicates Arielle and Boris have performed equally. However, we can possibly leverage Exploratory data analysis to deep dive for more evidences… </a:t>
            </a:r>
            <a:endParaRPr lang="en-US" sz="1600" i="1" dirty="0"/>
          </a:p>
        </p:txBody>
      </p:sp>
      <p:pic>
        <p:nvPicPr>
          <p:cNvPr id="14" name="Picture 13">
            <a:extLst>
              <a:ext uri="{FF2B5EF4-FFF2-40B4-BE49-F238E27FC236}">
                <a16:creationId xmlns:a16="http://schemas.microsoft.com/office/drawing/2014/main" id="{8DDB29D7-D20E-4222-872D-EB2D91A77060}"/>
              </a:ext>
            </a:extLst>
          </p:cNvPr>
          <p:cNvPicPr>
            <a:picLocks noChangeAspect="1"/>
          </p:cNvPicPr>
          <p:nvPr/>
        </p:nvPicPr>
        <p:blipFill>
          <a:blip r:embed="rId2"/>
          <a:stretch>
            <a:fillRect/>
          </a:stretch>
        </p:blipFill>
        <p:spPr>
          <a:xfrm>
            <a:off x="8692692" y="2165039"/>
            <a:ext cx="2877561" cy="1847248"/>
          </a:xfrm>
          <a:prstGeom prst="round2DiagRect">
            <a:avLst>
              <a:gd name="adj1" fmla="val 16667"/>
              <a:gd name="adj2" fmla="val 0"/>
            </a:avLst>
          </a:prstGeom>
          <a:ln w="88900" cap="sq">
            <a:solidFill>
              <a:schemeClr val="accent5"/>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0975343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3A651-BC83-46D4-A1FA-725AACF6BEF5}"/>
              </a:ext>
            </a:extLst>
          </p:cNvPr>
          <p:cNvSpPr>
            <a:spLocks noGrp="1"/>
          </p:cNvSpPr>
          <p:nvPr>
            <p:ph type="title"/>
          </p:nvPr>
        </p:nvSpPr>
        <p:spPr>
          <a:xfrm>
            <a:off x="466779" y="923580"/>
            <a:ext cx="11029616" cy="538815"/>
          </a:xfrm>
        </p:spPr>
        <p:txBody>
          <a:bodyPr>
            <a:noAutofit/>
          </a:bodyPr>
          <a:lstStyle/>
          <a:p>
            <a:pPr algn="l"/>
            <a:r>
              <a:rPr lang="en-US" sz="2400" dirty="0"/>
              <a:t>Exploratory analysis indicates that Arielle scores relatively better and consistent over Boris</a:t>
            </a:r>
          </a:p>
        </p:txBody>
      </p:sp>
      <p:sp>
        <p:nvSpPr>
          <p:cNvPr id="3" name="Rectangle 2">
            <a:extLst>
              <a:ext uri="{FF2B5EF4-FFF2-40B4-BE49-F238E27FC236}">
                <a16:creationId xmlns:a16="http://schemas.microsoft.com/office/drawing/2014/main" id="{8FB21570-757A-4EC4-B529-74326B087B3C}"/>
              </a:ext>
            </a:extLst>
          </p:cNvPr>
          <p:cNvSpPr/>
          <p:nvPr/>
        </p:nvSpPr>
        <p:spPr>
          <a:xfrm>
            <a:off x="656545" y="6175917"/>
            <a:ext cx="5163684" cy="3119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i="1" dirty="0">
                <a:solidFill>
                  <a:schemeClr val="tx1">
                    <a:lumMod val="50000"/>
                    <a:lumOff val="50000"/>
                  </a:schemeClr>
                </a:solidFill>
                <a:cs typeface="Arial" panose="020B0604020202020204" pitchFamily="34" charset="0"/>
              </a:rPr>
              <a:t>Note: Please refer to the excel data analysis file for further explanation</a:t>
            </a:r>
          </a:p>
        </p:txBody>
      </p:sp>
      <p:sp>
        <p:nvSpPr>
          <p:cNvPr id="4" name="Rectangle 3">
            <a:extLst>
              <a:ext uri="{FF2B5EF4-FFF2-40B4-BE49-F238E27FC236}">
                <a16:creationId xmlns:a16="http://schemas.microsoft.com/office/drawing/2014/main" id="{E0ECDEBD-5A53-4953-A039-E3BADA6ECD48}"/>
              </a:ext>
            </a:extLst>
          </p:cNvPr>
          <p:cNvSpPr/>
          <p:nvPr/>
        </p:nvSpPr>
        <p:spPr>
          <a:xfrm>
            <a:off x="366260" y="1733440"/>
            <a:ext cx="11230654" cy="66278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2">
                    <a:lumMod val="50000"/>
                  </a:schemeClr>
                </a:solidFill>
              </a:rPr>
              <a:t>To explore the given features and </a:t>
            </a:r>
            <a:r>
              <a:rPr lang="en-US" b="1" dirty="0">
                <a:solidFill>
                  <a:schemeClr val="tx2">
                    <a:lumMod val="50000"/>
                  </a:schemeClr>
                </a:solidFill>
              </a:rPr>
              <a:t>derive additional features/KPIs </a:t>
            </a:r>
            <a:r>
              <a:rPr lang="en-US" dirty="0">
                <a:solidFill>
                  <a:schemeClr val="tx2">
                    <a:lumMod val="50000"/>
                  </a:schemeClr>
                </a:solidFill>
              </a:rPr>
              <a:t>to make a case for identifying better pancake flipper using Bivariate analysis</a:t>
            </a:r>
          </a:p>
          <a:p>
            <a:pPr algn="ctr"/>
            <a:endParaRPr lang="en-US" b="1" dirty="0">
              <a:solidFill>
                <a:schemeClr val="tx2">
                  <a:lumMod val="50000"/>
                </a:schemeClr>
              </a:solidFill>
            </a:endParaRPr>
          </a:p>
          <a:p>
            <a:endParaRPr lang="en-US" dirty="0">
              <a:solidFill>
                <a:schemeClr val="tx2">
                  <a:lumMod val="50000"/>
                </a:schemeClr>
              </a:solidFill>
            </a:endParaRPr>
          </a:p>
          <a:p>
            <a:pPr marL="285750" indent="-285750">
              <a:buFont typeface="Wingdings" panose="05000000000000000000" pitchFamily="2" charset="2"/>
              <a:buChar char="§"/>
            </a:pPr>
            <a:endParaRPr lang="en-US" dirty="0">
              <a:solidFill>
                <a:schemeClr val="tx2">
                  <a:lumMod val="50000"/>
                </a:schemeClr>
              </a:solidFill>
            </a:endParaRPr>
          </a:p>
          <a:p>
            <a:pPr marL="285750" indent="-285750">
              <a:buFont typeface="Wingdings" panose="05000000000000000000" pitchFamily="2" charset="2"/>
              <a:buChar char="§"/>
            </a:pPr>
            <a:endParaRPr lang="en-US" dirty="0">
              <a:solidFill>
                <a:schemeClr val="tx2">
                  <a:lumMod val="50000"/>
                </a:schemeClr>
              </a:solidFill>
            </a:endParaRPr>
          </a:p>
        </p:txBody>
      </p:sp>
      <p:sp>
        <p:nvSpPr>
          <p:cNvPr id="5" name="Rectangle 4">
            <a:extLst>
              <a:ext uri="{FF2B5EF4-FFF2-40B4-BE49-F238E27FC236}">
                <a16:creationId xmlns:a16="http://schemas.microsoft.com/office/drawing/2014/main" id="{A1AD5837-2681-4428-9AC3-8A858BB9C443}"/>
              </a:ext>
            </a:extLst>
          </p:cNvPr>
          <p:cNvSpPr/>
          <p:nvPr/>
        </p:nvSpPr>
        <p:spPr>
          <a:xfrm>
            <a:off x="480673" y="2525486"/>
            <a:ext cx="11230654" cy="3047995"/>
          </a:xfrm>
          <a:prstGeom prst="rect">
            <a:avLst/>
          </a:prstGeom>
          <a:solidFill>
            <a:schemeClr val="bg1"/>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Wingdings" panose="05000000000000000000" pitchFamily="2" charset="2"/>
              <a:buChar char="§"/>
            </a:pPr>
            <a:r>
              <a:rPr lang="en-US" b="1" dirty="0">
                <a:solidFill>
                  <a:schemeClr val="tx2">
                    <a:lumMod val="50000"/>
                  </a:schemeClr>
                </a:solidFill>
              </a:rPr>
              <a:t>Arielle has scored relatively higher </a:t>
            </a:r>
            <a:r>
              <a:rPr lang="en-US" dirty="0">
                <a:solidFill>
                  <a:schemeClr val="tx2">
                    <a:lumMod val="50000"/>
                  </a:schemeClr>
                </a:solidFill>
              </a:rPr>
              <a:t>although he has won at equal matches with Boris. </a:t>
            </a:r>
          </a:p>
          <a:p>
            <a:pPr marL="285750" indent="-285750">
              <a:buFont typeface="Wingdings" panose="05000000000000000000" pitchFamily="2" charset="2"/>
              <a:buChar char="§"/>
            </a:pPr>
            <a:r>
              <a:rPr lang="en-US" dirty="0">
                <a:solidFill>
                  <a:schemeClr val="tx2">
                    <a:lumMod val="50000"/>
                  </a:schemeClr>
                </a:solidFill>
              </a:rPr>
              <a:t>Arielle’s standard deviation is lower to Boris which gives us additional evidence that </a:t>
            </a:r>
            <a:r>
              <a:rPr lang="en-US" b="1" dirty="0">
                <a:solidFill>
                  <a:schemeClr val="tx2">
                    <a:lumMod val="50000"/>
                  </a:schemeClr>
                </a:solidFill>
              </a:rPr>
              <a:t>Arielle is more consistent and a reliable player to Boris. </a:t>
            </a:r>
          </a:p>
          <a:p>
            <a:pPr algn="ctr"/>
            <a:endParaRPr lang="en-US" b="1" dirty="0">
              <a:solidFill>
                <a:schemeClr val="tx2">
                  <a:lumMod val="50000"/>
                </a:schemeClr>
              </a:solidFill>
            </a:endParaRPr>
          </a:p>
          <a:p>
            <a:endParaRPr lang="en-US" dirty="0">
              <a:solidFill>
                <a:schemeClr val="tx2">
                  <a:lumMod val="50000"/>
                </a:schemeClr>
              </a:solidFill>
            </a:endParaRPr>
          </a:p>
          <a:p>
            <a:pPr marL="285750" indent="-285750">
              <a:buFont typeface="Wingdings" panose="05000000000000000000" pitchFamily="2" charset="2"/>
              <a:buChar char="§"/>
            </a:pPr>
            <a:endParaRPr lang="en-US" dirty="0">
              <a:solidFill>
                <a:schemeClr val="tx2">
                  <a:lumMod val="50000"/>
                </a:schemeClr>
              </a:solidFill>
            </a:endParaRPr>
          </a:p>
          <a:p>
            <a:pPr marL="285750" indent="-285750">
              <a:buFont typeface="Wingdings" panose="05000000000000000000" pitchFamily="2" charset="2"/>
              <a:buChar char="§"/>
            </a:pPr>
            <a:endParaRPr lang="en-US" dirty="0">
              <a:solidFill>
                <a:schemeClr val="tx2">
                  <a:lumMod val="50000"/>
                </a:schemeClr>
              </a:solidFill>
            </a:endParaRPr>
          </a:p>
        </p:txBody>
      </p:sp>
      <p:pic>
        <p:nvPicPr>
          <p:cNvPr id="11" name="Picture 10">
            <a:extLst>
              <a:ext uri="{FF2B5EF4-FFF2-40B4-BE49-F238E27FC236}">
                <a16:creationId xmlns:a16="http://schemas.microsoft.com/office/drawing/2014/main" id="{D686EA12-9797-47BB-B789-242BF876E81E}"/>
              </a:ext>
            </a:extLst>
          </p:cNvPr>
          <p:cNvPicPr>
            <a:picLocks noChangeAspect="1"/>
          </p:cNvPicPr>
          <p:nvPr/>
        </p:nvPicPr>
        <p:blipFill>
          <a:blip r:embed="rId2"/>
          <a:stretch>
            <a:fillRect/>
          </a:stretch>
        </p:blipFill>
        <p:spPr>
          <a:xfrm>
            <a:off x="1163459" y="3668555"/>
            <a:ext cx="5895343" cy="1639966"/>
          </a:xfrm>
          <a:prstGeom prst="rect">
            <a:avLst/>
          </a:prstGeom>
          <a:ln>
            <a:solidFill>
              <a:schemeClr val="bg1">
                <a:lumMod val="75000"/>
              </a:schemeClr>
            </a:solidFill>
          </a:ln>
        </p:spPr>
      </p:pic>
      <p:pic>
        <p:nvPicPr>
          <p:cNvPr id="14" name="Picture 13">
            <a:extLst>
              <a:ext uri="{FF2B5EF4-FFF2-40B4-BE49-F238E27FC236}">
                <a16:creationId xmlns:a16="http://schemas.microsoft.com/office/drawing/2014/main" id="{5ABAC5FE-4C86-481D-9F7C-CECC6B381593}"/>
              </a:ext>
            </a:extLst>
          </p:cNvPr>
          <p:cNvPicPr>
            <a:picLocks noChangeAspect="1"/>
          </p:cNvPicPr>
          <p:nvPr/>
        </p:nvPicPr>
        <p:blipFill>
          <a:blip r:embed="rId3"/>
          <a:stretch>
            <a:fillRect/>
          </a:stretch>
        </p:blipFill>
        <p:spPr>
          <a:xfrm>
            <a:off x="7393609" y="3668555"/>
            <a:ext cx="3045650" cy="1639965"/>
          </a:xfrm>
          <a:prstGeom prst="rect">
            <a:avLst/>
          </a:prstGeom>
          <a:ln>
            <a:solidFill>
              <a:schemeClr val="bg1">
                <a:lumMod val="75000"/>
              </a:schemeClr>
            </a:solidFill>
          </a:ln>
        </p:spPr>
      </p:pic>
    </p:spTree>
    <p:extLst>
      <p:ext uri="{BB962C8B-B14F-4D97-AF65-F5344CB8AC3E}">
        <p14:creationId xmlns:p14="http://schemas.microsoft.com/office/powerpoint/2010/main" val="34876599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3A651-BC83-46D4-A1FA-725AACF6BEF5}"/>
              </a:ext>
            </a:extLst>
          </p:cNvPr>
          <p:cNvSpPr>
            <a:spLocks noGrp="1"/>
          </p:cNvSpPr>
          <p:nvPr>
            <p:ph type="title"/>
          </p:nvPr>
        </p:nvSpPr>
        <p:spPr>
          <a:xfrm>
            <a:off x="421535" y="1214498"/>
            <a:ext cx="11029616" cy="538815"/>
          </a:xfrm>
        </p:spPr>
        <p:txBody>
          <a:bodyPr>
            <a:noAutofit/>
          </a:bodyPr>
          <a:lstStyle/>
          <a:p>
            <a:pPr algn="l"/>
            <a:r>
              <a:rPr lang="en-US" sz="2400" dirty="0"/>
              <a:t>Arielle prefers Right hand often and has the edge over Boris when Arielle uses same hands as Boris uses in a match and it’s the other way around for Boris!</a:t>
            </a:r>
          </a:p>
        </p:txBody>
      </p:sp>
      <p:sp>
        <p:nvSpPr>
          <p:cNvPr id="3" name="Rectangle 2">
            <a:extLst>
              <a:ext uri="{FF2B5EF4-FFF2-40B4-BE49-F238E27FC236}">
                <a16:creationId xmlns:a16="http://schemas.microsoft.com/office/drawing/2014/main" id="{8FB21570-757A-4EC4-B529-74326B087B3C}"/>
              </a:ext>
            </a:extLst>
          </p:cNvPr>
          <p:cNvSpPr/>
          <p:nvPr/>
        </p:nvSpPr>
        <p:spPr>
          <a:xfrm>
            <a:off x="321016" y="6338179"/>
            <a:ext cx="5163684" cy="3119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i="1" dirty="0">
                <a:solidFill>
                  <a:schemeClr val="tx1">
                    <a:lumMod val="50000"/>
                    <a:lumOff val="50000"/>
                  </a:schemeClr>
                </a:solidFill>
                <a:cs typeface="Arial" panose="020B0604020202020204" pitchFamily="34" charset="0"/>
              </a:rPr>
              <a:t>Note: Please refer to the excel data analysis file for further explanation</a:t>
            </a:r>
          </a:p>
        </p:txBody>
      </p:sp>
      <p:sp>
        <p:nvSpPr>
          <p:cNvPr id="5" name="Rectangle 4">
            <a:extLst>
              <a:ext uri="{FF2B5EF4-FFF2-40B4-BE49-F238E27FC236}">
                <a16:creationId xmlns:a16="http://schemas.microsoft.com/office/drawing/2014/main" id="{A1AD5837-2681-4428-9AC3-8A858BB9C443}"/>
              </a:ext>
            </a:extLst>
          </p:cNvPr>
          <p:cNvSpPr/>
          <p:nvPr/>
        </p:nvSpPr>
        <p:spPr>
          <a:xfrm>
            <a:off x="321016" y="2040041"/>
            <a:ext cx="11230654" cy="1850797"/>
          </a:xfrm>
          <a:prstGeom prst="rect">
            <a:avLst/>
          </a:prstGeom>
          <a:solidFill>
            <a:schemeClr val="bg1"/>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b="1" dirty="0">
              <a:solidFill>
                <a:schemeClr val="tx2">
                  <a:lumMod val="50000"/>
                </a:schemeClr>
              </a:solidFill>
            </a:endParaRPr>
          </a:p>
          <a:p>
            <a:endParaRPr lang="en-US" dirty="0">
              <a:solidFill>
                <a:schemeClr val="tx2">
                  <a:lumMod val="50000"/>
                </a:schemeClr>
              </a:solidFill>
            </a:endParaRPr>
          </a:p>
          <a:p>
            <a:pPr marL="285750" indent="-285750">
              <a:buFont typeface="Wingdings" panose="05000000000000000000" pitchFamily="2" charset="2"/>
              <a:buChar char="§"/>
            </a:pPr>
            <a:endParaRPr lang="en-US" dirty="0">
              <a:solidFill>
                <a:schemeClr val="tx2">
                  <a:lumMod val="50000"/>
                </a:schemeClr>
              </a:solidFill>
            </a:endParaRPr>
          </a:p>
          <a:p>
            <a:pPr marL="285750" indent="-285750">
              <a:buFont typeface="Wingdings" panose="05000000000000000000" pitchFamily="2" charset="2"/>
              <a:buChar char="§"/>
            </a:pPr>
            <a:endParaRPr lang="en-US" dirty="0">
              <a:solidFill>
                <a:schemeClr val="tx2">
                  <a:lumMod val="50000"/>
                </a:schemeClr>
              </a:solidFill>
            </a:endParaRPr>
          </a:p>
        </p:txBody>
      </p:sp>
      <p:pic>
        <p:nvPicPr>
          <p:cNvPr id="6" name="Picture 5">
            <a:extLst>
              <a:ext uri="{FF2B5EF4-FFF2-40B4-BE49-F238E27FC236}">
                <a16:creationId xmlns:a16="http://schemas.microsoft.com/office/drawing/2014/main" id="{1E01EC31-0D18-4125-8271-CD242D7599F1}"/>
              </a:ext>
            </a:extLst>
          </p:cNvPr>
          <p:cNvPicPr>
            <a:picLocks noChangeAspect="1"/>
          </p:cNvPicPr>
          <p:nvPr/>
        </p:nvPicPr>
        <p:blipFill>
          <a:blip r:embed="rId2"/>
          <a:stretch>
            <a:fillRect/>
          </a:stretch>
        </p:blipFill>
        <p:spPr>
          <a:xfrm>
            <a:off x="8120489" y="2080794"/>
            <a:ext cx="2368341" cy="1769290"/>
          </a:xfrm>
          <a:prstGeom prst="rect">
            <a:avLst/>
          </a:prstGeom>
          <a:ln>
            <a:noFill/>
          </a:ln>
        </p:spPr>
      </p:pic>
      <p:sp>
        <p:nvSpPr>
          <p:cNvPr id="4" name="Rectangle 3">
            <a:extLst>
              <a:ext uri="{FF2B5EF4-FFF2-40B4-BE49-F238E27FC236}">
                <a16:creationId xmlns:a16="http://schemas.microsoft.com/office/drawing/2014/main" id="{E0ECDEBD-5A53-4953-A039-E3BADA6ECD48}"/>
              </a:ext>
            </a:extLst>
          </p:cNvPr>
          <p:cNvSpPr/>
          <p:nvPr/>
        </p:nvSpPr>
        <p:spPr>
          <a:xfrm>
            <a:off x="640330" y="2521650"/>
            <a:ext cx="6977969" cy="66278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2">
                    <a:lumMod val="50000"/>
                  </a:schemeClr>
                </a:solidFill>
              </a:rPr>
              <a:t>Arielle has used Right hand often whereas Boris used Left hand</a:t>
            </a:r>
            <a:endParaRPr lang="en-US" b="1" dirty="0">
              <a:solidFill>
                <a:schemeClr val="tx2">
                  <a:lumMod val="50000"/>
                </a:schemeClr>
              </a:solidFill>
            </a:endParaRPr>
          </a:p>
          <a:p>
            <a:endParaRPr lang="en-US" dirty="0">
              <a:solidFill>
                <a:schemeClr val="tx2">
                  <a:lumMod val="50000"/>
                </a:schemeClr>
              </a:solidFill>
            </a:endParaRPr>
          </a:p>
          <a:p>
            <a:pPr marL="285750" indent="-285750">
              <a:buFont typeface="Wingdings" panose="05000000000000000000" pitchFamily="2" charset="2"/>
              <a:buChar char="§"/>
            </a:pPr>
            <a:endParaRPr lang="en-US" dirty="0">
              <a:solidFill>
                <a:schemeClr val="tx2">
                  <a:lumMod val="50000"/>
                </a:schemeClr>
              </a:solidFill>
            </a:endParaRPr>
          </a:p>
          <a:p>
            <a:pPr marL="285750" indent="-285750">
              <a:buFont typeface="Wingdings" panose="05000000000000000000" pitchFamily="2" charset="2"/>
              <a:buChar char="§"/>
            </a:pPr>
            <a:endParaRPr lang="en-US" dirty="0">
              <a:solidFill>
                <a:schemeClr val="tx2">
                  <a:lumMod val="50000"/>
                </a:schemeClr>
              </a:solidFill>
            </a:endParaRPr>
          </a:p>
        </p:txBody>
      </p:sp>
      <p:sp>
        <p:nvSpPr>
          <p:cNvPr id="12" name="Rectangle 11">
            <a:extLst>
              <a:ext uri="{FF2B5EF4-FFF2-40B4-BE49-F238E27FC236}">
                <a16:creationId xmlns:a16="http://schemas.microsoft.com/office/drawing/2014/main" id="{70BAF34D-B12B-4D2C-8DEA-55486228717E}"/>
              </a:ext>
            </a:extLst>
          </p:cNvPr>
          <p:cNvSpPr/>
          <p:nvPr/>
        </p:nvSpPr>
        <p:spPr>
          <a:xfrm>
            <a:off x="321016" y="4046967"/>
            <a:ext cx="11230654" cy="2128950"/>
          </a:xfrm>
          <a:prstGeom prst="rect">
            <a:avLst/>
          </a:prstGeom>
          <a:solidFill>
            <a:schemeClr val="bg1"/>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b="1" dirty="0">
              <a:solidFill>
                <a:schemeClr val="tx2">
                  <a:lumMod val="50000"/>
                </a:schemeClr>
              </a:solidFill>
            </a:endParaRPr>
          </a:p>
          <a:p>
            <a:endParaRPr lang="en-US" dirty="0">
              <a:solidFill>
                <a:schemeClr val="tx2">
                  <a:lumMod val="50000"/>
                </a:schemeClr>
              </a:solidFill>
            </a:endParaRPr>
          </a:p>
          <a:p>
            <a:pPr marL="285750" indent="-285750">
              <a:buFont typeface="Wingdings" panose="05000000000000000000" pitchFamily="2" charset="2"/>
              <a:buChar char="§"/>
            </a:pPr>
            <a:endParaRPr lang="en-US" dirty="0">
              <a:solidFill>
                <a:schemeClr val="tx2">
                  <a:lumMod val="50000"/>
                </a:schemeClr>
              </a:solidFill>
            </a:endParaRPr>
          </a:p>
          <a:p>
            <a:pPr marL="285750" indent="-285750">
              <a:buFont typeface="Wingdings" panose="05000000000000000000" pitchFamily="2" charset="2"/>
              <a:buChar char="§"/>
            </a:pPr>
            <a:endParaRPr lang="en-US" dirty="0">
              <a:solidFill>
                <a:schemeClr val="tx2">
                  <a:lumMod val="50000"/>
                </a:schemeClr>
              </a:solidFill>
            </a:endParaRPr>
          </a:p>
        </p:txBody>
      </p:sp>
      <p:pic>
        <p:nvPicPr>
          <p:cNvPr id="7" name="Picture 6">
            <a:extLst>
              <a:ext uri="{FF2B5EF4-FFF2-40B4-BE49-F238E27FC236}">
                <a16:creationId xmlns:a16="http://schemas.microsoft.com/office/drawing/2014/main" id="{3616AA59-8D64-4189-9A35-D929B0DB1C29}"/>
              </a:ext>
            </a:extLst>
          </p:cNvPr>
          <p:cNvPicPr>
            <a:picLocks noChangeAspect="1"/>
          </p:cNvPicPr>
          <p:nvPr/>
        </p:nvPicPr>
        <p:blipFill>
          <a:blip r:embed="rId3"/>
          <a:stretch>
            <a:fillRect/>
          </a:stretch>
        </p:blipFill>
        <p:spPr>
          <a:xfrm>
            <a:off x="595516" y="4209082"/>
            <a:ext cx="3787798" cy="1893899"/>
          </a:xfrm>
          <a:prstGeom prst="rect">
            <a:avLst/>
          </a:prstGeom>
          <a:ln>
            <a:noFill/>
          </a:ln>
        </p:spPr>
      </p:pic>
      <p:sp>
        <p:nvSpPr>
          <p:cNvPr id="16" name="Rectangle 15">
            <a:extLst>
              <a:ext uri="{FF2B5EF4-FFF2-40B4-BE49-F238E27FC236}">
                <a16:creationId xmlns:a16="http://schemas.microsoft.com/office/drawing/2014/main" id="{8983BE55-EFB7-430E-B336-17BEAF8A6ADC}"/>
              </a:ext>
            </a:extLst>
          </p:cNvPr>
          <p:cNvSpPr/>
          <p:nvPr/>
        </p:nvSpPr>
        <p:spPr>
          <a:xfrm>
            <a:off x="3411831" y="4457342"/>
            <a:ext cx="1245983" cy="2766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lumMod val="50000"/>
                    <a:lumOff val="50000"/>
                  </a:schemeClr>
                </a:solidFill>
                <a:cs typeface="Arial" panose="020B0604020202020204" pitchFamily="34" charset="0"/>
              </a:rPr>
              <a:t>Are same hands?</a:t>
            </a:r>
          </a:p>
        </p:txBody>
      </p:sp>
      <p:sp>
        <p:nvSpPr>
          <p:cNvPr id="17" name="Rectangle 16">
            <a:extLst>
              <a:ext uri="{FF2B5EF4-FFF2-40B4-BE49-F238E27FC236}">
                <a16:creationId xmlns:a16="http://schemas.microsoft.com/office/drawing/2014/main" id="{D0877E02-0F37-441C-8193-959152B0521E}"/>
              </a:ext>
            </a:extLst>
          </p:cNvPr>
          <p:cNvSpPr/>
          <p:nvPr/>
        </p:nvSpPr>
        <p:spPr>
          <a:xfrm>
            <a:off x="5012985" y="4457342"/>
            <a:ext cx="5909014" cy="1065579"/>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2">
                    <a:lumMod val="50000"/>
                  </a:schemeClr>
                </a:solidFill>
              </a:rPr>
              <a:t>Boris has got an edge over Arielle when Boris prefers using same hand as Arielle during pancake flipping match whereas it is the other way around for Arielle to gain over Boris</a:t>
            </a:r>
          </a:p>
          <a:p>
            <a:pPr marL="285750" indent="-285750">
              <a:buFont typeface="Wingdings" panose="05000000000000000000" pitchFamily="2" charset="2"/>
              <a:buChar char="§"/>
            </a:pPr>
            <a:endParaRPr lang="en-US" dirty="0">
              <a:solidFill>
                <a:schemeClr val="tx2">
                  <a:lumMod val="50000"/>
                </a:schemeClr>
              </a:solidFill>
            </a:endParaRPr>
          </a:p>
          <a:p>
            <a:pPr marL="285750" indent="-285750">
              <a:buFont typeface="Wingdings" panose="05000000000000000000" pitchFamily="2" charset="2"/>
              <a:buChar char="§"/>
            </a:pPr>
            <a:endParaRPr lang="en-US" dirty="0">
              <a:solidFill>
                <a:schemeClr val="tx2">
                  <a:lumMod val="50000"/>
                </a:schemeClr>
              </a:solidFill>
            </a:endParaRPr>
          </a:p>
        </p:txBody>
      </p:sp>
    </p:spTree>
    <p:extLst>
      <p:ext uri="{BB962C8B-B14F-4D97-AF65-F5344CB8AC3E}">
        <p14:creationId xmlns:p14="http://schemas.microsoft.com/office/powerpoint/2010/main" val="36084670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1211A-C638-4F4D-BB74-2829D65277C8}"/>
              </a:ext>
            </a:extLst>
          </p:cNvPr>
          <p:cNvSpPr>
            <a:spLocks noGrp="1"/>
          </p:cNvSpPr>
          <p:nvPr>
            <p:ph type="title"/>
          </p:nvPr>
        </p:nvSpPr>
        <p:spPr/>
        <p:txBody>
          <a:bodyPr/>
          <a:lstStyle/>
          <a:p>
            <a:pPr algn="l"/>
            <a:r>
              <a:rPr lang="en-US" dirty="0"/>
              <a:t>Summary of analyses</a:t>
            </a:r>
          </a:p>
        </p:txBody>
      </p:sp>
      <p:sp>
        <p:nvSpPr>
          <p:cNvPr id="3" name="Shape">
            <a:extLst>
              <a:ext uri="{FF2B5EF4-FFF2-40B4-BE49-F238E27FC236}">
                <a16:creationId xmlns:a16="http://schemas.microsoft.com/office/drawing/2014/main" id="{F7DCDFE6-8633-4B1A-8096-DDE658111E6A}"/>
              </a:ext>
            </a:extLst>
          </p:cNvPr>
          <p:cNvSpPr/>
          <p:nvPr/>
        </p:nvSpPr>
        <p:spPr>
          <a:xfrm>
            <a:off x="6603745" y="2304539"/>
            <a:ext cx="1877964" cy="2266541"/>
          </a:xfrm>
          <a:custGeom>
            <a:avLst/>
            <a:gdLst/>
            <a:ahLst/>
            <a:cxnLst>
              <a:cxn ang="0">
                <a:pos x="wd2" y="hd2"/>
              </a:cxn>
              <a:cxn ang="5400000">
                <a:pos x="wd2" y="hd2"/>
              </a:cxn>
              <a:cxn ang="10800000">
                <a:pos x="wd2" y="hd2"/>
              </a:cxn>
              <a:cxn ang="16200000">
                <a:pos x="wd2" y="hd2"/>
              </a:cxn>
            </a:cxnLst>
            <a:rect l="0" t="0" r="r" b="b"/>
            <a:pathLst>
              <a:path w="20555" h="21600" extrusionOk="0">
                <a:moveTo>
                  <a:pt x="0" y="7424"/>
                </a:moveTo>
                <a:lnTo>
                  <a:pt x="2152" y="8767"/>
                </a:lnTo>
                <a:cubicBezTo>
                  <a:pt x="3735" y="9757"/>
                  <a:pt x="3735" y="11808"/>
                  <a:pt x="2152" y="12797"/>
                </a:cubicBezTo>
                <a:lnTo>
                  <a:pt x="0" y="14141"/>
                </a:lnTo>
                <a:lnTo>
                  <a:pt x="8567" y="21600"/>
                </a:lnTo>
                <a:lnTo>
                  <a:pt x="17418" y="16120"/>
                </a:lnTo>
                <a:cubicBezTo>
                  <a:pt x="21600" y="13504"/>
                  <a:pt x="21600" y="8096"/>
                  <a:pt x="17418" y="5480"/>
                </a:cubicBezTo>
                <a:lnTo>
                  <a:pt x="8567" y="0"/>
                </a:lnTo>
                <a:lnTo>
                  <a:pt x="0" y="7424"/>
                </a:lnTo>
                <a:close/>
              </a:path>
            </a:pathLst>
          </a:custGeom>
          <a:solidFill>
            <a:schemeClr val="bg2">
              <a:lumMod val="90000"/>
            </a:schemeClr>
          </a:solidFill>
          <a:ln w="12700">
            <a:miter lim="400000"/>
          </a:ln>
        </p:spPr>
        <p:txBody>
          <a:bodyPr lIns="38100" tIns="38100" rIns="38100" bIns="38100" anchor="ctr"/>
          <a:lstStyle/>
          <a:p>
            <a:pPr>
              <a:defRPr sz="3000">
                <a:solidFill>
                  <a:srgbClr val="FFFFFF"/>
                </a:solidFill>
              </a:defRPr>
            </a:pPr>
            <a:endParaRPr dirty="0"/>
          </a:p>
        </p:txBody>
      </p:sp>
      <p:sp>
        <p:nvSpPr>
          <p:cNvPr id="4" name="Shape">
            <a:extLst>
              <a:ext uri="{FF2B5EF4-FFF2-40B4-BE49-F238E27FC236}">
                <a16:creationId xmlns:a16="http://schemas.microsoft.com/office/drawing/2014/main" id="{04CB711E-E301-4B5E-9A42-6B61C3337B2D}"/>
              </a:ext>
            </a:extLst>
          </p:cNvPr>
          <p:cNvSpPr/>
          <p:nvPr/>
        </p:nvSpPr>
        <p:spPr>
          <a:xfrm>
            <a:off x="4971538" y="1043290"/>
            <a:ext cx="2270257" cy="1877967"/>
          </a:xfrm>
          <a:custGeom>
            <a:avLst/>
            <a:gdLst/>
            <a:ahLst/>
            <a:cxnLst>
              <a:cxn ang="0">
                <a:pos x="wd2" y="hd2"/>
              </a:cxn>
              <a:cxn ang="5400000">
                <a:pos x="wd2" y="hd2"/>
              </a:cxn>
              <a:cxn ang="10800000">
                <a:pos x="wd2" y="hd2"/>
              </a:cxn>
              <a:cxn ang="16200000">
                <a:pos x="wd2" y="hd2"/>
              </a:cxn>
            </a:cxnLst>
            <a:rect l="0" t="0" r="r" b="b"/>
            <a:pathLst>
              <a:path w="21600" h="20555" extrusionOk="0">
                <a:moveTo>
                  <a:pt x="0" y="11988"/>
                </a:moveTo>
                <a:lnTo>
                  <a:pt x="7447" y="20555"/>
                </a:lnTo>
                <a:lnTo>
                  <a:pt x="8788" y="18403"/>
                </a:lnTo>
                <a:cubicBezTo>
                  <a:pt x="9776" y="16820"/>
                  <a:pt x="11824" y="16820"/>
                  <a:pt x="12812" y="18403"/>
                </a:cubicBezTo>
                <a:lnTo>
                  <a:pt x="14153" y="20555"/>
                </a:lnTo>
                <a:lnTo>
                  <a:pt x="21600" y="11988"/>
                </a:lnTo>
                <a:lnTo>
                  <a:pt x="16129" y="3137"/>
                </a:lnTo>
                <a:cubicBezTo>
                  <a:pt x="13518" y="-1045"/>
                  <a:pt x="8118" y="-1045"/>
                  <a:pt x="5506" y="3137"/>
                </a:cubicBezTo>
                <a:lnTo>
                  <a:pt x="0" y="11988"/>
                </a:lnTo>
                <a:close/>
              </a:path>
            </a:pathLst>
          </a:custGeom>
          <a:solidFill>
            <a:schemeClr val="bg2">
              <a:lumMod val="90000"/>
            </a:schemeClr>
          </a:solidFill>
          <a:ln w="12700">
            <a:miter lim="400000"/>
          </a:ln>
        </p:spPr>
        <p:txBody>
          <a:bodyPr lIns="38100" tIns="38100" rIns="38100" bIns="38100" anchor="ctr"/>
          <a:lstStyle/>
          <a:p>
            <a:pPr>
              <a:defRPr sz="3000">
                <a:solidFill>
                  <a:srgbClr val="FFFFFF"/>
                </a:solidFill>
              </a:defRPr>
            </a:pPr>
            <a:endParaRPr dirty="0"/>
          </a:p>
        </p:txBody>
      </p:sp>
      <p:sp>
        <p:nvSpPr>
          <p:cNvPr id="5" name="Shape">
            <a:extLst>
              <a:ext uri="{FF2B5EF4-FFF2-40B4-BE49-F238E27FC236}">
                <a16:creationId xmlns:a16="http://schemas.microsoft.com/office/drawing/2014/main" id="{49382AE3-6EEF-4C0E-A994-FE82250507E7}"/>
              </a:ext>
            </a:extLst>
          </p:cNvPr>
          <p:cNvSpPr/>
          <p:nvPr/>
        </p:nvSpPr>
        <p:spPr>
          <a:xfrm>
            <a:off x="3710292" y="2304539"/>
            <a:ext cx="1877964" cy="2266541"/>
          </a:xfrm>
          <a:custGeom>
            <a:avLst/>
            <a:gdLst/>
            <a:ahLst/>
            <a:cxnLst>
              <a:cxn ang="0">
                <a:pos x="wd2" y="hd2"/>
              </a:cxn>
              <a:cxn ang="5400000">
                <a:pos x="wd2" y="hd2"/>
              </a:cxn>
              <a:cxn ang="10800000">
                <a:pos x="wd2" y="hd2"/>
              </a:cxn>
              <a:cxn ang="16200000">
                <a:pos x="wd2" y="hd2"/>
              </a:cxn>
            </a:cxnLst>
            <a:rect l="0" t="0" r="r" b="b"/>
            <a:pathLst>
              <a:path w="20555" h="21600" extrusionOk="0">
                <a:moveTo>
                  <a:pt x="20555" y="14176"/>
                </a:moveTo>
                <a:lnTo>
                  <a:pt x="18403" y="12833"/>
                </a:lnTo>
                <a:cubicBezTo>
                  <a:pt x="16820" y="11843"/>
                  <a:pt x="16820" y="9792"/>
                  <a:pt x="18403" y="8803"/>
                </a:cubicBezTo>
                <a:lnTo>
                  <a:pt x="20555" y="7459"/>
                </a:lnTo>
                <a:lnTo>
                  <a:pt x="11988" y="0"/>
                </a:lnTo>
                <a:lnTo>
                  <a:pt x="3137" y="5480"/>
                </a:lnTo>
                <a:cubicBezTo>
                  <a:pt x="-1045" y="8096"/>
                  <a:pt x="-1045" y="13504"/>
                  <a:pt x="3137" y="16120"/>
                </a:cubicBezTo>
                <a:lnTo>
                  <a:pt x="11988" y="21600"/>
                </a:lnTo>
                <a:lnTo>
                  <a:pt x="20555" y="14176"/>
                </a:lnTo>
                <a:close/>
              </a:path>
            </a:pathLst>
          </a:custGeom>
          <a:solidFill>
            <a:schemeClr val="bg2">
              <a:lumMod val="90000"/>
            </a:schemeClr>
          </a:solidFill>
          <a:ln w="12700">
            <a:miter lim="400000"/>
          </a:ln>
        </p:spPr>
        <p:txBody>
          <a:bodyPr lIns="38100" tIns="38100" rIns="38100" bIns="38100" anchor="ctr"/>
          <a:lstStyle/>
          <a:p>
            <a:pPr>
              <a:defRPr sz="3000">
                <a:solidFill>
                  <a:srgbClr val="FFFFFF"/>
                </a:solidFill>
              </a:defRPr>
            </a:pPr>
            <a:endParaRPr dirty="0"/>
          </a:p>
        </p:txBody>
      </p:sp>
      <p:sp>
        <p:nvSpPr>
          <p:cNvPr id="6" name="Shape">
            <a:extLst>
              <a:ext uri="{FF2B5EF4-FFF2-40B4-BE49-F238E27FC236}">
                <a16:creationId xmlns:a16="http://schemas.microsoft.com/office/drawing/2014/main" id="{6B51AA58-8B78-478C-9DF8-6E04ABA7503D}"/>
              </a:ext>
            </a:extLst>
          </p:cNvPr>
          <p:cNvSpPr/>
          <p:nvPr/>
        </p:nvSpPr>
        <p:spPr>
          <a:xfrm>
            <a:off x="4934442" y="3936746"/>
            <a:ext cx="2270257" cy="1877964"/>
          </a:xfrm>
          <a:custGeom>
            <a:avLst/>
            <a:gdLst/>
            <a:ahLst/>
            <a:cxnLst>
              <a:cxn ang="0">
                <a:pos x="wd2" y="hd2"/>
              </a:cxn>
              <a:cxn ang="5400000">
                <a:pos x="wd2" y="hd2"/>
              </a:cxn>
              <a:cxn ang="10800000">
                <a:pos x="wd2" y="hd2"/>
              </a:cxn>
              <a:cxn ang="16200000">
                <a:pos x="wd2" y="hd2"/>
              </a:cxn>
            </a:cxnLst>
            <a:rect l="0" t="0" r="r" b="b"/>
            <a:pathLst>
              <a:path w="21600" h="20555" extrusionOk="0">
                <a:moveTo>
                  <a:pt x="21600" y="8567"/>
                </a:moveTo>
                <a:lnTo>
                  <a:pt x="14153" y="0"/>
                </a:lnTo>
                <a:lnTo>
                  <a:pt x="12812" y="2152"/>
                </a:lnTo>
                <a:cubicBezTo>
                  <a:pt x="11824" y="3735"/>
                  <a:pt x="9776" y="3735"/>
                  <a:pt x="8788" y="2152"/>
                </a:cubicBezTo>
                <a:lnTo>
                  <a:pt x="7447" y="0"/>
                </a:lnTo>
                <a:lnTo>
                  <a:pt x="0" y="8567"/>
                </a:lnTo>
                <a:lnTo>
                  <a:pt x="5471" y="17418"/>
                </a:lnTo>
                <a:cubicBezTo>
                  <a:pt x="8082" y="21600"/>
                  <a:pt x="13482" y="21600"/>
                  <a:pt x="16094" y="17418"/>
                </a:cubicBezTo>
                <a:lnTo>
                  <a:pt x="21600" y="8567"/>
                </a:lnTo>
                <a:close/>
              </a:path>
            </a:pathLst>
          </a:custGeom>
          <a:solidFill>
            <a:schemeClr val="bg2">
              <a:lumMod val="90000"/>
            </a:schemeClr>
          </a:solidFill>
          <a:ln w="12700">
            <a:miter lim="400000"/>
          </a:ln>
        </p:spPr>
        <p:txBody>
          <a:bodyPr lIns="38100" tIns="38100" rIns="38100" bIns="38100" anchor="ctr"/>
          <a:lstStyle/>
          <a:p>
            <a:pPr>
              <a:defRPr sz="3000">
                <a:solidFill>
                  <a:srgbClr val="FFFFFF"/>
                </a:solidFill>
              </a:defRPr>
            </a:pPr>
            <a:endParaRPr dirty="0"/>
          </a:p>
        </p:txBody>
      </p:sp>
      <p:pic>
        <p:nvPicPr>
          <p:cNvPr id="7" name="Graphic 6" descr="Brainstorm">
            <a:extLst>
              <a:ext uri="{FF2B5EF4-FFF2-40B4-BE49-F238E27FC236}">
                <a16:creationId xmlns:a16="http://schemas.microsoft.com/office/drawing/2014/main" id="{28A86C6B-FB46-44D2-B9AA-FCE494823DE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87074" y="2989768"/>
            <a:ext cx="878467" cy="878465"/>
          </a:xfrm>
          <a:prstGeom prst="rect">
            <a:avLst/>
          </a:prstGeom>
          <a:effectLst>
            <a:outerShdw blurRad="50800" dist="38100" dir="2700000" algn="tl" rotWithShape="0">
              <a:prstClr val="black">
                <a:alpha val="40000"/>
              </a:prstClr>
            </a:outerShdw>
          </a:effectLst>
        </p:spPr>
      </p:pic>
      <p:pic>
        <p:nvPicPr>
          <p:cNvPr id="8" name="Graphic 7" descr="Bullseye">
            <a:extLst>
              <a:ext uri="{FF2B5EF4-FFF2-40B4-BE49-F238E27FC236}">
                <a16:creationId xmlns:a16="http://schemas.microsoft.com/office/drawing/2014/main" id="{C021CA42-99E2-449C-87EB-2FBE383B030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78549" y="2989768"/>
            <a:ext cx="878467" cy="878465"/>
          </a:xfrm>
          <a:prstGeom prst="rect">
            <a:avLst/>
          </a:prstGeom>
          <a:effectLst>
            <a:outerShdw blurRad="50800" dist="38100" dir="2700000" algn="tl" rotWithShape="0">
              <a:prstClr val="black">
                <a:alpha val="40000"/>
              </a:prstClr>
            </a:outerShdw>
          </a:effectLst>
        </p:spPr>
      </p:pic>
      <p:pic>
        <p:nvPicPr>
          <p:cNvPr id="9" name="Graphic 8" descr="Database">
            <a:extLst>
              <a:ext uri="{FF2B5EF4-FFF2-40B4-BE49-F238E27FC236}">
                <a16:creationId xmlns:a16="http://schemas.microsoft.com/office/drawing/2014/main" id="{8244A80D-B9D5-41F5-B0F2-423557ABFEC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656767" y="4770835"/>
            <a:ext cx="878467" cy="878465"/>
          </a:xfrm>
          <a:prstGeom prst="rect">
            <a:avLst/>
          </a:prstGeom>
          <a:effectLst>
            <a:outerShdw blurRad="50800" dist="38100" dir="2700000" algn="tl" rotWithShape="0">
              <a:prstClr val="black">
                <a:alpha val="40000"/>
              </a:prstClr>
            </a:outerShdw>
          </a:effectLst>
        </p:spPr>
      </p:pic>
      <p:pic>
        <p:nvPicPr>
          <p:cNvPr id="10" name="Graphic 9" descr="Gears">
            <a:extLst>
              <a:ext uri="{FF2B5EF4-FFF2-40B4-BE49-F238E27FC236}">
                <a16:creationId xmlns:a16="http://schemas.microsoft.com/office/drawing/2014/main" id="{65D28C24-E2B6-42E4-856B-17C3BD1B897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56767" y="1214859"/>
            <a:ext cx="878467" cy="878465"/>
          </a:xfrm>
          <a:prstGeom prst="rect">
            <a:avLst/>
          </a:prstGeom>
          <a:effectLst>
            <a:outerShdw blurRad="50800" dist="38100" dir="2700000" algn="tl" rotWithShape="0">
              <a:prstClr val="black">
                <a:alpha val="40000"/>
              </a:prstClr>
            </a:outerShdw>
          </a:effectLst>
        </p:spPr>
      </p:pic>
      <p:pic>
        <p:nvPicPr>
          <p:cNvPr id="11" name="Graphic 10" descr="Trophy">
            <a:extLst>
              <a:ext uri="{FF2B5EF4-FFF2-40B4-BE49-F238E27FC236}">
                <a16:creationId xmlns:a16="http://schemas.microsoft.com/office/drawing/2014/main" id="{EAB0165C-C272-4DD9-B4EE-13B7009D705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760444" y="3093443"/>
            <a:ext cx="671113" cy="671113"/>
          </a:xfrm>
          <a:prstGeom prst="rect">
            <a:avLst/>
          </a:prstGeom>
        </p:spPr>
      </p:pic>
      <p:sp>
        <p:nvSpPr>
          <p:cNvPr id="12" name="Freeform: Shape 11">
            <a:extLst>
              <a:ext uri="{FF2B5EF4-FFF2-40B4-BE49-F238E27FC236}">
                <a16:creationId xmlns:a16="http://schemas.microsoft.com/office/drawing/2014/main" id="{4E40A83B-F40C-4EE8-8D3F-914604B67995}"/>
              </a:ext>
            </a:extLst>
          </p:cNvPr>
          <p:cNvSpPr/>
          <p:nvPr/>
        </p:nvSpPr>
        <p:spPr>
          <a:xfrm>
            <a:off x="4887826" y="2661752"/>
            <a:ext cx="700430" cy="1544734"/>
          </a:xfrm>
          <a:custGeom>
            <a:avLst/>
            <a:gdLst>
              <a:gd name="connsiteX0" fmla="*/ 274944 w 700430"/>
              <a:gd name="connsiteY0" fmla="*/ 0 h 1544734"/>
              <a:gd name="connsiteX1" fmla="*/ 700430 w 700430"/>
              <a:gd name="connsiteY1" fmla="*/ 425478 h 1544734"/>
              <a:gd name="connsiteX2" fmla="*/ 503817 w 700430"/>
              <a:gd name="connsiteY2" fmla="*/ 566508 h 1544734"/>
              <a:gd name="connsiteX3" fmla="*/ 503817 w 700430"/>
              <a:gd name="connsiteY3" fmla="*/ 989385 h 1544734"/>
              <a:gd name="connsiteX4" fmla="*/ 700430 w 700430"/>
              <a:gd name="connsiteY4" fmla="*/ 1130310 h 1544734"/>
              <a:gd name="connsiteX5" fmla="*/ 284044 w 700430"/>
              <a:gd name="connsiteY5" fmla="*/ 1544734 h 1544734"/>
              <a:gd name="connsiteX6" fmla="*/ 275889 w 700430"/>
              <a:gd name="connsiteY6" fmla="*/ 1535761 h 1544734"/>
              <a:gd name="connsiteX7" fmla="*/ 0 w 700430"/>
              <a:gd name="connsiteY7" fmla="*/ 767249 h 1544734"/>
              <a:gd name="connsiteX8" fmla="*/ 206338 w 700430"/>
              <a:gd name="connsiteY8" fmla="*/ 91747 h 1544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0430" h="1544734">
                <a:moveTo>
                  <a:pt x="274944" y="0"/>
                </a:moveTo>
                <a:lnTo>
                  <a:pt x="700430" y="425478"/>
                </a:lnTo>
                <a:lnTo>
                  <a:pt x="503817" y="566508"/>
                </a:lnTo>
                <a:cubicBezTo>
                  <a:pt x="359190" y="670286"/>
                  <a:pt x="359190" y="885502"/>
                  <a:pt x="503817" y="989385"/>
                </a:cubicBezTo>
                <a:lnTo>
                  <a:pt x="700430" y="1130310"/>
                </a:lnTo>
                <a:lnTo>
                  <a:pt x="284044" y="1544734"/>
                </a:lnTo>
                <a:lnTo>
                  <a:pt x="275889" y="1535761"/>
                </a:lnTo>
                <a:cubicBezTo>
                  <a:pt x="103535" y="1326917"/>
                  <a:pt x="0" y="1059174"/>
                  <a:pt x="0" y="767249"/>
                </a:cubicBezTo>
                <a:cubicBezTo>
                  <a:pt x="0" y="517028"/>
                  <a:pt x="76067" y="284573"/>
                  <a:pt x="206338" y="91747"/>
                </a:cubicBezTo>
                <a:close/>
              </a:path>
            </a:pathLst>
          </a:custGeom>
          <a:solidFill>
            <a:schemeClr val="accent3"/>
          </a:solidFill>
          <a:ln w="12700">
            <a:miter lim="400000"/>
          </a:ln>
        </p:spPr>
        <p:txBody>
          <a:bodyPr lIns="38100" tIns="38100" rIns="251999" bIns="38100" anchor="ctr"/>
          <a:lstStyle/>
          <a:p>
            <a:pPr algn="ctr"/>
            <a:r>
              <a:rPr lang="en-US" sz="1600" b="1" dirty="0">
                <a:solidFill>
                  <a:schemeClr val="tx1">
                    <a:lumMod val="85000"/>
                    <a:lumOff val="15000"/>
                  </a:schemeClr>
                </a:solidFill>
              </a:rPr>
              <a:t>04</a:t>
            </a:r>
          </a:p>
        </p:txBody>
      </p:sp>
      <p:sp>
        <p:nvSpPr>
          <p:cNvPr id="13" name="Freeform: Shape 12">
            <a:extLst>
              <a:ext uri="{FF2B5EF4-FFF2-40B4-BE49-F238E27FC236}">
                <a16:creationId xmlns:a16="http://schemas.microsoft.com/office/drawing/2014/main" id="{76DEAA40-DAE2-4026-9AB7-036C6BF4B56C}"/>
              </a:ext>
            </a:extLst>
          </p:cNvPr>
          <p:cNvSpPr/>
          <p:nvPr/>
        </p:nvSpPr>
        <p:spPr>
          <a:xfrm>
            <a:off x="5328757" y="2220826"/>
            <a:ext cx="1545770" cy="700431"/>
          </a:xfrm>
          <a:custGeom>
            <a:avLst/>
            <a:gdLst>
              <a:gd name="connsiteX0" fmla="*/ 767244 w 1545770"/>
              <a:gd name="connsiteY0" fmla="*/ 0 h 700431"/>
              <a:gd name="connsiteX1" fmla="*/ 1535756 w 1545770"/>
              <a:gd name="connsiteY1" fmla="*/ 275888 h 700431"/>
              <a:gd name="connsiteX2" fmla="*/ 1545770 w 1545770"/>
              <a:gd name="connsiteY2" fmla="*/ 284990 h 700431"/>
              <a:gd name="connsiteX3" fmla="*/ 1130325 w 1545770"/>
              <a:gd name="connsiteY3" fmla="*/ 700431 h 700431"/>
              <a:gd name="connsiteX4" fmla="*/ 989380 w 1545770"/>
              <a:gd name="connsiteY4" fmla="*/ 503818 h 700431"/>
              <a:gd name="connsiteX5" fmla="*/ 566439 w 1545770"/>
              <a:gd name="connsiteY5" fmla="*/ 503818 h 700431"/>
              <a:gd name="connsiteX6" fmla="*/ 425494 w 1545770"/>
              <a:gd name="connsiteY6" fmla="*/ 700431 h 700431"/>
              <a:gd name="connsiteX7" fmla="*/ 0 w 1545770"/>
              <a:gd name="connsiteY7" fmla="*/ 274941 h 700431"/>
              <a:gd name="connsiteX8" fmla="*/ 91742 w 1545770"/>
              <a:gd name="connsiteY8" fmla="*/ 206337 h 700431"/>
              <a:gd name="connsiteX9" fmla="*/ 767244 w 1545770"/>
              <a:gd name="connsiteY9" fmla="*/ 0 h 700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5770" h="700431">
                <a:moveTo>
                  <a:pt x="767244" y="0"/>
                </a:moveTo>
                <a:cubicBezTo>
                  <a:pt x="1059169" y="0"/>
                  <a:pt x="1326912" y="103535"/>
                  <a:pt x="1535756" y="275888"/>
                </a:cubicBezTo>
                <a:lnTo>
                  <a:pt x="1545770" y="284990"/>
                </a:lnTo>
                <a:lnTo>
                  <a:pt x="1130325" y="700431"/>
                </a:lnTo>
                <a:lnTo>
                  <a:pt x="989380" y="503818"/>
                </a:lnTo>
                <a:cubicBezTo>
                  <a:pt x="885537" y="359190"/>
                  <a:pt x="670283" y="359190"/>
                  <a:pt x="566439" y="503818"/>
                </a:cubicBezTo>
                <a:lnTo>
                  <a:pt x="425494" y="700431"/>
                </a:lnTo>
                <a:lnTo>
                  <a:pt x="0" y="274941"/>
                </a:lnTo>
                <a:lnTo>
                  <a:pt x="91742" y="206337"/>
                </a:lnTo>
                <a:cubicBezTo>
                  <a:pt x="284568" y="76067"/>
                  <a:pt x="517023" y="0"/>
                  <a:pt x="767244" y="0"/>
                </a:cubicBezTo>
                <a:close/>
              </a:path>
            </a:pathLst>
          </a:custGeom>
          <a:solidFill>
            <a:schemeClr val="accent5"/>
          </a:solidFill>
          <a:ln w="12700">
            <a:miter lim="400000"/>
          </a:ln>
        </p:spPr>
        <p:txBody>
          <a:bodyPr lIns="38100" tIns="38100" rIns="38100" bIns="251999" anchor="ctr"/>
          <a:lstStyle/>
          <a:p>
            <a:pPr algn="ctr"/>
            <a:r>
              <a:rPr lang="en-US" sz="1600" b="1" dirty="0">
                <a:solidFill>
                  <a:schemeClr val="bg1"/>
                </a:solidFill>
              </a:rPr>
              <a:t>01</a:t>
            </a:r>
          </a:p>
        </p:txBody>
      </p:sp>
      <p:sp>
        <p:nvSpPr>
          <p:cNvPr id="14" name="Freeform: Shape 13">
            <a:extLst>
              <a:ext uri="{FF2B5EF4-FFF2-40B4-BE49-F238E27FC236}">
                <a16:creationId xmlns:a16="http://schemas.microsoft.com/office/drawing/2014/main" id="{B7F80458-2AE9-43D4-901C-0374600A2F58}"/>
              </a:ext>
            </a:extLst>
          </p:cNvPr>
          <p:cNvSpPr/>
          <p:nvPr/>
        </p:nvSpPr>
        <p:spPr>
          <a:xfrm>
            <a:off x="6603745" y="2660791"/>
            <a:ext cx="700431" cy="1544795"/>
          </a:xfrm>
          <a:custGeom>
            <a:avLst/>
            <a:gdLst>
              <a:gd name="connsiteX0" fmla="*/ 424768 w 700431"/>
              <a:gd name="connsiteY0" fmla="*/ 0 h 1544795"/>
              <a:gd name="connsiteX1" fmla="*/ 494094 w 700431"/>
              <a:gd name="connsiteY1" fmla="*/ 92708 h 1544795"/>
              <a:gd name="connsiteX2" fmla="*/ 700431 w 700431"/>
              <a:gd name="connsiteY2" fmla="*/ 768210 h 1544795"/>
              <a:gd name="connsiteX3" fmla="*/ 424543 w 700431"/>
              <a:gd name="connsiteY3" fmla="*/ 1536722 h 1544795"/>
              <a:gd name="connsiteX4" fmla="*/ 417205 w 700431"/>
              <a:gd name="connsiteY4" fmla="*/ 1544795 h 1544795"/>
              <a:gd name="connsiteX5" fmla="*/ 0 w 700431"/>
              <a:gd name="connsiteY5" fmla="*/ 1127598 h 1544795"/>
              <a:gd name="connsiteX6" fmla="*/ 196613 w 700431"/>
              <a:gd name="connsiteY6" fmla="*/ 986569 h 1544795"/>
              <a:gd name="connsiteX7" fmla="*/ 196613 w 700431"/>
              <a:gd name="connsiteY7" fmla="*/ 563691 h 1544795"/>
              <a:gd name="connsiteX8" fmla="*/ 0 w 700431"/>
              <a:gd name="connsiteY8" fmla="*/ 422767 h 1544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0431" h="1544795">
                <a:moveTo>
                  <a:pt x="424768" y="0"/>
                </a:moveTo>
                <a:lnTo>
                  <a:pt x="494094" y="92708"/>
                </a:lnTo>
                <a:cubicBezTo>
                  <a:pt x="624365" y="285534"/>
                  <a:pt x="700431" y="517989"/>
                  <a:pt x="700431" y="768210"/>
                </a:cubicBezTo>
                <a:cubicBezTo>
                  <a:pt x="700431" y="1060135"/>
                  <a:pt x="596896" y="1327878"/>
                  <a:pt x="424543" y="1536722"/>
                </a:cubicBezTo>
                <a:lnTo>
                  <a:pt x="417205" y="1544795"/>
                </a:lnTo>
                <a:lnTo>
                  <a:pt x="0" y="1127598"/>
                </a:lnTo>
                <a:lnTo>
                  <a:pt x="196613" y="986569"/>
                </a:lnTo>
                <a:cubicBezTo>
                  <a:pt x="341241" y="882791"/>
                  <a:pt x="341241" y="667574"/>
                  <a:pt x="196613" y="563691"/>
                </a:cubicBezTo>
                <a:lnTo>
                  <a:pt x="0" y="422767"/>
                </a:lnTo>
                <a:close/>
              </a:path>
            </a:pathLst>
          </a:custGeom>
          <a:solidFill>
            <a:schemeClr val="accent4"/>
          </a:solidFill>
          <a:ln w="12700">
            <a:miter lim="400000"/>
          </a:ln>
        </p:spPr>
        <p:txBody>
          <a:bodyPr lIns="251999" tIns="38100" rIns="38100" bIns="38100" anchor="ctr"/>
          <a:lstStyle/>
          <a:p>
            <a:pPr algn="ctr"/>
            <a:r>
              <a:rPr lang="en-US" sz="1600" b="1" dirty="0">
                <a:solidFill>
                  <a:schemeClr val="tx1">
                    <a:lumMod val="85000"/>
                    <a:lumOff val="15000"/>
                  </a:schemeClr>
                </a:solidFill>
              </a:rPr>
              <a:t>02</a:t>
            </a:r>
          </a:p>
        </p:txBody>
      </p:sp>
      <p:sp>
        <p:nvSpPr>
          <p:cNvPr id="15" name="Freeform: Shape 14">
            <a:extLst>
              <a:ext uri="{FF2B5EF4-FFF2-40B4-BE49-F238E27FC236}">
                <a16:creationId xmlns:a16="http://schemas.microsoft.com/office/drawing/2014/main" id="{6387DC9A-9957-4A6B-8309-D4385B79689D}"/>
              </a:ext>
            </a:extLst>
          </p:cNvPr>
          <p:cNvSpPr/>
          <p:nvPr/>
        </p:nvSpPr>
        <p:spPr>
          <a:xfrm>
            <a:off x="5309217" y="3936746"/>
            <a:ext cx="1545008" cy="700430"/>
          </a:xfrm>
          <a:custGeom>
            <a:avLst/>
            <a:gdLst>
              <a:gd name="connsiteX0" fmla="*/ 407938 w 1545008"/>
              <a:gd name="connsiteY0" fmla="*/ 0 h 700430"/>
              <a:gd name="connsiteX1" fmla="*/ 548883 w 1545008"/>
              <a:gd name="connsiteY1" fmla="*/ 196613 h 700430"/>
              <a:gd name="connsiteX2" fmla="*/ 971824 w 1545008"/>
              <a:gd name="connsiteY2" fmla="*/ 196613 h 700430"/>
              <a:gd name="connsiteX3" fmla="*/ 1112769 w 1545008"/>
              <a:gd name="connsiteY3" fmla="*/ 0 h 700430"/>
              <a:gd name="connsiteX4" fmla="*/ 1545008 w 1545008"/>
              <a:gd name="connsiteY4" fmla="*/ 432235 h 700430"/>
              <a:gd name="connsiteX5" fmla="*/ 1462287 w 1545008"/>
              <a:gd name="connsiteY5" fmla="*/ 494093 h 700430"/>
              <a:gd name="connsiteX6" fmla="*/ 786784 w 1545008"/>
              <a:gd name="connsiteY6" fmla="*/ 700430 h 700430"/>
              <a:gd name="connsiteX7" fmla="*/ 18273 w 1545008"/>
              <a:gd name="connsiteY7" fmla="*/ 424542 h 700430"/>
              <a:gd name="connsiteX8" fmla="*/ 0 w 1545008"/>
              <a:gd name="connsiteY8" fmla="*/ 407935 h 700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5008" h="700430">
                <a:moveTo>
                  <a:pt x="407938" y="0"/>
                </a:moveTo>
                <a:lnTo>
                  <a:pt x="548883" y="196613"/>
                </a:lnTo>
                <a:cubicBezTo>
                  <a:pt x="652727" y="341241"/>
                  <a:pt x="867981" y="341241"/>
                  <a:pt x="971824" y="196613"/>
                </a:cubicBezTo>
                <a:lnTo>
                  <a:pt x="1112769" y="0"/>
                </a:lnTo>
                <a:lnTo>
                  <a:pt x="1545008" y="432235"/>
                </a:lnTo>
                <a:lnTo>
                  <a:pt x="1462287" y="494093"/>
                </a:lnTo>
                <a:cubicBezTo>
                  <a:pt x="1269461" y="624364"/>
                  <a:pt x="1037006" y="700430"/>
                  <a:pt x="786784" y="700430"/>
                </a:cubicBezTo>
                <a:cubicBezTo>
                  <a:pt x="494859" y="700430"/>
                  <a:pt x="227116" y="596895"/>
                  <a:pt x="18273" y="424542"/>
                </a:cubicBezTo>
                <a:lnTo>
                  <a:pt x="0" y="407935"/>
                </a:lnTo>
                <a:close/>
              </a:path>
            </a:pathLst>
          </a:custGeom>
          <a:solidFill>
            <a:schemeClr val="accent6"/>
          </a:solidFill>
          <a:ln w="12700">
            <a:miter lim="400000"/>
          </a:ln>
        </p:spPr>
        <p:txBody>
          <a:bodyPr lIns="38100" tIns="251999" rIns="38100" bIns="0" anchor="ctr"/>
          <a:lstStyle/>
          <a:p>
            <a:pPr algn="ctr"/>
            <a:r>
              <a:rPr lang="en-US" sz="1600" b="1" dirty="0">
                <a:solidFill>
                  <a:schemeClr val="tx1">
                    <a:lumMod val="85000"/>
                    <a:lumOff val="15000"/>
                  </a:schemeClr>
                </a:solidFill>
              </a:rPr>
              <a:t>03</a:t>
            </a:r>
          </a:p>
        </p:txBody>
      </p:sp>
      <p:sp>
        <p:nvSpPr>
          <p:cNvPr id="18" name="TextBox 17">
            <a:extLst>
              <a:ext uri="{FF2B5EF4-FFF2-40B4-BE49-F238E27FC236}">
                <a16:creationId xmlns:a16="http://schemas.microsoft.com/office/drawing/2014/main" id="{9A7F0CF4-AA3C-4DDA-BDDD-BDADA5D32711}"/>
              </a:ext>
            </a:extLst>
          </p:cNvPr>
          <p:cNvSpPr txBox="1"/>
          <p:nvPr/>
        </p:nvSpPr>
        <p:spPr>
          <a:xfrm>
            <a:off x="7927024" y="1825439"/>
            <a:ext cx="3926537" cy="584775"/>
          </a:xfrm>
          <a:prstGeom prst="rect">
            <a:avLst/>
          </a:prstGeom>
          <a:noFill/>
        </p:spPr>
        <p:txBody>
          <a:bodyPr wrap="square" lIns="0" rIns="0" rtlCol="0" anchor="t">
            <a:spAutoFit/>
          </a:bodyPr>
          <a:lstStyle/>
          <a:p>
            <a:pPr lvl="0"/>
            <a:r>
              <a:rPr lang="en-US" sz="1600" b="1" dirty="0">
                <a:solidFill>
                  <a:schemeClr val="tx2"/>
                </a:solidFill>
              </a:rPr>
              <a:t>Arielle</a:t>
            </a:r>
            <a:r>
              <a:rPr lang="en-US" sz="1600" dirty="0">
                <a:solidFill>
                  <a:schemeClr val="tx2"/>
                </a:solidFill>
              </a:rPr>
              <a:t> is found to be using </a:t>
            </a:r>
            <a:r>
              <a:rPr lang="en-US" sz="1600" b="1" dirty="0">
                <a:solidFill>
                  <a:schemeClr val="tx2"/>
                </a:solidFill>
              </a:rPr>
              <a:t>right-hand</a:t>
            </a:r>
            <a:r>
              <a:rPr lang="en-US" sz="1600" dirty="0">
                <a:solidFill>
                  <a:schemeClr val="tx2"/>
                </a:solidFill>
              </a:rPr>
              <a:t> often whereas </a:t>
            </a:r>
            <a:r>
              <a:rPr lang="en-US" sz="1600" b="1" dirty="0">
                <a:solidFill>
                  <a:schemeClr val="tx2"/>
                </a:solidFill>
              </a:rPr>
              <a:t>Boris</a:t>
            </a:r>
            <a:r>
              <a:rPr lang="en-US" sz="1600" dirty="0">
                <a:solidFill>
                  <a:schemeClr val="tx2"/>
                </a:solidFill>
              </a:rPr>
              <a:t> prefers </a:t>
            </a:r>
            <a:r>
              <a:rPr lang="en-US" sz="1600" b="1" dirty="0">
                <a:solidFill>
                  <a:schemeClr val="tx2"/>
                </a:solidFill>
              </a:rPr>
              <a:t>left-hand </a:t>
            </a:r>
          </a:p>
        </p:txBody>
      </p:sp>
      <p:sp>
        <p:nvSpPr>
          <p:cNvPr id="21" name="TextBox 20">
            <a:extLst>
              <a:ext uri="{FF2B5EF4-FFF2-40B4-BE49-F238E27FC236}">
                <a16:creationId xmlns:a16="http://schemas.microsoft.com/office/drawing/2014/main" id="{E373F068-2934-4B36-9592-320D13001E0B}"/>
              </a:ext>
            </a:extLst>
          </p:cNvPr>
          <p:cNvSpPr txBox="1"/>
          <p:nvPr/>
        </p:nvSpPr>
        <p:spPr>
          <a:xfrm>
            <a:off x="338440" y="1825439"/>
            <a:ext cx="3812784" cy="1077218"/>
          </a:xfrm>
          <a:prstGeom prst="rect">
            <a:avLst/>
          </a:prstGeom>
          <a:noFill/>
        </p:spPr>
        <p:txBody>
          <a:bodyPr wrap="square" lIns="0" rIns="0" rtlCol="0" anchor="t">
            <a:spAutoFit/>
          </a:bodyPr>
          <a:lstStyle/>
          <a:p>
            <a:pPr lvl="0"/>
            <a:r>
              <a:rPr lang="en-US" sz="1600" dirty="0">
                <a:solidFill>
                  <a:schemeClr val="tx2"/>
                </a:solidFill>
              </a:rPr>
              <a:t>In hindsight, both </a:t>
            </a:r>
            <a:r>
              <a:rPr lang="en-US" sz="1600" b="1" dirty="0">
                <a:solidFill>
                  <a:schemeClr val="tx2"/>
                </a:solidFill>
              </a:rPr>
              <a:t>Arielle and Boris have won equal matches with 46 each</a:t>
            </a:r>
            <a:r>
              <a:rPr lang="en-US" sz="1600" dirty="0">
                <a:solidFill>
                  <a:schemeClr val="tx2"/>
                </a:solidFill>
              </a:rPr>
              <a:t>. Statistical testing also proved the performance of both are equal </a:t>
            </a:r>
          </a:p>
        </p:txBody>
      </p:sp>
      <p:sp>
        <p:nvSpPr>
          <p:cNvPr id="26" name="TextBox 25">
            <a:extLst>
              <a:ext uri="{FF2B5EF4-FFF2-40B4-BE49-F238E27FC236}">
                <a16:creationId xmlns:a16="http://schemas.microsoft.com/office/drawing/2014/main" id="{E21EF364-5AE9-4941-9F83-86821E28BD07}"/>
              </a:ext>
            </a:extLst>
          </p:cNvPr>
          <p:cNvSpPr txBox="1"/>
          <p:nvPr/>
        </p:nvSpPr>
        <p:spPr>
          <a:xfrm>
            <a:off x="8034157" y="4553462"/>
            <a:ext cx="3819403" cy="1077218"/>
          </a:xfrm>
          <a:prstGeom prst="rect">
            <a:avLst/>
          </a:prstGeom>
          <a:noFill/>
        </p:spPr>
        <p:txBody>
          <a:bodyPr wrap="square" lIns="0" rIns="0" rtlCol="0" anchor="t">
            <a:spAutoFit/>
          </a:bodyPr>
          <a:lstStyle/>
          <a:p>
            <a:pPr lvl="0"/>
            <a:r>
              <a:rPr lang="en-US" sz="1600" b="1" dirty="0">
                <a:solidFill>
                  <a:schemeClr val="tx2"/>
                </a:solidFill>
              </a:rPr>
              <a:t>Boris has got an edge over Arielle when Boris prefers using same hand as Arielle </a:t>
            </a:r>
            <a:r>
              <a:rPr lang="en-US" sz="1600" dirty="0">
                <a:solidFill>
                  <a:schemeClr val="tx2"/>
                </a:solidFill>
              </a:rPr>
              <a:t>during pancake flipping match whereas it is the </a:t>
            </a:r>
            <a:r>
              <a:rPr lang="en-US" sz="1600" b="1" dirty="0">
                <a:solidFill>
                  <a:schemeClr val="tx2"/>
                </a:solidFill>
              </a:rPr>
              <a:t>other way around for Arielle to gain over Boris</a:t>
            </a:r>
          </a:p>
        </p:txBody>
      </p:sp>
      <p:sp>
        <p:nvSpPr>
          <p:cNvPr id="29" name="TextBox 28">
            <a:extLst>
              <a:ext uri="{FF2B5EF4-FFF2-40B4-BE49-F238E27FC236}">
                <a16:creationId xmlns:a16="http://schemas.microsoft.com/office/drawing/2014/main" id="{1A310930-3923-4301-B718-72BE0AE63EFB}"/>
              </a:ext>
            </a:extLst>
          </p:cNvPr>
          <p:cNvSpPr txBox="1"/>
          <p:nvPr/>
        </p:nvSpPr>
        <p:spPr>
          <a:xfrm>
            <a:off x="338439" y="4660721"/>
            <a:ext cx="4088417" cy="1323439"/>
          </a:xfrm>
          <a:prstGeom prst="rect">
            <a:avLst/>
          </a:prstGeom>
          <a:noFill/>
        </p:spPr>
        <p:txBody>
          <a:bodyPr wrap="square" lIns="0" rIns="0" rtlCol="0" anchor="t">
            <a:spAutoFit/>
          </a:bodyPr>
          <a:lstStyle/>
          <a:p>
            <a:pPr lvl="0"/>
            <a:r>
              <a:rPr lang="en-US" sz="1600" dirty="0">
                <a:solidFill>
                  <a:schemeClr val="tx2"/>
                </a:solidFill>
              </a:rPr>
              <a:t>With the help of Exploratory data analysis, </a:t>
            </a:r>
            <a:r>
              <a:rPr lang="en-US" sz="1600" b="1" dirty="0">
                <a:solidFill>
                  <a:schemeClr val="tx2"/>
                </a:solidFill>
              </a:rPr>
              <a:t>Arielle’s performance (scores) has relatively higher compared to Boris </a:t>
            </a:r>
            <a:r>
              <a:rPr lang="en-US" sz="1600" dirty="0">
                <a:solidFill>
                  <a:schemeClr val="tx2"/>
                </a:solidFill>
              </a:rPr>
              <a:t>and standard deviation of the scores indicate </a:t>
            </a:r>
            <a:r>
              <a:rPr lang="en-US" sz="1600" b="1" dirty="0">
                <a:solidFill>
                  <a:schemeClr val="tx2"/>
                </a:solidFill>
              </a:rPr>
              <a:t>Arielle is a consistent player to Boris.</a:t>
            </a:r>
          </a:p>
        </p:txBody>
      </p:sp>
    </p:spTree>
    <p:extLst>
      <p:ext uri="{BB962C8B-B14F-4D97-AF65-F5344CB8AC3E}">
        <p14:creationId xmlns:p14="http://schemas.microsoft.com/office/powerpoint/2010/main" val="40542061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{8208312E-1D59-46EB-B19D-4405D2944AA0}tf33552983_win32</Template>
  <TotalTime>11</TotalTime>
  <Words>809</Words>
  <Application>Microsoft Office PowerPoint</Application>
  <PresentationFormat>Widescreen</PresentationFormat>
  <Paragraphs>109</Paragraphs>
  <Slides>10</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Franklin Gothic Book</vt:lpstr>
      <vt:lpstr>Franklin Gothic Demi</vt:lpstr>
      <vt:lpstr>Gill Sans MT</vt:lpstr>
      <vt:lpstr>Wingdings</vt:lpstr>
      <vt:lpstr>Wingdings 2</vt:lpstr>
      <vt:lpstr>DividendVTI</vt:lpstr>
      <vt:lpstr>Who is the better pancake flipper?</vt:lpstr>
      <vt:lpstr>Agenda</vt:lpstr>
      <vt:lpstr>Identifying the better pancake flipper using a data-driven approach</vt:lpstr>
      <vt:lpstr>Enriching data by adding meaningful features for analysis</vt:lpstr>
      <vt:lpstr>Leveraging Statistical and Exploratory data analysis for identifying better pancake flipper</vt:lpstr>
      <vt:lpstr>Statistical testing proved Arielle and Boris have equal pancake flipping performance and further leveraging exploratory analysis to call out a winner…</vt:lpstr>
      <vt:lpstr>Exploratory analysis indicates that Arielle scores relatively better and consistent over Boris</vt:lpstr>
      <vt:lpstr>Arielle prefers Right hand often and has the edge over Boris when Arielle uses same hands as Boris uses in a match and it’s the other way around for Boris!</vt:lpstr>
      <vt:lpstr>Summary of analyses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Who is the better pancake flipper?</dc:title>
  <dc:creator>Siva Palanisamy</dc:creator>
  <cp:lastModifiedBy>Siva Palanisamy</cp:lastModifiedBy>
  <cp:revision>10</cp:revision>
  <dcterms:created xsi:type="dcterms:W3CDTF">2021-07-23T09:31:49Z</dcterms:created>
  <dcterms:modified xsi:type="dcterms:W3CDTF">2021-07-23T09:43:51Z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