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5" r:id="rId7"/>
    <p:sldId id="266" r:id="rId8"/>
    <p:sldId id="271" r:id="rId9"/>
    <p:sldId id="272" r:id="rId10"/>
    <p:sldId id="268" r:id="rId11"/>
    <p:sldId id="263" r:id="rId12"/>
    <p:sldId id="269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20" d="100"/>
          <a:sy n="120" d="100"/>
        </p:scale>
        <p:origin x="84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3912D-109F-49EC-AE23-B6E0FAA7A310}" type="datetimeFigureOut">
              <a:rPr lang="en-US" smtClean="0"/>
              <a:t>4/19/20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AFF89-8272-4BE7-B5B0-91FF399AB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45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491CD-DF05-4A01-94A9-6E2431132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9FC2D-3F32-4C99-B9DA-473BF064E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B6CCA-6929-4C00-8EDE-24C79A774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3FF0-D84A-4549-977B-8DE3154F2172}" type="datetime1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4919-9ECB-43F6-9F83-3B650D625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B218B-F444-4361-ABB6-861079EFD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2626-56D7-492A-BCEA-C38184857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4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D7FC-E426-4C2E-A689-890C8F82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B1D23-B225-48B7-BA61-9AAD5E1A2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8B8A8-7C12-4A52-BA6D-B971FF6F6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F3476-6907-4752-9718-5398FCAABE00}" type="datetime1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5109F-D74D-4941-BA79-7B011C7AA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A3CD8-7890-4B1D-B005-7C36712EF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2626-56D7-492A-BCEA-C38184857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97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7147CA-8C9C-488B-BBFC-9B2A98D6C6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6B4A64-988F-4BFF-BBCA-0C93455A9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B57C5-6C6C-4CC9-8EBE-3A37475A7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3D1E6-4B48-4A72-8562-DDFACEDD35C0}" type="datetime1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FCBDC-6EEB-4F04-96F3-3AE6AD939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CD727-3BD7-4B06-A008-78B4185EA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2626-56D7-492A-BCEA-C38184857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9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F9DCF-E400-47E8-86D8-4D335CCC2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452"/>
            <a:ext cx="10515600" cy="132556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481FA-11D7-4CF8-86CB-307F11EF6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3528"/>
            <a:ext cx="10515600" cy="4351338"/>
          </a:xfrm>
        </p:spPr>
        <p:txBody>
          <a:bodyPr/>
          <a:lstStyle>
            <a:lvl1pPr>
              <a:defRPr sz="2000"/>
            </a:lvl1pPr>
            <a:lvl2pPr marL="685800" indent="-228600">
              <a:buFont typeface="Arial" panose="020B0604020202020204" pitchFamily="34" charset="0"/>
              <a:buChar char="•"/>
              <a:defRPr sz="1800"/>
            </a:lvl2pPr>
            <a:lvl3pPr>
              <a:defRPr sz="16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72D90-4D78-4B3E-AAEB-7A820305C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58DC-CEA1-4C15-9A95-4031C5FE1D9F}" type="datetime1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BEFD7-1F59-4026-82BA-9F44368F6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44943-D450-4BD3-9592-356F93843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2626-56D7-492A-BCEA-C38184857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1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EC145-021D-4487-B308-FAA4BFE21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58EBB-CC7D-4DCE-BEAA-EC70EE91F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5669B-EABF-40F0-9279-D4D5F6489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AD78-4F7F-45EA-8506-FC493273CBDE}" type="datetime1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398F3-E0F9-40E2-9082-2BF3EB3A8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45B12-4822-4251-B1E3-143FB02D7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2626-56D7-492A-BCEA-C38184857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53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4EA65-AEA4-4D85-A9F7-F293B38D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116A4-0C1E-4B66-877E-3A3A0A6AC8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83F9C-AF17-430B-93DF-4CAA2D003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2B506-9981-4102-91A7-B2E8B8CE5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771B-D16B-4E15-BE6A-E63F4CC4C120}" type="datetime1">
              <a:rPr lang="en-US" smtClean="0"/>
              <a:t>4/19/20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67551-F396-4C07-A2C7-45D269DB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CA731-17F2-4844-93BE-058E5CD5D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2626-56D7-492A-BCEA-C38184857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24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6CD7E-A080-4F16-BE50-DABDE0D17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20997-5349-432B-86FE-E6FE4491F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134BC-2EED-4C93-B7EC-F386108E7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312341-B59B-4679-9CB6-77918F5295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4A7358-EA7D-48CF-9893-4E744E793E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31F8C4-F173-4EE5-BA44-051F94F55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269F-8FA1-4299-BA7F-B5A152494D64}" type="datetime1">
              <a:rPr lang="en-US" smtClean="0"/>
              <a:t>4/19/20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344D2B-4AE8-4EB2-AAA0-CB259C440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AEBAAD-94E2-4F7A-89DE-E4D6F6EF7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2626-56D7-492A-BCEA-C38184857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74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5BBC6-F109-4706-AA1E-C2D38DA8D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A0EF3A-EA8A-4F65-B0A0-C86A0B1C8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4FDB-2FA5-487C-B7A8-05EC4CEEE52E}" type="datetime1">
              <a:rPr lang="en-US" smtClean="0"/>
              <a:t>4/19/20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003253-EBA4-429B-BFB9-4E7844684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AC9D8F-D4DB-478B-992A-1D28D9A42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2626-56D7-492A-BCEA-C38184857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53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1B5335-2C60-459D-97D9-4020403FE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7178-EB83-401B-9611-7248D819E8D0}" type="datetime1">
              <a:rPr lang="en-US" smtClean="0"/>
              <a:t>4/19/20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1497F9-F4B9-4601-A8AE-DAF0F0826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F10ABA-4BC1-46CE-A1E2-276501975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2626-56D7-492A-BCEA-C38184857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29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1768D-EBD4-4299-A371-EFA8DD57F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3007C-B6F8-4946-B103-F65A5F18A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E4BBE0-CA50-4633-917E-82B85C10F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A6362-267A-4B85-9B56-FE605334A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8CFE-3FB0-40CB-AF9D-D5EC71B596B0}" type="datetime1">
              <a:rPr lang="en-US" smtClean="0"/>
              <a:t>4/19/20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7C3A6-638D-49C4-82CB-305F1A0A8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E2F34-716A-476D-82AA-859846EF5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2626-56D7-492A-BCEA-C38184857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8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4C63C-6C82-438A-A362-5BD986FCE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5552A9-DC5C-4C62-9A30-EDE901D51A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9AE6C-1E32-4BD4-AA7A-12E46ACFC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8D91C-9EA6-448A-9BD1-23F4DAF4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638D9-B45A-4543-B708-9E410C25102C}" type="datetime1">
              <a:rPr lang="en-US" smtClean="0"/>
              <a:t>4/19/20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9B7BF-6BB7-411F-84C5-694EE786A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F8ACA-7FE4-45EF-B8FC-F87FDFD5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2626-56D7-492A-BCEA-C38184857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2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F1A499-4DDC-4A7E-B2A4-129FB0683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320D9-6664-4395-B5DC-EBF16825A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35F33-6EDF-4F26-B7E5-EA64E66D0A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D0B0B-1E17-44C9-99DE-99846BDC81D2}" type="datetime1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AD115-B767-435E-9083-0C6969B85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2BE2F-A977-4BA0-8F1E-F934E6FB13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92626-56D7-492A-BCEA-C38184857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36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ltimoresun.com/maryland/baltimore-county/towson/cng-tt-coronavirus-streets-towson-pg-20200415-baob2hrv4fgknc6uac6nddwmbe-photogallery.html" TargetMode="External"/><Relationship Id="rId2" Type="http://schemas.openxmlformats.org/officeDocument/2006/relationships/hyperlink" Target="https://kepler.gl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files.slack.com/files-pri/T0103UQ3EJU-F0124DJ11DY/cases_by_county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files.slack.com/files-pri/T0103UQ3EJU-F0124DJ11DY/cases_by_county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BE8C6-7309-4C4F-8D51-DD8C21B9BD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B0F0"/>
                </a:solidFill>
                <a:latin typeface="Rajdhani SemiBold" panose="02000000000000000000" pitchFamily="2" charset="77"/>
                <a:cs typeface="Rajdhani SemiBold" panose="02000000000000000000" pitchFamily="2" charset="77"/>
              </a:rPr>
              <a:t>QuaranTeam</a:t>
            </a:r>
            <a:r>
              <a:rPr lang="en-US" b="1" dirty="0">
                <a:solidFill>
                  <a:srgbClr val="00B0F0"/>
                </a:solidFill>
                <a:latin typeface="Rajdhani SemiBold" panose="02000000000000000000" pitchFamily="2" charset="77"/>
                <a:cs typeface="Rajdhani SemiBold" panose="02000000000000000000" pitchFamily="2" charset="77"/>
              </a:rPr>
              <a:t>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57451-FAEA-495D-B87B-38E5983CB9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Lukas Coffey, Drew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Klaubert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, David Parks, Arthur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Presnetsov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20 April 2020</a:t>
            </a:r>
          </a:p>
        </p:txBody>
      </p:sp>
    </p:spTree>
    <p:extLst>
      <p:ext uri="{BB962C8B-B14F-4D97-AF65-F5344CB8AC3E}">
        <p14:creationId xmlns:p14="http://schemas.microsoft.com/office/powerpoint/2010/main" val="875977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B33F2-77F6-453A-9043-AE3894CF2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  <a:latin typeface="Rajdhani SemiBold" panose="02000000000000000000" pitchFamily="2" charset="77"/>
                <a:cs typeface="Rajdhani SemiBold" panose="02000000000000000000" pitchFamily="2" charset="77"/>
              </a:rPr>
              <a:t>MODEL ACCURACY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C1C44-0188-46BF-94CF-AE267FBE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2626-56D7-492A-BCEA-C38184857EE2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A59991-C749-4870-816F-FC7B87ED0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86127"/>
            <a:ext cx="5257801" cy="47055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This table compares the number of confirmed cases in Maryland on April 18, 2020 – approximately 45 days since the first confirmed case in the state on March 4, 2020 – with the number of predicted cases 45 days since the start of the model simulation with intervention.</a:t>
            </a:r>
          </a:p>
          <a:p>
            <a:pPr marL="0" indent="0">
              <a:buNone/>
            </a:pPr>
            <a:r>
              <a:rPr lang="en-US" sz="1600" dirty="0"/>
              <a:t>Most of the variation can probably be explained by the change in commuting patterns during the statewide stay-at-home order.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For example, the model over-predicted the number of cases in Baltimore City, but absent the daily commuter population, the probability of transmission greatly declines.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Whereas many Prince George’s county residents provide essential services to the capital and cannot work from home, increasing their risk of transmission.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Improvements to the model would need to consider the unique network and temporal interactions of the population, which is a current topic of academic research.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E3F259-E4CD-4A6E-B6EF-AE6B68F991E6}"/>
              </a:ext>
            </a:extLst>
          </p:cNvPr>
          <p:cNvSpPr txBox="1"/>
          <p:nvPr/>
        </p:nvSpPr>
        <p:spPr>
          <a:xfrm>
            <a:off x="6361920" y="5710019"/>
            <a:ext cx="4546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Predictions for the 45</a:t>
            </a:r>
            <a:r>
              <a:rPr lang="en-US" sz="1200" i="1" baseline="30000" dirty="0"/>
              <a:t>th</a:t>
            </a:r>
            <a:r>
              <a:rPr lang="en-US" sz="1200" i="1" dirty="0"/>
              <a:t> day since the first confirmed infection versus confirmed cases in Maryland approximately 45 days since the first confirmed case on March 4, 2020.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0457FE-FB59-4A52-8CCA-A942B5C60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497" y="1186127"/>
            <a:ext cx="4462272" cy="457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475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C1D04-87D4-4D2F-8561-35AA5F8E0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  <a:latin typeface="Rajdhani SemiBold" panose="02000000000000000000" pitchFamily="2" charset="77"/>
                <a:cs typeface="Rajdhani SemiBold" panose="02000000000000000000" pitchFamily="2" charset="77"/>
              </a:rPr>
              <a:t>EFFECTS OF INTERVENTION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4F97AC-EC67-472D-88BD-FA5403885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2626-56D7-492A-BCEA-C38184857EE2}" type="slidenum">
              <a:rPr lang="en-US" smtClean="0"/>
              <a:t>11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6C5D1CB-EDC9-4E9C-95D1-7FEC6F532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556"/>
            <a:ext cx="2239652" cy="47055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This table shows the number of days it takes to fill the ICU and inpatient hospital beds in each county without intervention and with intervention.</a:t>
            </a:r>
          </a:p>
          <a:p>
            <a:pPr marL="0" indent="0">
              <a:buNone/>
            </a:pPr>
            <a:r>
              <a:rPr lang="en-US" sz="1600" dirty="0"/>
              <a:t>It also shows the maximum number of infected persons per scenario.</a:t>
            </a:r>
          </a:p>
          <a:p>
            <a:pPr marL="0" indent="0">
              <a:buNone/>
            </a:pPr>
            <a:r>
              <a:rPr lang="en-US" sz="1600" dirty="0"/>
              <a:t>Maryland’s statewide stay-at-home order reduced the transmissivity rate by approximately 72%.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44AA54-582D-4905-9DB6-623F5332D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852" y="1142329"/>
            <a:ext cx="8385048" cy="521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492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328E1-D98A-496F-B136-C1F2497EA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  <a:latin typeface="Rajdhani SemiBold" panose="02000000000000000000" pitchFamily="2" charset="77"/>
                <a:cs typeface="Rajdhani SemiBold" panose="02000000000000000000" pitchFamily="2" charset="77"/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8D037-EBDF-4C5C-A69C-E7B2CF3ED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13528"/>
            <a:ext cx="1018089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Short-term</a:t>
            </a:r>
          </a:p>
          <a:p>
            <a:pPr lvl="1"/>
            <a:r>
              <a:rPr lang="en-US" dirty="0"/>
              <a:t>There are increasing case numbers in high population counties, so counties with lower case numbers and more healthcare resources could ideally send skilled nurses/physicians to assist in the high-risk counties.</a:t>
            </a:r>
          </a:p>
          <a:p>
            <a:pPr lvl="2"/>
            <a:r>
              <a:rPr lang="en-US" dirty="0"/>
              <a:t>These healthcare providers should be compensated for the extra work and travel.</a:t>
            </a:r>
          </a:p>
          <a:p>
            <a:pPr lvl="2"/>
            <a:r>
              <a:rPr lang="en-US" dirty="0"/>
              <a:t>National Guard forces could be deployed systematically to support COVID-19 negative patients in counties with low risk and less need for skilled nursing/physician care.</a:t>
            </a:r>
          </a:p>
          <a:p>
            <a:pPr marL="0" indent="0">
              <a:buNone/>
            </a:pPr>
            <a:r>
              <a:rPr lang="en-US" dirty="0"/>
              <a:t>Long-term</a:t>
            </a:r>
          </a:p>
          <a:p>
            <a:pPr lvl="1"/>
            <a:r>
              <a:rPr lang="en-US" dirty="0"/>
              <a:t>Focus on continued distancing practices and slow reintegration of gatherings. </a:t>
            </a:r>
          </a:p>
          <a:p>
            <a:pPr lvl="1"/>
            <a:r>
              <a:rPr lang="en-US" dirty="0"/>
              <a:t>Plan for the inevitable surge of cases. </a:t>
            </a:r>
          </a:p>
          <a:p>
            <a:pPr lvl="2"/>
            <a:r>
              <a:rPr lang="en-US" dirty="0"/>
              <a:t>Designate overflow hospitals/floors that are prepared for isolating COVID-19 positive patients. </a:t>
            </a:r>
          </a:p>
          <a:p>
            <a:pPr lvl="2"/>
            <a:r>
              <a:rPr lang="en-US" dirty="0"/>
              <a:t>Having a plan in place to move the negative patients to “safe” hospitals, and move positive patients to the overflow hospitals will allow for a rapid response to a sudden surge in positive cases. </a:t>
            </a:r>
          </a:p>
          <a:p>
            <a:pPr lvl="2"/>
            <a:r>
              <a:rPr lang="en-US" dirty="0"/>
              <a:t>For example: Harford and Carroll counties have 2 hospitals. Baltimore and Baltimore City counties will have significantly more cases and more hospitals, and so patients that are COVID-19 negative could be moved to the ”quieter” hospitals in Harford and Carroll in the event of a sudden surge in hospitalizations.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DC7DB-6528-4AF0-B0B0-821D446E1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2626-56D7-492A-BCEA-C38184857E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63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BBBAD-3A91-403B-9E4E-18FCD23BB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  <a:latin typeface="Rajdhani SemiBold" panose="02000000000000000000" pitchFamily="2" charset="77"/>
                <a:cs typeface="Rajdhani SemiBold" panose="02000000000000000000" pitchFamily="2" charset="77"/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8129D-FF8B-47FF-9262-C76B49843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Slide 3</a:t>
            </a:r>
          </a:p>
          <a:p>
            <a:pPr lvl="1"/>
            <a:r>
              <a:rPr lang="en-US" dirty="0" err="1"/>
              <a:t>Jenness</a:t>
            </a:r>
            <a:r>
              <a:rPr lang="en-US" dirty="0"/>
              <a:t> SM, </a:t>
            </a:r>
            <a:r>
              <a:rPr lang="en-US" dirty="0" err="1"/>
              <a:t>Goodreau</a:t>
            </a:r>
            <a:r>
              <a:rPr lang="en-US" dirty="0"/>
              <a:t> SM and Morris M. </a:t>
            </a:r>
            <a:r>
              <a:rPr lang="en-US" dirty="0" err="1"/>
              <a:t>EpiModel</a:t>
            </a:r>
            <a:r>
              <a:rPr lang="en-US" dirty="0"/>
              <a:t>: An R Package for Mathematical Modeling of Infectious Disease over Networks. Journal of Statistical Software. 2018; 84(8): 1-47.</a:t>
            </a:r>
          </a:p>
          <a:p>
            <a:pPr lvl="1"/>
            <a:r>
              <a:rPr lang="en-US" dirty="0"/>
              <a:t>Kepler (</a:t>
            </a:r>
            <a:r>
              <a:rPr lang="en-US" dirty="0">
                <a:hlinkClick r:id="rId2"/>
              </a:rPr>
              <a:t>https://kepler.gl/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Slide 4</a:t>
            </a:r>
          </a:p>
          <a:p>
            <a:pPr lvl="1"/>
            <a:r>
              <a:rPr lang="en-US" dirty="0"/>
              <a:t>https://www.thelancet.com/journals/laninf/article/PIIS1473-3099(20)30243-7/</a:t>
            </a:r>
            <a:r>
              <a:rPr lang="en-US" dirty="0" err="1"/>
              <a:t>fulltext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Slide 5</a:t>
            </a:r>
          </a:p>
          <a:p>
            <a:pPr lvl="1"/>
            <a:r>
              <a:rPr lang="en-US" dirty="0">
                <a:hlinkClick r:id="rId3"/>
              </a:rPr>
              <a:t>https://www.baltimoresun.com/maryland/baltimore-county/towson/cng-tt-coronavirus-streets-towson-pg-20200415-baob2hrv4fgknc6uac6nddwmbe-photogallery.html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Slide 9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coronavirus.maryland.gov</a:t>
            </a:r>
            <a:r>
              <a:rPr lang="en-US" dirty="0"/>
              <a:t>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48DEA-BEF3-4296-8CB5-E6B757178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2626-56D7-492A-BCEA-C38184857E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35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48C7A-2953-4A11-B6D5-86F475AF8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  <a:latin typeface="Rajdhani SemiBold" panose="02000000000000000000" pitchFamily="2" charset="77"/>
                <a:cs typeface="Rajdhani SemiBold" panose="02000000000000000000" pitchFamily="2" charset="77"/>
              </a:rPr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179CF-8ABC-451C-85CD-818A25AAE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724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Predict if particular counties or regions will be able to meet the capacity of care.</a:t>
            </a:r>
          </a:p>
          <a:p>
            <a:endParaRPr lang="en-US" sz="2400" dirty="0"/>
          </a:p>
          <a:p>
            <a:r>
              <a:rPr lang="en-US" sz="2400" dirty="0"/>
              <a:t>Design strategies that could be used to ensure that adequate care is provided across the state of Maryland.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A8A27-FE2B-4AAA-B2A8-CE89D8276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2626-56D7-492A-BCEA-C38184857E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47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E1DAE-7DD7-4AD7-ABE5-5829126B5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  <a:latin typeface="Rajdhani SemiBold" panose="02000000000000000000" pitchFamily="2" charset="77"/>
                <a:cs typeface="Rajdhani SemiBold" panose="02000000000000000000" pitchFamily="2" charset="77"/>
              </a:rPr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1B44E-FD8B-4C90-A0ED-40F7346B3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EpiModel</a:t>
            </a:r>
            <a:r>
              <a:rPr lang="en-US" dirty="0"/>
              <a:t> provides tools for simulating and analyzing mathematical models of infectious disease dynamics.</a:t>
            </a:r>
          </a:p>
          <a:p>
            <a:pPr marL="0" indent="0">
              <a:buNone/>
            </a:pPr>
            <a:r>
              <a:rPr lang="en-US" b="1" dirty="0"/>
              <a:t>Kepler</a:t>
            </a:r>
            <a:r>
              <a:rPr lang="en-US" dirty="0"/>
              <a:t> is a geospatial data analysis tool that we’ve used to help us locate high-risk and highly infected counties in Maryland. </a:t>
            </a:r>
          </a:p>
          <a:p>
            <a:pPr marL="0" indent="0">
              <a:buNone/>
            </a:pPr>
            <a:r>
              <a:rPr lang="en-US" b="1" dirty="0"/>
              <a:t>R</a:t>
            </a:r>
            <a:r>
              <a:rPr lang="en-US" dirty="0"/>
              <a:t> and </a:t>
            </a:r>
            <a:r>
              <a:rPr lang="en-US" b="1" dirty="0" err="1"/>
              <a:t>Rstudio</a:t>
            </a:r>
            <a:r>
              <a:rPr lang="en-US" dirty="0"/>
              <a:t>, </a:t>
            </a:r>
            <a:r>
              <a:rPr lang="en-US" b="1" dirty="0"/>
              <a:t>Python</a:t>
            </a:r>
            <a:r>
              <a:rPr lang="en-US" dirty="0"/>
              <a:t> and </a:t>
            </a:r>
            <a:r>
              <a:rPr lang="en-US" b="1" dirty="0" err="1"/>
              <a:t>Jupyter</a:t>
            </a:r>
            <a:r>
              <a:rPr lang="en-US" dirty="0"/>
              <a:t> </a:t>
            </a:r>
            <a:r>
              <a:rPr lang="en-US" b="1" dirty="0"/>
              <a:t>Notebook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4212CE-963C-4B31-A145-EC96891B3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2626-56D7-492A-BCEA-C38184857EE2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952616-277D-4077-A567-54F4633DF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1463" y="1263086"/>
            <a:ext cx="3520023" cy="352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891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1262B-ED29-48F0-8FA9-252598871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  <a:latin typeface="Rajdhani SemiBold" panose="02000000000000000000" pitchFamily="2" charset="77"/>
                <a:cs typeface="Rajdhani SemiBold" panose="02000000000000000000" pitchFamily="2" charset="77"/>
              </a:rPr>
              <a:t>COVID-19 DISEASE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13446-A987-4B08-9674-9D95096D7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Estimated Model Parameters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Reproduction Number (R</a:t>
            </a:r>
            <a:r>
              <a:rPr lang="en-US" baseline="-25000" dirty="0"/>
              <a:t>o</a:t>
            </a:r>
            <a:r>
              <a:rPr lang="en-US" dirty="0"/>
              <a:t>): 1.5 ~ 3.5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Overall Fatality Ratio: 1.38% </a:t>
            </a:r>
            <a:r>
              <a:rPr lang="en-US" sz="1000" dirty="0"/>
              <a:t>(adjusting for demography and under-ascertainment)</a:t>
            </a:r>
            <a:endParaRPr lang="en-US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Recovery Time: 24.7 days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Hospitalization Rate: 4%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Activity Rate: # of transmissive acts per person per day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log</a:t>
            </a:r>
            <a:r>
              <a:rPr lang="en-US" baseline="-25000" dirty="0"/>
              <a:t>10</a:t>
            </a:r>
            <a:r>
              <a:rPr lang="en-US" dirty="0"/>
              <a:t>(</a:t>
            </a:r>
            <a:r>
              <a:rPr lang="en-US" dirty="0" err="1"/>
              <a:t>pop_density</a:t>
            </a:r>
            <a:r>
              <a:rPr lang="en-US" dirty="0"/>
              <a:t>) per county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Time steps: 90 days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B2774-63A8-4264-966A-35D3E07F0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2626-56D7-492A-BCEA-C38184857E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06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71261-1CD7-4B09-9D0B-3ACDD2CEB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  <a:latin typeface="Rajdhani SemiBold" panose="02000000000000000000" pitchFamily="2" charset="77"/>
                <a:cs typeface="Rajdhani SemiBold" panose="02000000000000000000" pitchFamily="2" charset="77"/>
              </a:rPr>
              <a:t>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2DC26-7B12-4C3A-BAD5-F1B79F343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 intervention</a:t>
            </a:r>
          </a:p>
          <a:p>
            <a:pPr lvl="1"/>
            <a:r>
              <a:rPr lang="en-US" dirty="0"/>
              <a:t>“Business as usual”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Intervention</a:t>
            </a:r>
          </a:p>
          <a:p>
            <a:pPr lvl="1"/>
            <a:r>
              <a:rPr lang="en-US" dirty="0"/>
              <a:t>Simulating statewide stay-at-home order plus enhanced hygiene practices</a:t>
            </a:r>
          </a:p>
          <a:p>
            <a:pPr lvl="1"/>
            <a:r>
              <a:rPr lang="en-US" dirty="0"/>
              <a:t>Basically our current “social distancing” strategy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E9706-16A1-49C2-9B21-3B1F1D8B8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2626-56D7-492A-BCEA-C38184857EE2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FDC9BC-BB25-4B94-8123-B114E83C6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484" y="1739240"/>
            <a:ext cx="6070492" cy="40368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339209-5CD1-4FC6-97E8-BFB400B26901}"/>
              </a:ext>
            </a:extLst>
          </p:cNvPr>
          <p:cNvSpPr txBox="1"/>
          <p:nvPr/>
        </p:nvSpPr>
        <p:spPr>
          <a:xfrm>
            <a:off x="6340218" y="5785242"/>
            <a:ext cx="3907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Towson, Maryland – The Baltimore Sun</a:t>
            </a:r>
          </a:p>
        </p:txBody>
      </p:sp>
    </p:spTree>
    <p:extLst>
      <p:ext uri="{BB962C8B-B14F-4D97-AF65-F5344CB8AC3E}">
        <p14:creationId xmlns:p14="http://schemas.microsoft.com/office/powerpoint/2010/main" val="2139938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F1957-BC6B-4D5F-A911-0D6C7086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  <a:latin typeface="Rajdhani SemiBold" panose="02000000000000000000" pitchFamily="2" charset="77"/>
                <a:cs typeface="Rajdhani SemiBold" panose="02000000000000000000" pitchFamily="2" charset="77"/>
              </a:rPr>
              <a:t>FLATTENING THE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F64CE-2FB4-4BF3-A00B-A56242F82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4602"/>
            <a:ext cx="6180056" cy="14833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600" dirty="0"/>
              <a:t>These plots show the number of susceptible (</a:t>
            </a:r>
            <a:r>
              <a:rPr lang="en-US" sz="1600" dirty="0" err="1"/>
              <a:t>s.num</a:t>
            </a:r>
            <a:r>
              <a:rPr lang="en-US" sz="1600" dirty="0"/>
              <a:t>), infected (</a:t>
            </a:r>
            <a:r>
              <a:rPr lang="en-US" sz="1600" dirty="0" err="1"/>
              <a:t>i.num</a:t>
            </a:r>
            <a:r>
              <a:rPr lang="en-US" sz="1600" dirty="0"/>
              <a:t>), and recovered (</a:t>
            </a:r>
            <a:r>
              <a:rPr lang="en-US" sz="1600" dirty="0" err="1"/>
              <a:t>r.num</a:t>
            </a:r>
            <a:r>
              <a:rPr lang="en-US" sz="1600" dirty="0"/>
              <a:t>) people in Montgomery county over two 90-day simulations, each starting with one infected person on day one. The vertical line denotes day 45, which approximates the number of days since Maryland confirmed its first COVID-19 case on March 4, 2020.</a:t>
            </a:r>
          </a:p>
          <a:p>
            <a:pPr marL="0" indent="0">
              <a:buNone/>
            </a:pPr>
            <a:r>
              <a:rPr lang="en-US" sz="1600" dirty="0"/>
              <a:t>Intervention dramatically decreases the peak of the infection curve and the total number of infected, reducing the overall burden on the healthcare system.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93D54-3C0E-4767-A49F-6F067D396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2626-56D7-492A-BCEA-C38184857EE2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CD9D65-F350-41E4-99BE-3CF771F48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651" y="1456688"/>
            <a:ext cx="5066349" cy="31245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9D32F8-1BEB-4D54-993D-BB3CF67F4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456688"/>
            <a:ext cx="5066350" cy="312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930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83BBD-D18F-4853-8F72-0E2CFFAE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  <a:latin typeface="Rajdhani SemiBold" panose="02000000000000000000" pitchFamily="2" charset="77"/>
                <a:cs typeface="Rajdhani SemiBold" panose="02000000000000000000" pitchFamily="2" charset="77"/>
              </a:rPr>
              <a:t>EFFECT ON MORTALITY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6578C-1B8D-4391-B6C7-0B2F99279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2626-56D7-492A-BCEA-C38184857EE2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150E82-CA7C-4633-B97A-24A03638C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653" y="1460657"/>
            <a:ext cx="5065776" cy="31241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780989-B5E1-4641-804E-10FA9C16F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429" y="1460658"/>
            <a:ext cx="5065776" cy="312416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94B7403-CD3C-4D8D-9FA0-EB497D2B6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4602"/>
            <a:ext cx="6180056" cy="14833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600" dirty="0"/>
              <a:t>These plots show the number of daily deaths in Montgomery county over two 90-day simulations, each starting with one infected person on day one. The vertical line denotes day 45, which approximates the number of days since Maryland confirmed its first COVID-19 case on March 4, 2020.</a:t>
            </a:r>
          </a:p>
          <a:p>
            <a:pPr marL="0" indent="0">
              <a:buNone/>
            </a:pPr>
            <a:r>
              <a:rPr lang="en-US" sz="1600" dirty="0"/>
              <a:t>Intervention decreases the total number of fatalities and gives mortuary service providers time to prepare for the increasing workload.</a:t>
            </a:r>
          </a:p>
        </p:txBody>
      </p:sp>
    </p:spTree>
    <p:extLst>
      <p:ext uri="{BB962C8B-B14F-4D97-AF65-F5344CB8AC3E}">
        <p14:creationId xmlns:p14="http://schemas.microsoft.com/office/powerpoint/2010/main" val="3885720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2E8F-D935-B54E-86BC-460B0CCC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66908-1387-A643-9B2E-8611E30C6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hlinkClick r:id="rId2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C74BDB-7AC7-024F-B4D5-6C1E95B26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2626-56D7-492A-BCEA-C38184857EE2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 descr="A picture containing text, photo, man, young&#10;&#10;Description automatically generated">
            <a:extLst>
              <a:ext uri="{FF2B5EF4-FFF2-40B4-BE49-F238E27FC236}">
                <a16:creationId xmlns:a16="http://schemas.microsoft.com/office/drawing/2014/main" id="{89D70B0D-9986-EE44-8E2B-791F85677B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9403"/>
            <a:ext cx="12192000" cy="8145138"/>
          </a:xfrm>
          <a:prstGeom prst="rect">
            <a:avLst/>
          </a:prstGeom>
          <a:ln>
            <a:noFill/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4F5824F-E1B9-F147-BF9C-C78A5CD7E4B6}"/>
              </a:ext>
            </a:extLst>
          </p:cNvPr>
          <p:cNvSpPr/>
          <p:nvPr/>
        </p:nvSpPr>
        <p:spPr>
          <a:xfrm>
            <a:off x="2106592" y="2753895"/>
            <a:ext cx="3414532" cy="2904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779256-CAD8-9646-936C-45A8457D8FB4}"/>
              </a:ext>
            </a:extLst>
          </p:cNvPr>
          <p:cNvSpPr txBox="1"/>
          <p:nvPr/>
        </p:nvSpPr>
        <p:spPr>
          <a:xfrm>
            <a:off x="3625093" y="3549295"/>
            <a:ext cx="2051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Rajdhani SemiBold" panose="02000000000000000000" pitchFamily="2" charset="77"/>
                <a:cs typeface="Rajdhani SemiBold" panose="02000000000000000000" pitchFamily="2" charset="77"/>
              </a:rPr>
              <a:t>COVID-19 Cases by County</a:t>
            </a:r>
          </a:p>
        </p:txBody>
      </p:sp>
      <p:pic>
        <p:nvPicPr>
          <p:cNvPr id="10" name="Picture 9" descr="A sunset in the background&#10;&#10;Description automatically generated">
            <a:extLst>
              <a:ext uri="{FF2B5EF4-FFF2-40B4-BE49-F238E27FC236}">
                <a16:creationId xmlns:a16="http://schemas.microsoft.com/office/drawing/2014/main" id="{53744BBE-C6CF-9645-A29F-B0F1D58CE3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482" y="2841406"/>
            <a:ext cx="349802" cy="27147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236CAEF-0014-CC4C-A4A7-D28F942E1665}"/>
              </a:ext>
            </a:extLst>
          </p:cNvPr>
          <p:cNvSpPr txBox="1"/>
          <p:nvPr/>
        </p:nvSpPr>
        <p:spPr>
          <a:xfrm>
            <a:off x="2655990" y="2815617"/>
            <a:ext cx="486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0-250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A31539-BE43-7F43-9710-58A79E6F5024}"/>
              </a:ext>
            </a:extLst>
          </p:cNvPr>
          <p:cNvSpPr txBox="1"/>
          <p:nvPr/>
        </p:nvSpPr>
        <p:spPr>
          <a:xfrm>
            <a:off x="2655990" y="534715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3500+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28C457-0134-BD42-9F79-C3A3D687F5C7}"/>
              </a:ext>
            </a:extLst>
          </p:cNvPr>
          <p:cNvSpPr txBox="1"/>
          <p:nvPr/>
        </p:nvSpPr>
        <p:spPr>
          <a:xfrm>
            <a:off x="2655990" y="4026350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1750-2000</a:t>
            </a:r>
          </a:p>
        </p:txBody>
      </p:sp>
    </p:spTree>
    <p:extLst>
      <p:ext uri="{BB962C8B-B14F-4D97-AF65-F5344CB8AC3E}">
        <p14:creationId xmlns:p14="http://schemas.microsoft.com/office/powerpoint/2010/main" val="1818064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2E8F-D935-B54E-86BC-460B0CCC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66908-1387-A643-9B2E-8611E30C6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hlinkClick r:id="rId2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C74BDB-7AC7-024F-B4D5-6C1E95B26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2626-56D7-492A-BCEA-C38184857EE2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A picture containing text, photo, man, young&#10;&#10;Description automatically generated">
            <a:extLst>
              <a:ext uri="{FF2B5EF4-FFF2-40B4-BE49-F238E27FC236}">
                <a16:creationId xmlns:a16="http://schemas.microsoft.com/office/drawing/2014/main" id="{89D70B0D-9986-EE44-8E2B-791F85677B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9403"/>
            <a:ext cx="12192000" cy="8145138"/>
          </a:xfrm>
          <a:prstGeom prst="rect">
            <a:avLst/>
          </a:prstGeom>
          <a:ln>
            <a:noFill/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4F5824F-E1B9-F147-BF9C-C78A5CD7E4B6}"/>
              </a:ext>
            </a:extLst>
          </p:cNvPr>
          <p:cNvSpPr/>
          <p:nvPr/>
        </p:nvSpPr>
        <p:spPr>
          <a:xfrm>
            <a:off x="2106592" y="2753895"/>
            <a:ext cx="3657600" cy="2904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779256-CAD8-9646-936C-45A8457D8FB4}"/>
              </a:ext>
            </a:extLst>
          </p:cNvPr>
          <p:cNvSpPr txBox="1"/>
          <p:nvPr/>
        </p:nvSpPr>
        <p:spPr>
          <a:xfrm>
            <a:off x="3625093" y="3252120"/>
            <a:ext cx="20514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Rajdhani SemiBold" panose="02000000000000000000" pitchFamily="2" charset="77"/>
                <a:cs typeface="Rajdhani SemiBold" panose="02000000000000000000" pitchFamily="2" charset="77"/>
              </a:rPr>
              <a:t>COVID-19 Cases by County with </a:t>
            </a:r>
          </a:p>
          <a:p>
            <a:r>
              <a:rPr lang="en-US" sz="2400" b="1" dirty="0">
                <a:solidFill>
                  <a:schemeClr val="bg1"/>
                </a:solidFill>
                <a:latin typeface="Rajdhani SemiBold" panose="02000000000000000000" pitchFamily="2" charset="77"/>
                <a:cs typeface="Rajdhani SemiBold" panose="02000000000000000000" pitchFamily="2" charset="77"/>
              </a:rPr>
              <a:t># of Hospitals</a:t>
            </a:r>
          </a:p>
          <a:p>
            <a:r>
              <a:rPr lang="en-US" sz="2400" b="1" dirty="0">
                <a:solidFill>
                  <a:schemeClr val="bg1"/>
                </a:solidFill>
                <a:latin typeface="Rajdhani SemiBold" panose="02000000000000000000" pitchFamily="2" charset="77"/>
                <a:cs typeface="Rajdhani SemiBold" panose="02000000000000000000" pitchFamily="2" charset="77"/>
              </a:rPr>
              <a:t>Overlaid</a:t>
            </a:r>
          </a:p>
        </p:txBody>
      </p:sp>
      <p:pic>
        <p:nvPicPr>
          <p:cNvPr id="10" name="Picture 9" descr="A sunset in the background&#10;&#10;Description automatically generated">
            <a:extLst>
              <a:ext uri="{FF2B5EF4-FFF2-40B4-BE49-F238E27FC236}">
                <a16:creationId xmlns:a16="http://schemas.microsoft.com/office/drawing/2014/main" id="{53744BBE-C6CF-9645-A29F-B0F1D58CE3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482" y="2841406"/>
            <a:ext cx="349802" cy="27147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236CAEF-0014-CC4C-A4A7-D28F942E1665}"/>
              </a:ext>
            </a:extLst>
          </p:cNvPr>
          <p:cNvSpPr txBox="1"/>
          <p:nvPr/>
        </p:nvSpPr>
        <p:spPr>
          <a:xfrm>
            <a:off x="2655990" y="2815617"/>
            <a:ext cx="486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0-250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A31539-BE43-7F43-9710-58A79E6F5024}"/>
              </a:ext>
            </a:extLst>
          </p:cNvPr>
          <p:cNvSpPr txBox="1"/>
          <p:nvPr/>
        </p:nvSpPr>
        <p:spPr>
          <a:xfrm>
            <a:off x="2655990" y="534715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3500+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28C457-0134-BD42-9F79-C3A3D687F5C7}"/>
              </a:ext>
            </a:extLst>
          </p:cNvPr>
          <p:cNvSpPr txBox="1"/>
          <p:nvPr/>
        </p:nvSpPr>
        <p:spPr>
          <a:xfrm>
            <a:off x="2655990" y="4026350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1750-2000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B76CE5-F551-0F4B-B105-C53112748CD7}"/>
              </a:ext>
            </a:extLst>
          </p:cNvPr>
          <p:cNvSpPr txBox="1"/>
          <p:nvPr/>
        </p:nvSpPr>
        <p:spPr>
          <a:xfrm>
            <a:off x="2011680" y="1244196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BD24AE-576A-5E44-A2DF-BF83FFEB5FF6}"/>
              </a:ext>
            </a:extLst>
          </p:cNvPr>
          <p:cNvSpPr txBox="1"/>
          <p:nvPr/>
        </p:nvSpPr>
        <p:spPr>
          <a:xfrm>
            <a:off x="3510385" y="1037461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AB37CB-2AFA-644F-9DAB-A4DABC85266B}"/>
              </a:ext>
            </a:extLst>
          </p:cNvPr>
          <p:cNvSpPr txBox="1"/>
          <p:nvPr/>
        </p:nvSpPr>
        <p:spPr>
          <a:xfrm>
            <a:off x="6066846" y="160200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8CAC47-63C4-0140-8C9A-E6DDABC8E324}"/>
              </a:ext>
            </a:extLst>
          </p:cNvPr>
          <p:cNvSpPr txBox="1"/>
          <p:nvPr/>
        </p:nvSpPr>
        <p:spPr>
          <a:xfrm>
            <a:off x="6957392" y="1156731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E3B5A3-1294-3F40-8FC3-DE1ED3A05A28}"/>
              </a:ext>
            </a:extLst>
          </p:cNvPr>
          <p:cNvSpPr txBox="1"/>
          <p:nvPr/>
        </p:nvSpPr>
        <p:spPr>
          <a:xfrm>
            <a:off x="7665058" y="129985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CF4A1-F6E8-F849-9E19-64027756D2AC}"/>
              </a:ext>
            </a:extLst>
          </p:cNvPr>
          <p:cNvSpPr txBox="1"/>
          <p:nvPr/>
        </p:nvSpPr>
        <p:spPr>
          <a:xfrm>
            <a:off x="8412481" y="1148779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94C0C1-A20E-9341-8286-7FBD9CF32F95}"/>
              </a:ext>
            </a:extLst>
          </p:cNvPr>
          <p:cNvSpPr txBox="1"/>
          <p:nvPr/>
        </p:nvSpPr>
        <p:spPr>
          <a:xfrm>
            <a:off x="9263271" y="1037461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40CEC8-06D4-5343-B8C7-EE0F3622B0CF}"/>
              </a:ext>
            </a:extLst>
          </p:cNvPr>
          <p:cNvSpPr txBox="1"/>
          <p:nvPr/>
        </p:nvSpPr>
        <p:spPr>
          <a:xfrm>
            <a:off x="9024732" y="2110887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5A46D7-B5EA-C94E-975A-C60D6D9D7F77}"/>
              </a:ext>
            </a:extLst>
          </p:cNvPr>
          <p:cNvSpPr txBox="1"/>
          <p:nvPr/>
        </p:nvSpPr>
        <p:spPr>
          <a:xfrm>
            <a:off x="9295076" y="2635673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E48E26-BFAB-DB4E-B26F-E32494C84AEE}"/>
              </a:ext>
            </a:extLst>
          </p:cNvPr>
          <p:cNvSpPr txBox="1"/>
          <p:nvPr/>
        </p:nvSpPr>
        <p:spPr>
          <a:xfrm>
            <a:off x="9605177" y="312865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2A895F-76ED-9547-BBE8-987331095056}"/>
              </a:ext>
            </a:extLst>
          </p:cNvPr>
          <p:cNvSpPr txBox="1"/>
          <p:nvPr/>
        </p:nvSpPr>
        <p:spPr>
          <a:xfrm>
            <a:off x="8944558" y="3454654"/>
            <a:ext cx="3187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32280D-46F8-924A-A7F1-F3CB99AC7A7B}"/>
              </a:ext>
            </a:extLst>
          </p:cNvPr>
          <p:cNvSpPr txBox="1"/>
          <p:nvPr/>
        </p:nvSpPr>
        <p:spPr>
          <a:xfrm>
            <a:off x="9047925" y="4305444"/>
            <a:ext cx="3187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FFCE63-F2BB-F34F-A659-D958924D1C6A}"/>
              </a:ext>
            </a:extLst>
          </p:cNvPr>
          <p:cNvSpPr txBox="1"/>
          <p:nvPr/>
        </p:nvSpPr>
        <p:spPr>
          <a:xfrm>
            <a:off x="9914617" y="4488324"/>
            <a:ext cx="3187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186ACB-85AB-F242-AF21-05881B09E42F}"/>
              </a:ext>
            </a:extLst>
          </p:cNvPr>
          <p:cNvSpPr txBox="1"/>
          <p:nvPr/>
        </p:nvSpPr>
        <p:spPr>
          <a:xfrm>
            <a:off x="10752817" y="4741676"/>
            <a:ext cx="3187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0BE5B7-6436-C141-ACC4-760546FE73FA}"/>
              </a:ext>
            </a:extLst>
          </p:cNvPr>
          <p:cNvSpPr txBox="1"/>
          <p:nvPr/>
        </p:nvSpPr>
        <p:spPr>
          <a:xfrm>
            <a:off x="9902028" y="5322122"/>
            <a:ext cx="3187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71006DA-98D6-3D4F-A65B-C60F61619594}"/>
              </a:ext>
            </a:extLst>
          </p:cNvPr>
          <p:cNvSpPr txBox="1"/>
          <p:nvPr/>
        </p:nvSpPr>
        <p:spPr>
          <a:xfrm>
            <a:off x="7815473" y="4734815"/>
            <a:ext cx="3187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D1229E-A26F-6145-B2EB-870985A293CC}"/>
              </a:ext>
            </a:extLst>
          </p:cNvPr>
          <p:cNvSpPr txBox="1"/>
          <p:nvPr/>
        </p:nvSpPr>
        <p:spPr>
          <a:xfrm>
            <a:off x="7902938" y="4058954"/>
            <a:ext cx="3187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E823D55-4B5B-7646-ABB4-3979D458A50A}"/>
              </a:ext>
            </a:extLst>
          </p:cNvPr>
          <p:cNvSpPr txBox="1"/>
          <p:nvPr/>
        </p:nvSpPr>
        <p:spPr>
          <a:xfrm>
            <a:off x="6948782" y="4210029"/>
            <a:ext cx="3187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B17C86-9F77-7144-967A-1C311DFEDEB6}"/>
              </a:ext>
            </a:extLst>
          </p:cNvPr>
          <p:cNvSpPr txBox="1"/>
          <p:nvPr/>
        </p:nvSpPr>
        <p:spPr>
          <a:xfrm>
            <a:off x="7306591" y="3375142"/>
            <a:ext cx="3187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F28236-B627-1045-B0D8-67A630D91574}"/>
              </a:ext>
            </a:extLst>
          </p:cNvPr>
          <p:cNvSpPr txBox="1"/>
          <p:nvPr/>
        </p:nvSpPr>
        <p:spPr>
          <a:xfrm>
            <a:off x="7847280" y="2739038"/>
            <a:ext cx="3187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936290-1AAF-D44C-BB87-581D9F4385E9}"/>
              </a:ext>
            </a:extLst>
          </p:cNvPr>
          <p:cNvSpPr txBox="1"/>
          <p:nvPr/>
        </p:nvSpPr>
        <p:spPr>
          <a:xfrm>
            <a:off x="7187321" y="2142690"/>
            <a:ext cx="3187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E3090A-8E5E-384F-B603-65D4CFBC2EFA}"/>
              </a:ext>
            </a:extLst>
          </p:cNvPr>
          <p:cNvSpPr txBox="1"/>
          <p:nvPr/>
        </p:nvSpPr>
        <p:spPr>
          <a:xfrm>
            <a:off x="6575070" y="2468694"/>
            <a:ext cx="3187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4A66089-79B9-2443-BFC4-6629A0467C44}"/>
              </a:ext>
            </a:extLst>
          </p:cNvPr>
          <p:cNvSpPr txBox="1"/>
          <p:nvPr/>
        </p:nvSpPr>
        <p:spPr>
          <a:xfrm>
            <a:off x="7847280" y="2102405"/>
            <a:ext cx="31871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18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0D4C98-D9D3-1041-AB46-71BC2C88EFE7}"/>
              </a:ext>
            </a:extLst>
          </p:cNvPr>
          <p:cNvSpPr txBox="1"/>
          <p:nvPr/>
        </p:nvSpPr>
        <p:spPr>
          <a:xfrm>
            <a:off x="5415070" y="1119313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17906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</TotalTime>
  <Words>951</Words>
  <Application>Microsoft Macintosh PowerPoint</Application>
  <PresentationFormat>Widescreen</PresentationFormat>
  <Paragraphs>112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Rajdhani SemiBold</vt:lpstr>
      <vt:lpstr>Office Theme</vt:lpstr>
      <vt:lpstr>QuaranTeam 2</vt:lpstr>
      <vt:lpstr>GOALS</vt:lpstr>
      <vt:lpstr>TOOLS</vt:lpstr>
      <vt:lpstr>COVID-19 DISEASE RATES</vt:lpstr>
      <vt:lpstr>SCENARIOS</vt:lpstr>
      <vt:lpstr>FLATTENING THE CURVE</vt:lpstr>
      <vt:lpstr>EFFECT ON MORTALITY</vt:lpstr>
      <vt:lpstr>PowerPoint Presentation</vt:lpstr>
      <vt:lpstr>PowerPoint Presentation</vt:lpstr>
      <vt:lpstr>MODEL ACCURACY</vt:lpstr>
      <vt:lpstr>EFFECTS OF INTERVENTION</vt:lpstr>
      <vt:lpstr>RECOMMENDATIONS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QuaranTeam 2</dc:title>
  <dc:creator>Parks, David</dc:creator>
  <cp:lastModifiedBy>Coffey, Lukas</cp:lastModifiedBy>
  <cp:revision>73</cp:revision>
  <dcterms:created xsi:type="dcterms:W3CDTF">2020-04-19T15:44:13Z</dcterms:created>
  <dcterms:modified xsi:type="dcterms:W3CDTF">2020-04-20T19:34:34Z</dcterms:modified>
</cp:coreProperties>
</file>