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486" r:id="rId2"/>
    <p:sldId id="1163" r:id="rId3"/>
    <p:sldId id="314" r:id="rId4"/>
    <p:sldId id="315" r:id="rId5"/>
    <p:sldId id="317" r:id="rId6"/>
    <p:sldId id="524" r:id="rId7"/>
    <p:sldId id="473" r:id="rId8"/>
    <p:sldId id="527" r:id="rId9"/>
    <p:sldId id="528" r:id="rId10"/>
    <p:sldId id="1165" r:id="rId11"/>
    <p:sldId id="479" r:id="rId12"/>
    <p:sldId id="480" r:id="rId13"/>
    <p:sldId id="481" r:id="rId14"/>
    <p:sldId id="529" r:id="rId15"/>
    <p:sldId id="52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CC66"/>
    <a:srgbClr val="D60093"/>
    <a:srgbClr val="CC0066"/>
    <a:srgbClr val="CC00CC"/>
    <a:srgbClr val="FF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4" autoAdjust="0"/>
  </p:normalViewPr>
  <p:slideViewPr>
    <p:cSldViewPr showGuides="1">
      <p:cViewPr varScale="1">
        <p:scale>
          <a:sx n="74" d="100"/>
          <a:sy n="74" d="100"/>
        </p:scale>
        <p:origin x="1013" y="67"/>
      </p:cViewPr>
      <p:guideLst>
        <p:guide orient="horz" pos="2115"/>
        <p:guide pos="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AC7FEC-468E-4D8A-84A0-590D873C97AC}" type="datetimeFigureOut">
              <a:rPr lang="zh-CN" altLang="en-US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4168A9-6BF6-466F-B596-178C56A69A7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EC5D228-CA80-4C53-8453-8FE41EE238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2F4454D-EDE6-42C7-9D5F-C2628D913E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但事后测试所用时间，确不一定谁多谁少。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8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https://www.cnblogs.com/jclian91/p/9151120.html </a:t>
            </a:r>
            <a:endParaRPr lang="en-US" altLang="zh-CN" dirty="0"/>
          </a:p>
          <a:p>
            <a:pPr lvl="0"/>
            <a:r>
              <a:rPr lang="en-US" altLang="zh-CN" dirty="0"/>
              <a:t>https://blog.csdn.net/lengxiao1993/article/details/52303492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4168A9-6BF6-466F-B596-178C56A69A7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9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5"/>
            <a:ext cx="5872659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9" y="1225462"/>
            <a:ext cx="12211803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74636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Documents and Settings\Administrator\桌面\图片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10096500" cy="76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"/>
          <p:cNvSpPr/>
          <p:nvPr userDrawn="1"/>
        </p:nvSpPr>
        <p:spPr>
          <a:xfrm>
            <a:off x="8382003" y="-142875"/>
            <a:ext cx="2190751" cy="1184274"/>
          </a:xfrm>
          <a:custGeom>
            <a:avLst/>
            <a:gdLst>
              <a:gd name="connsiteX0" fmla="*/ 1045234 w 1194758"/>
              <a:gd name="connsiteY0" fmla="*/ 67574 h 1040922"/>
              <a:gd name="connsiteX1" fmla="*/ 1045234 w 1194758"/>
              <a:gd name="connsiteY1" fmla="*/ 887084 h 1040922"/>
              <a:gd name="connsiteX2" fmla="*/ 148087 w 1194758"/>
              <a:gd name="connsiteY2" fmla="*/ 973348 h 1040922"/>
              <a:gd name="connsiteX3" fmla="*/ 156713 w 1194758"/>
              <a:gd name="connsiteY3" fmla="*/ 481642 h 1040922"/>
              <a:gd name="connsiteX4" fmla="*/ 1045234 w 1194758"/>
              <a:gd name="connsiteY4" fmla="*/ 67574 h 10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758" h="1040922">
                <a:moveTo>
                  <a:pt x="1045234" y="67574"/>
                </a:moveTo>
                <a:cubicBezTo>
                  <a:pt x="1193321" y="135148"/>
                  <a:pt x="1194758" y="736122"/>
                  <a:pt x="1045234" y="887084"/>
                </a:cubicBezTo>
                <a:cubicBezTo>
                  <a:pt x="895710" y="1038046"/>
                  <a:pt x="296174" y="1040922"/>
                  <a:pt x="148087" y="973348"/>
                </a:cubicBezTo>
                <a:cubicBezTo>
                  <a:pt x="0" y="905774"/>
                  <a:pt x="4313" y="635480"/>
                  <a:pt x="156713" y="481642"/>
                </a:cubicBezTo>
                <a:cubicBezTo>
                  <a:pt x="309113" y="327804"/>
                  <a:pt x="897147" y="0"/>
                  <a:pt x="1045234" y="675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840416" y="194938"/>
            <a:ext cx="2214485" cy="508648"/>
            <a:chOff x="1547664" y="116632"/>
            <a:chExt cx="5960568" cy="1440160"/>
          </a:xfrm>
        </p:grpSpPr>
        <p:pic>
          <p:nvPicPr>
            <p:cNvPr id="7" name="Picture 2" descr="C:\Documents and Settings\Administrator\桌面\logo_副本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16632"/>
              <a:ext cx="1440160" cy="14401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232" y="255043"/>
              <a:ext cx="4320000" cy="11633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6D5D576-C4A5-4339-8466-EF437A0FB5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B72042-8580-4AF2-AD6D-B2AC2D1B35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10044-93FC-4344-8BBF-FF8361439457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9BD1F39-8263-41C9-AC0E-EC84DCDCFFA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1A65-B1B6-43F7-A01B-AEA861D3655E}" type="datetime1">
              <a:rPr lang="zh-CN" altLang="en-US" smtClean="0"/>
              <a:t>2024/3/14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8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3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2400"/>
            </a:lvl5pPr>
          </a:lstStyle>
          <a:p>
            <a:pPr lvl="0"/>
            <a:r>
              <a:rPr lang="zh-CN" altLang="en-US" dirty="0"/>
              <a:t> 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16099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191E4-B1DF-47AC-B4AA-7FE3CBE2FF72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5"/>
            <a:ext cx="6172200" cy="44763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39788" y="1384665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1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733697" y="129996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700" dirty="0"/>
              <a:t>单击此处编辑母版标题样式</a:t>
            </a:r>
            <a:r>
              <a:rPr lang="en-US" altLang="zh-CN" sz="2700" dirty="0" err="1"/>
              <a:t>abc</a:t>
            </a:r>
            <a:endParaRPr lang="zh-CN" altLang="en-US" sz="27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90"/>
            <a:ext cx="10515600" cy="1325563"/>
          </a:xfrm>
        </p:spPr>
        <p:txBody>
          <a:bodyPr>
            <a:normAutofit/>
          </a:bodyPr>
          <a:lstStyle>
            <a:lvl1pPr marL="0" algn="ctr" defTabSz="685800" rtl="0" eaLnBrk="1" latinLnBrk="0" hangingPunct="1">
              <a:defRPr lang="zh-CN" altLang="en-US" sz="405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021F18-285E-4444-AFFC-BDBEE8C67D6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1650" y="314420"/>
            <a:ext cx="10852151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28575" rIns="57150" bIns="28575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2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6494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第四章 分治法</a:t>
            </a:r>
            <a:r>
              <a:rPr lang="en-US" altLang="zh-CN" sz="4800" dirty="0"/>
              <a:t>—</a:t>
            </a:r>
            <a:r>
              <a:rPr lang="zh-CN" altLang="en-US" sz="4800" dirty="0"/>
              <a:t>补充内容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1990"/>
            <a:ext cx="8570168" cy="802794"/>
          </a:xfrm>
        </p:spPr>
        <p:txBody>
          <a:bodyPr/>
          <a:lstStyle/>
          <a:p>
            <a:pPr marL="0" lvl="0" algn="l">
              <a:lnSpc>
                <a:spcPct val="9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1E5293"/>
                </a:solidFill>
                <a:sym typeface="+mn-ea"/>
              </a:rPr>
              <a:t>求取跨越中点mid的最大子数组</a:t>
            </a:r>
            <a:endParaRPr lang="zh-CN" altLang="en-US" sz="4000" dirty="0">
              <a:solidFill>
                <a:srgbClr val="1E5293"/>
              </a:solidFill>
            </a:endParaRPr>
          </a:p>
          <a:p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2304CA-1506-35F5-279E-075C3963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700808"/>
            <a:ext cx="10297144" cy="274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跨越中点的子数组由两个子数组A[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...mid]和A[mid+1...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]组成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只需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找出形如A[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...mid]和A[mid+1...</a:t>
            </a:r>
            <a:r>
              <a:rPr kumimoji="0" lang="zh-CN" altLang="zh-CN" sz="280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的最大子数组，然后将其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kumimoji="0" lang="zh-CN" altLang="zh-CN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即可，可在线性时间内完成。 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11</a:t>
            </a:fld>
            <a:endParaRPr lang="en-US" altLang="zh-CN" sz="1000" dirty="0"/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444815726"/>
              </p:ext>
            </p:extLst>
          </p:nvPr>
        </p:nvGraphicFramePr>
        <p:xfrm>
          <a:off x="695400" y="288790"/>
          <a:ext cx="8350895" cy="65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Find-max-crossing-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subarray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A,low,mid,high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LeftSum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=-∞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sum=0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i=mid downto low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{ sum=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sum+A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 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sum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为包含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A[mid]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的向左连加和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if sum&gt;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LeftSum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LeftSum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为包含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A[mid]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的向左连加和的最大值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{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LeftSum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=sum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maxleft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}}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RightSum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=-∞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sum=0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j=mid+1 to high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{ sum=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sum+A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[j] 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sum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为包含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A[mid+1]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的向右连加和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if sum&gt;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RightSum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{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RightSum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=sum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5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maxright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=j  }}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19050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maxleft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maxright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LeftSum+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RightSum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35" marR="91435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384032" y="931124"/>
            <a:ext cx="419097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2600"/>
              </a:lnSpc>
              <a:buClrTx/>
              <a:buNone/>
            </a:pPr>
            <a:r>
              <a:rPr lang="zh-CN" altLang="en-US" sz="2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如果规模</a:t>
            </a:r>
            <a:r>
              <a:rPr lang="en-US" altLang="zh-CN" sz="2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high-low+1=n</a:t>
            </a:r>
            <a:r>
              <a:rPr lang="zh-CN" altLang="en-US" sz="2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，这个函数的时间复杂度是多少？</a:t>
            </a:r>
            <a:endParaRPr lang="en-US" altLang="zh-CN" sz="22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buClrTx/>
              <a:buNone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046295" y="5152324"/>
            <a:ext cx="935905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(n)</a:t>
            </a:r>
          </a:p>
          <a:p>
            <a:pPr marL="0" lvl="0" indent="0" eaLnBrk="1" hangingPunct="1">
              <a:buClrTx/>
              <a:buNone/>
            </a:pP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7523" name="文本框 1"/>
          <p:cNvSpPr txBox="1"/>
          <p:nvPr/>
        </p:nvSpPr>
        <p:spPr>
          <a:xfrm>
            <a:off x="6738553" y="336627"/>
            <a:ext cx="3744094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找到跨越中点的最大子数组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12</a:t>
            </a:fld>
            <a:endParaRPr lang="en-US" altLang="zh-CN" sz="1000" dirty="0"/>
          </a:p>
        </p:txBody>
      </p:sp>
      <p:sp>
        <p:nvSpPr>
          <p:cNvPr id="108547" name="文本框 1"/>
          <p:cNvSpPr txBox="1"/>
          <p:nvPr/>
        </p:nvSpPr>
        <p:spPr>
          <a:xfrm>
            <a:off x="908050" y="332656"/>
            <a:ext cx="7702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/*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求解最大子数组问题的分治法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*/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050985" y="979721"/>
          <a:ext cx="10152870" cy="503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6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Find-maximum-subarray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(A,low,high)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if high==low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6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 return(low,high,A[low])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6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 mid=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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(low+high)/2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</a:t>
                      </a:r>
                      <a:endParaRPr lang="en-US" altLang="zh-C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09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{ (left-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low,left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high,left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-sum)=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Find-maximum-subarray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A,low,mid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(right-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low,right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high,right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-sum)=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Find-maximum-subarray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(A,mid+1,high)</a:t>
                      </a:r>
                      <a:endParaRPr lang="en-US" altLang="zh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(cross-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low,cross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high,cross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-sum)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Find-max-crossing-subarray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A,low,mid,high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zh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753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if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left-sum≥right-sum and left-sum≥cross-sum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56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               return (left-low,left-high,left-sum)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9118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else if 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-sum≥left-sum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and 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right-sum≥cross-sum</a:t>
                      </a:r>
                      <a:endParaRPr lang="en-US" altLang="zh-CN" sz="1800" dirty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56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               return (right-low,right-high,right-sum)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9753"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else return (cross-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low,cross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</a:t>
                      </a:r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high,cross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-sum) }</a:t>
                      </a:r>
                      <a:endParaRPr lang="en-US" altLang="zh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66" marB="4576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8590" name="线形标注 2 5"/>
          <p:cNvSpPr/>
          <p:nvPr/>
        </p:nvSpPr>
        <p:spPr>
          <a:xfrm>
            <a:off x="6451585" y="1988250"/>
            <a:ext cx="2520280" cy="360362"/>
          </a:xfrm>
          <a:prstGeom prst="borderCallout2">
            <a:avLst>
              <a:gd name="adj1" fmla="val 18750"/>
              <a:gd name="adj2" fmla="val -8333"/>
              <a:gd name="adj3" fmla="val 46944"/>
              <a:gd name="adj4" fmla="val -17911"/>
              <a:gd name="adj5" fmla="val 126620"/>
              <a:gd name="adj6" fmla="val -30392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降低规模，递归调用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</a:pP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8591" name="线形标注 2 7"/>
          <p:cNvSpPr/>
          <p:nvPr/>
        </p:nvSpPr>
        <p:spPr>
          <a:xfrm>
            <a:off x="4075321" y="979721"/>
            <a:ext cx="792088" cy="717723"/>
          </a:xfrm>
          <a:prstGeom prst="borderCallout2">
            <a:avLst>
              <a:gd name="adj1" fmla="val 18750"/>
              <a:gd name="adj2" fmla="val -8333"/>
              <a:gd name="adj3" fmla="val 46944"/>
              <a:gd name="adj4" fmla="val -34420"/>
              <a:gd name="adj5" fmla="val 82689"/>
              <a:gd name="adj6" fmla="val -52720"/>
            </a:avLst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None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递归出口</a:t>
            </a:r>
          </a:p>
        </p:txBody>
      </p:sp>
      <p:graphicFrame>
        <p:nvGraphicFramePr>
          <p:cNvPr id="3074" name="对象 3" descr="image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62292" y="946211"/>
          <a:ext cx="4047546" cy="9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853600" imgH="11582400" progId="Equation.3">
                  <p:embed/>
                </p:oleObj>
              </mc:Choice>
              <mc:Fallback>
                <p:oleObj r:id="rId2" imgW="47853600" imgH="11582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2292" y="946211"/>
                        <a:ext cx="4047546" cy="97949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032646" y="6314400"/>
            <a:ext cx="2700000" cy="3168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13</a:t>
            </a:fld>
            <a:endParaRPr lang="en-US" altLang="zh-CN" sz="1000" dirty="0"/>
          </a:p>
        </p:txBody>
      </p:sp>
      <p:sp>
        <p:nvSpPr>
          <p:cNvPr id="109571" name="Rectangle 3"/>
          <p:cNvSpPr>
            <a:spLocks noGrp="1"/>
          </p:cNvSpPr>
          <p:nvPr>
            <p:ph type="title" idx="4294967295"/>
          </p:nvPr>
        </p:nvSpPr>
        <p:spPr>
          <a:xfrm>
            <a:off x="1580746" y="395288"/>
            <a:ext cx="4591050" cy="762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1" dirty="0">
                <a:solidFill>
                  <a:srgbClr val="0000CC"/>
                </a:solidFill>
              </a:rPr>
              <a:t>时间复杂性分析</a:t>
            </a:r>
          </a:p>
        </p:txBody>
      </p:sp>
      <p:graphicFrame>
        <p:nvGraphicFramePr>
          <p:cNvPr id="109572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32775768"/>
              </p:ext>
            </p:extLst>
          </p:nvPr>
        </p:nvGraphicFramePr>
        <p:xfrm>
          <a:off x="1553715" y="1772816"/>
          <a:ext cx="6990557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57500" imgH="1689100" progId="Equation.3">
                  <p:embed/>
                </p:oleObj>
              </mc:Choice>
              <mc:Fallback>
                <p:oleObj r:id="rId2" imgW="2857500" imgH="1689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3715" y="1772816"/>
                        <a:ext cx="6990557" cy="37444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15880" y="649077"/>
          <a:ext cx="33718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7853600" imgH="11582400" progId="Equation.3">
                  <p:embed/>
                </p:oleObj>
              </mc:Choice>
              <mc:Fallback>
                <p:oleObj r:id="rId4" imgW="47853600" imgH="11582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5880" y="649077"/>
                        <a:ext cx="3371850" cy="8159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最大子数组问题的求解方法比较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938644" y="1712214"/>
            <a:ext cx="8229600" cy="250887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暴力法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分治法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b="0" dirty="0">
                <a:latin typeface="Verdana" panose="020B0604030504040204" pitchFamily="34" charset="0"/>
              </a:rPr>
              <a:t>存在线性阶算法：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5" name="Object 2" descr="image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35760" y="1821868"/>
          <a:ext cx="1069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6400" imgH="228600" progId="Equation.3">
                  <p:embed/>
                </p:oleObj>
              </mc:Choice>
              <mc:Fallback>
                <p:oleObj r:id="rId3" imgW="406400" imgH="228600" progId="Equation.3">
                  <p:embed/>
                  <p:pic>
                    <p:nvPicPr>
                      <p:cNvPr id="0" name="Object 2" descr="image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1821868"/>
                        <a:ext cx="1069975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 descr="image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4025" y="2597158"/>
          <a:ext cx="16049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09600" imgH="203200" progId="Equation.3">
                  <p:embed/>
                </p:oleObj>
              </mc:Choice>
              <mc:Fallback>
                <p:oleObj r:id="rId5" imgW="609600" imgH="203200" progId="Equation.3">
                  <p:embed/>
                  <p:pic>
                    <p:nvPicPr>
                      <p:cNvPr id="0" name="Object 3" descr="image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4025" y="2597158"/>
                        <a:ext cx="1604963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 descr="image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75700" y="3305773"/>
          <a:ext cx="9032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2900" imgH="203200" progId="Equation.3">
                  <p:embed/>
                </p:oleObj>
              </mc:Choice>
              <mc:Fallback>
                <p:oleObj r:id="rId7" imgW="342900" imgH="203200" progId="Equation.3">
                  <p:embed/>
                  <p:pic>
                    <p:nvPicPr>
                      <p:cNvPr id="0" name="Object 4" descr="image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5700" y="3305773"/>
                        <a:ext cx="903288" cy="536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2351584" y="4433491"/>
            <a:ext cx="7716549" cy="740982"/>
          </a:xfrm>
          <a:prstGeom prst="wedgeRoundRectCallout">
            <a:avLst>
              <a:gd name="adj1" fmla="val -41774"/>
              <a:gd name="adj2" fmla="val -875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Verdana" panose="020B0604030504040204" pitchFamily="34" charset="0"/>
              </a:rPr>
              <a:t>Kadane算法</a:t>
            </a:r>
            <a:r>
              <a:rPr lang="zh-CN" altLang="en-US" sz="28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：求以每个元素结尾的最大子数组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2636912"/>
            <a:ext cx="7272808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结 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021F18-285E-4444-AFFC-BDBEE8C67D6D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72DFF263-D7AD-4E6A-97D1-A332E66BAD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5300" y="6285229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AB0B70C-D1C5-4314-9DA1-1C696BA090EF}" type="slidenum">
              <a:rPr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zh-CN" sz="1200" b="0">
              <a:latin typeface="Arial Black" panose="020B0A040201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57313EF-F534-431C-8485-7FBEC17C6A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07368" y="517436"/>
            <a:ext cx="8543925" cy="5937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latin typeface="Times New Roman" panose="02020603050405020304" pitchFamily="18" charset="0"/>
              </a:rPr>
              <a:t>练习</a:t>
            </a:r>
            <a:r>
              <a:rPr lang="en-US" altLang="zh-CN" sz="4000" dirty="0">
                <a:latin typeface="Times New Roman" panose="02020603050405020304" pitchFamily="18" charset="0"/>
              </a:rPr>
              <a:t>1. </a:t>
            </a:r>
            <a:r>
              <a:rPr lang="zh-CN" altLang="en-US" sz="4000" dirty="0">
                <a:latin typeface="Times New Roman" panose="02020603050405020304" pitchFamily="18" charset="0"/>
              </a:rPr>
              <a:t>分治策略的检索</a:t>
            </a:r>
            <a:r>
              <a:rPr lang="en-US" altLang="zh-CN" sz="4000" dirty="0">
                <a:latin typeface="Times New Roman" panose="02020603050405020304" pitchFamily="18" charset="0"/>
              </a:rPr>
              <a:t>——</a:t>
            </a:r>
            <a:r>
              <a:rPr lang="zh-CN" altLang="en-US" sz="4000" dirty="0">
                <a:latin typeface="Times New Roman" panose="02020603050405020304" pitchFamily="18" charset="0"/>
              </a:rPr>
              <a:t>找最大</a:t>
            </a:r>
            <a:r>
              <a:rPr lang="en-US" altLang="zh-CN" sz="4000" dirty="0">
                <a:latin typeface="Times New Roman" panose="02020603050405020304" pitchFamily="18" charset="0"/>
              </a:rPr>
              <a:t>/</a:t>
            </a:r>
            <a:r>
              <a:rPr lang="zh-CN" altLang="en-US" sz="4000" dirty="0">
                <a:latin typeface="Times New Roman" panose="02020603050405020304" pitchFamily="18" charset="0"/>
              </a:rPr>
              <a:t>小元素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8C74D1E5-64F3-40E4-BC7F-9B9B65E9B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18" y="1329998"/>
            <a:ext cx="10749582" cy="48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问题描述：在含有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ahoma" panose="020B0604030504040204" pitchFamily="34" charset="0"/>
              </a:rPr>
              <a:t>个不同元素的集合中，找出最大和最小元素。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367CBA9F-3B2C-47C2-B2CF-A8C5641A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2452709"/>
            <a:ext cx="60547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procedure  STRAITMAXMIN(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A,n,max,min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int 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, n;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max←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min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A[1];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for 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←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  to  n  do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{  if A[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]&gt;max  then  max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if A[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]&lt;min  then  min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A[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end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STRAITMAXMIN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8A733FE3-7E63-480B-AFDA-D358D63F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900587"/>
            <a:ext cx="83089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直接算法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依次比较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个元素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同时记录下最大、最小的元素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A438C32F-A03C-4BF1-A568-B3FA7ACA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011" y="2986684"/>
            <a:ext cx="3984625" cy="9874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sym typeface="Wingdings" panose="05000000000000000000" pitchFamily="2" charset="2"/>
              </a:rPr>
              <a:t>if A[i]&gt;max  then  max=A[i];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sym typeface="Wingdings" panose="05000000000000000000" pitchFamily="2" charset="2"/>
              </a:rPr>
              <a:t>   if A[i]&lt;min  then  min=A[i];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69893D52-5EA9-43FD-977A-F00CD3AB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17" y="5795455"/>
            <a:ext cx="86328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00FF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Times New Roman" panose="02020603050405020304" pitchFamily="18" charset="0"/>
              </a:rPr>
              <a:t>直接算法的时间复杂度在最好、最坏、平均情况下均为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</a:rPr>
              <a:t>2(n</a:t>
            </a:r>
            <a:r>
              <a:rPr lang="en-US" altLang="zh-CN" sz="2400" dirty="0">
                <a:solidFill>
                  <a:srgbClr val="CC00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CC00FF"/>
                </a:solidFill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4644733B-56AE-470D-856D-4B7ACC47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865" y="4137047"/>
            <a:ext cx="4203700" cy="79692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0016DF5B-8CEA-46A1-B281-30314133F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669" y="4154878"/>
            <a:ext cx="3706812" cy="16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优化后的计算时间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元素升序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最好情况为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(n-1)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元素降序</a:t>
            </a:r>
            <a:r>
              <a:rPr lang="en-US" altLang="zh-CN" sz="2000" dirty="0">
                <a:solidFill>
                  <a:srgbClr val="99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最坏情况为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2(n-1)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平均情况为</a:t>
            </a:r>
            <a:r>
              <a:rPr lang="en-US" altLang="zh-CN" sz="2400" dirty="0">
                <a:solidFill>
                  <a:srgbClr val="993300"/>
                </a:solidFill>
                <a:latin typeface="Times New Roman" panose="02020603050405020304" pitchFamily="18" charset="0"/>
              </a:rPr>
              <a:t>3/2(n-1)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ECCE39B9-3085-41E6-92F8-7A6223350FAB}"/>
              </a:ext>
            </a:extLst>
          </p:cNvPr>
          <p:cNvGrpSpPr>
            <a:grpSpLocks/>
          </p:cNvGrpSpPr>
          <p:nvPr/>
        </p:nvGrpSpPr>
        <p:grpSpPr bwMode="auto">
          <a:xfrm>
            <a:off x="4765303" y="3290184"/>
            <a:ext cx="2571708" cy="743673"/>
            <a:chOff x="2469" y="1921"/>
            <a:chExt cx="683" cy="679"/>
          </a:xfrm>
        </p:grpSpPr>
        <p:sp>
          <p:nvSpPr>
            <p:cNvPr id="41996" name="Line 11">
              <a:extLst>
                <a:ext uri="{FF2B5EF4-FFF2-40B4-BE49-F238E27FC236}">
                  <a16:creationId xmlns:a16="http://schemas.microsoft.com/office/drawing/2014/main" id="{248E58F9-EA7D-4F00-9884-4FCC1BDDF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9" y="2148"/>
              <a:ext cx="683" cy="45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Text Box 12">
              <a:extLst>
                <a:ext uri="{FF2B5EF4-FFF2-40B4-BE49-F238E27FC236}">
                  <a16:creationId xmlns:a16="http://schemas.microsoft.com/office/drawing/2014/main" id="{36F958DF-1252-454C-BFE1-CD41262B9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00000">
              <a:off x="2665" y="1921"/>
              <a:ext cx="22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A50021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solidFill>
                    <a:srgbClr val="FF33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优化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/>
      <p:bldP spid="72709" grpId="0"/>
      <p:bldP spid="72710" grpId="0" animBg="1"/>
      <p:bldP spid="72711" grpId="0"/>
      <p:bldP spid="72712" grpId="0" animBg="1"/>
      <p:bldP spid="727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FD003617-2663-40B1-A42F-B5EF474307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7721F21-6ED5-4486-9F5C-8CF5D3CE1F7A}" type="slidenum">
              <a:rPr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zh-CN" sz="1200" b="0">
              <a:latin typeface="Arial Black" panose="020B0A04020102020204" pitchFamily="34" charset="0"/>
            </a:endParaRP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C206501D-FE64-48DC-B474-0A8791C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5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3603F08D-B223-48FC-893F-42A392105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496669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1E5293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采用分治策略求最大最小元素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FAAB86EF-CCB7-4BD0-A482-64404F00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556792"/>
            <a:ext cx="6696743" cy="426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P=(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n,A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(1),…,A(n))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分：划分为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P1=(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n/2 </a:t>
            </a:r>
            <a:r>
              <a:rPr lang="en-US" altLang="zh-CN" sz="2400" dirty="0">
                <a:latin typeface="Times New Roman" panose="02020603050405020304" pitchFamily="18" charset="0"/>
              </a:rPr>
              <a:t>,A(1),…,A(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n/2 </a:t>
            </a:r>
            <a:r>
              <a:rPr lang="en-US" altLang="zh-CN" sz="24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P2=( n-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n/2 </a:t>
            </a:r>
            <a:r>
              <a:rPr lang="en-US" altLang="zh-CN" sz="2400" dirty="0">
                <a:latin typeface="Times New Roman" panose="02020603050405020304" pitchFamily="18" charset="0"/>
              </a:rPr>
              <a:t>,A(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n/2 +1 </a:t>
            </a:r>
            <a:r>
              <a:rPr lang="en-US" altLang="zh-CN" sz="2400" dirty="0">
                <a:latin typeface="Times New Roman" panose="02020603050405020304" pitchFamily="18" charset="0"/>
              </a:rPr>
              <a:t>),…,A(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治：递归求解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合：结果的合并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368A6D0B-496B-46FE-A7C5-3E46125DC6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43207" y="6316274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339DFF-8A42-4E50-893F-A964D2923E2A}" type="slidenum">
              <a:rPr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zh-CN" sz="1200" b="0" dirty="0">
              <a:latin typeface="Arial Black" panose="020B0A0402010202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708FB67-ABB9-4323-A435-D7AC0B360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468" y="3879462"/>
            <a:ext cx="5081588" cy="777875"/>
          </a:xfrm>
          <a:prstGeom prst="rect">
            <a:avLst/>
          </a:prstGeom>
          <a:solidFill>
            <a:srgbClr val="FFFFCC"/>
          </a:solidFill>
          <a:ln w="38100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4259A34-0765-47A3-876A-FAF580FC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276224"/>
            <a:ext cx="56102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00FF"/>
              </a:buClr>
              <a:buSzTx/>
              <a:buNone/>
            </a:pPr>
            <a:r>
              <a:rPr lang="zh-CN" altLang="en-US" sz="3600" dirty="0">
                <a:solidFill>
                  <a:srgbClr val="1E5293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Arial" panose="020B0604020202020204" pitchFamily="34" charset="0"/>
              </a:rPr>
              <a:t>分治法求最大和最小元素</a:t>
            </a:r>
          </a:p>
        </p:txBody>
      </p:sp>
      <p:sp>
        <p:nvSpPr>
          <p:cNvPr id="4403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2A6DE8-7735-42B8-95C9-8380DD82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288662"/>
            <a:ext cx="7772400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procedure  MAXMIN(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j, fmax,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fmin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j;     global    n, A(1:n);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case </a:t>
            </a:r>
          </a:p>
          <a:p>
            <a:pPr eaLnBrk="1" hangingPunct="1">
              <a:lnSpc>
                <a:spcPct val="8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= j: fmax ←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A[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= j</a:t>
            </a:r>
            <a:r>
              <a:rPr lang="en-US" altLang="zh-CN" sz="2400" dirty="0">
                <a:latin typeface="宋体" panose="02010600030101010101" pitchFamily="2" charset="-122"/>
                <a:sym typeface="Wingdings" panose="05000000000000000000" pitchFamily="2" charset="2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1: if A[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]&lt;A[j]  then  { fmax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A[j];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A[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]; }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                    else   { fmax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A[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];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A[j]; }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else: 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mid(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i+j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)/2;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call  MAXMIN(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mid,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gmax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call  MAXMIN(mid+1, j,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hmax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fmax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max(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gmax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hmax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←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min(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gmin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hmin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);</a:t>
            </a:r>
          </a:p>
          <a:p>
            <a:pPr eaLnBrk="1" hangingPunct="1">
              <a:lnSpc>
                <a:spcPct val="7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}</a:t>
            </a:r>
          </a:p>
          <a:p>
            <a:pPr eaLnBrk="1" hangingPunct="1">
              <a:lnSpc>
                <a:spcPct val="7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endcase</a:t>
            </a:r>
            <a:endParaRPr lang="en-US" altLang="zh-CN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7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end MAXMIN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2EFB467-E84E-4A05-9151-1C3DC8B1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19" y="2357048"/>
            <a:ext cx="7578725" cy="1227138"/>
          </a:xfrm>
          <a:prstGeom prst="rect">
            <a:avLst/>
          </a:prstGeom>
          <a:noFill/>
          <a:ln w="349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F14CF765-C8EC-4A2D-91A6-9D777CE8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81" y="4809737"/>
            <a:ext cx="3733800" cy="8159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74759" name="AutoShape 7">
            <a:extLst>
              <a:ext uri="{FF2B5EF4-FFF2-40B4-BE49-F238E27FC236}">
                <a16:creationId xmlns:a16="http://schemas.microsoft.com/office/drawing/2014/main" id="{D1988179-EA25-4F10-A6EB-20DC03E4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1556792"/>
            <a:ext cx="1773237" cy="844550"/>
          </a:xfrm>
          <a:prstGeom prst="wedgeRectCallout">
            <a:avLst>
              <a:gd name="adj1" fmla="val -106458"/>
              <a:gd name="adj2" fmla="val 61739"/>
            </a:avLst>
          </a:prstGeom>
          <a:solidFill>
            <a:srgbClr val="FCE0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ahoma" panose="020B0604030504040204" pitchFamily="34" charset="0"/>
              </a:rPr>
              <a:t>只有一个或两个元素时</a:t>
            </a:r>
          </a:p>
        </p:txBody>
      </p:sp>
      <p:sp>
        <p:nvSpPr>
          <p:cNvPr id="74760" name="AutoShape 8">
            <a:extLst>
              <a:ext uri="{FF2B5EF4-FFF2-40B4-BE49-F238E27FC236}">
                <a16:creationId xmlns:a16="http://schemas.microsoft.com/office/drawing/2014/main" id="{A20A1923-9A88-46FD-8CC2-88A14C87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769" y="3728648"/>
            <a:ext cx="2185987" cy="492440"/>
          </a:xfrm>
          <a:prstGeom prst="wedgeRoundRectCallout">
            <a:avLst>
              <a:gd name="adj1" fmla="val -79214"/>
              <a:gd name="adj2" fmla="val 80770"/>
              <a:gd name="adj3" fmla="val 16667"/>
            </a:avLst>
          </a:prstGeom>
          <a:solidFill>
            <a:srgbClr val="FCE0F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ahoma" panose="020B0604030504040204" pitchFamily="34" charset="0"/>
              </a:rPr>
              <a:t>递归调用部分</a:t>
            </a:r>
          </a:p>
        </p:txBody>
      </p:sp>
      <p:sp>
        <p:nvSpPr>
          <p:cNvPr id="74761" name="AutoShape 9">
            <a:extLst>
              <a:ext uri="{FF2B5EF4-FFF2-40B4-BE49-F238E27FC236}">
                <a16:creationId xmlns:a16="http://schemas.microsoft.com/office/drawing/2014/main" id="{A245C6E2-85A2-45AF-B77E-237499DD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275" y="4726377"/>
            <a:ext cx="3575197" cy="574831"/>
          </a:xfrm>
          <a:prstGeom prst="wedgeRoundRectCallout">
            <a:avLst>
              <a:gd name="adj1" fmla="val -83757"/>
              <a:gd name="adj2" fmla="val 43460"/>
              <a:gd name="adj3" fmla="val 16667"/>
            </a:avLst>
          </a:prstGeom>
          <a:solidFill>
            <a:srgbClr val="FCE0F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latin typeface="Tahoma" panose="020B0604030504040204" pitchFamily="34" charset="0"/>
              </a:rPr>
              <a:t>合并两个子问题的解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7" grpId="0" animBg="1"/>
      <p:bldP spid="74758" grpId="0" animBg="1"/>
      <p:bldP spid="74759" grpId="0" animBg="1"/>
      <p:bldP spid="74760" grpId="0" animBg="1"/>
      <p:bldP spid="747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6B898C88-57D5-4DC4-9B00-12873EC298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8FBFDFC-86E4-4EEA-B176-F0B001EFC644}" type="slidenum">
              <a:rPr altLang="zh-CN" sz="1200" b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zh-CN" sz="1200" b="0">
              <a:latin typeface="Arial Black" panose="020B0A040201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73F0574-0E11-4E00-B71B-E0E095D6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4" y="174808"/>
            <a:ext cx="5578475" cy="78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>
                <a:srgbClr val="CC00FF"/>
              </a:buClr>
              <a:buSzTx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过程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MAXMIN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的时间复杂度</a:t>
            </a:r>
          </a:p>
        </p:txBody>
      </p:sp>
      <p:sp>
        <p:nvSpPr>
          <p:cNvPr id="768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D778E8-A4EC-4771-A4D7-2D8C75C9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18" y="1270004"/>
            <a:ext cx="54467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A50021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MAXMIN</a:t>
            </a:r>
            <a:r>
              <a:rPr lang="zh-CN" altLang="en-US" sz="2800" dirty="0">
                <a:latin typeface="Times New Roman" panose="02020603050405020304" pitchFamily="18" charset="0"/>
              </a:rPr>
              <a:t>的元素比较次数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9F81486F-0FDA-41C0-BABD-3A010EA1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05" y="3454691"/>
            <a:ext cx="7135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</a:rPr>
              <a:t>n=2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k </a:t>
            </a:r>
            <a:r>
              <a:rPr lang="en-US" altLang="zh-CN" sz="2800" dirty="0">
                <a:latin typeface="Times New Roman" panose="02020603050405020304" pitchFamily="18" charset="0"/>
              </a:rPr>
              <a:t>(k</a:t>
            </a:r>
            <a:r>
              <a:rPr lang="zh-CN" altLang="en-US" sz="2800" dirty="0">
                <a:latin typeface="Times New Roman" panose="02020603050405020304" pitchFamily="18" charset="0"/>
              </a:rPr>
              <a:t>是某个正整数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时，有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T(n)=3n/2-2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842DFFF7-A0E0-447C-929B-BCD75554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05" y="3861048"/>
            <a:ext cx="57181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T(n)= 2T(n/2)+2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= 2(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2T(n/4)+2</a:t>
            </a:r>
            <a:r>
              <a:rPr lang="en-US" altLang="zh-CN" sz="2800" dirty="0">
                <a:latin typeface="Times New Roman" panose="02020603050405020304" pitchFamily="18" charset="0"/>
              </a:rPr>
              <a:t>)+2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= 4T(n/4)+4+2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= 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dirty="0">
                <a:latin typeface="Times New Roman" panose="02020603050405020304" pitchFamily="18" charset="0"/>
              </a:rPr>
              <a:t>T(2)+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( 2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k-1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k-2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+…+2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+2 )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=2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k-1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-2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=3n/2-2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9E73E6AE-7AF3-461C-AD66-0F1C70360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4298402"/>
            <a:ext cx="5165774" cy="830997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与直接算法的比较次数</a:t>
            </a:r>
            <a:r>
              <a:rPr lang="en-US" altLang="zh-CN" sz="2400" dirty="0">
                <a:latin typeface="Times New Roman" panose="02020603050405020304" pitchFamily="18" charset="0"/>
              </a:rPr>
              <a:t>2(n-1)</a:t>
            </a:r>
            <a:r>
              <a:rPr lang="zh-CN" altLang="en-US" sz="2400" dirty="0">
                <a:latin typeface="Times New Roman" panose="02020603050405020304" pitchFamily="18" charset="0"/>
              </a:rPr>
              <a:t>相比，比较次数减少了</a:t>
            </a:r>
            <a:r>
              <a:rPr lang="en-US" altLang="zh-CN" sz="2400" dirty="0">
                <a:latin typeface="Times New Roman" panose="02020603050405020304" pitchFamily="18" charset="0"/>
              </a:rPr>
              <a:t>25 </a:t>
            </a:r>
            <a:r>
              <a:rPr lang="en-US" altLang="zh-CN" sz="2400" dirty="0">
                <a:latin typeface="宋体" panose="02010600030101010101" pitchFamily="2" charset="-122"/>
              </a:rPr>
              <a:t>%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B9356C4-E3DD-4655-A904-4314AE7E427B}"/>
              </a:ext>
            </a:extLst>
          </p:cNvPr>
          <p:cNvGrpSpPr>
            <a:grpSpLocks/>
          </p:cNvGrpSpPr>
          <p:nvPr/>
        </p:nvGrpSpPr>
        <p:grpSpPr bwMode="auto">
          <a:xfrm>
            <a:off x="2203451" y="1774826"/>
            <a:ext cx="5648325" cy="1495425"/>
            <a:chOff x="632" y="1118"/>
            <a:chExt cx="3558" cy="942"/>
          </a:xfrm>
        </p:grpSpPr>
        <p:sp>
          <p:nvSpPr>
            <p:cNvPr id="46090" name="AutoShape 8">
              <a:extLst>
                <a:ext uri="{FF2B5EF4-FFF2-40B4-BE49-F238E27FC236}">
                  <a16:creationId xmlns:a16="http://schemas.microsoft.com/office/drawing/2014/main" id="{233BE166-90FB-43E8-9A4C-74211D3FC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1208"/>
              <a:ext cx="183" cy="732"/>
            </a:xfrm>
            <a:prstGeom prst="leftBrace">
              <a:avLst>
                <a:gd name="adj1" fmla="val 3324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6091" name="Text Box 9">
              <a:extLst>
                <a:ext uri="{FF2B5EF4-FFF2-40B4-BE49-F238E27FC236}">
                  <a16:creationId xmlns:a16="http://schemas.microsoft.com/office/drawing/2014/main" id="{CF50113C-5F9C-4299-A1A2-2AFFF07DE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18"/>
              <a:ext cx="265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0		    	      n=1</a:t>
              </a:r>
            </a:p>
          </p:txBody>
        </p:sp>
        <p:sp>
          <p:nvSpPr>
            <p:cNvPr id="46092" name="Text Box 10">
              <a:extLst>
                <a:ext uri="{FF2B5EF4-FFF2-40B4-BE49-F238E27FC236}">
                  <a16:creationId xmlns:a16="http://schemas.microsoft.com/office/drawing/2014/main" id="{62F7FB1E-5472-4A78-88F0-660606D1D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51"/>
              <a:ext cx="259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			      n=2</a:t>
              </a:r>
            </a:p>
          </p:txBody>
        </p:sp>
        <p:sp>
          <p:nvSpPr>
            <p:cNvPr id="46093" name="Text Box 11">
              <a:extLst>
                <a:ext uri="{FF2B5EF4-FFF2-40B4-BE49-F238E27FC236}">
                  <a16:creationId xmlns:a16="http://schemas.microsoft.com/office/drawing/2014/main" id="{C34A0940-992F-49C9-A743-B11132CCA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1390"/>
              <a:ext cx="77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A50021"/>
                </a:buClr>
                <a:buFont typeface="Wingdings" panose="05000000000000000000" pitchFamily="2" charset="2"/>
                <a:buNone/>
              </a:pPr>
              <a:r>
                <a:rPr lang="en-US" altLang="zh-CN" b="0" dirty="0">
                  <a:latin typeface="Times New Roman" panose="02020603050405020304" pitchFamily="18" charset="0"/>
                </a:rPr>
                <a:t>T(n)=</a:t>
              </a:r>
            </a:p>
          </p:txBody>
        </p:sp>
        <p:grpSp>
          <p:nvGrpSpPr>
            <p:cNvPr id="46094" name="Group 12">
              <a:extLst>
                <a:ext uri="{FF2B5EF4-FFF2-40B4-BE49-F238E27FC236}">
                  <a16:creationId xmlns:a16="http://schemas.microsoft.com/office/drawing/2014/main" id="{C1FFAE48-C316-4ECF-BC75-89C4DCEA0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1806"/>
              <a:ext cx="2626" cy="254"/>
              <a:chOff x="1480" y="1806"/>
              <a:chExt cx="2626" cy="254"/>
            </a:xfrm>
          </p:grpSpPr>
          <p:sp>
            <p:nvSpPr>
              <p:cNvPr id="46095" name="Text Box 13">
                <a:extLst>
                  <a:ext uri="{FF2B5EF4-FFF2-40B4-BE49-F238E27FC236}">
                    <a16:creationId xmlns:a16="http://schemas.microsoft.com/office/drawing/2014/main" id="{D2A458B0-3B09-4828-81A0-3270A80B3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1806"/>
                <a:ext cx="2626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T( n/2 )+ T( n/2 )+</a:t>
                </a:r>
                <a:r>
                  <a:rPr lang="en-US" altLang="zh-CN" sz="2800">
                    <a:solidFill>
                      <a:srgbClr val="3333CC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   n&gt;2</a:t>
                </a:r>
              </a:p>
            </p:txBody>
          </p:sp>
          <p:grpSp>
            <p:nvGrpSpPr>
              <p:cNvPr id="46096" name="Group 14">
                <a:extLst>
                  <a:ext uri="{FF2B5EF4-FFF2-40B4-BE49-F238E27FC236}">
                    <a16:creationId xmlns:a16="http://schemas.microsoft.com/office/drawing/2014/main" id="{741224E0-85BB-4327-A68F-1C0A68F73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3" y="1842"/>
                <a:ext cx="74" cy="174"/>
                <a:chOff x="3647" y="2624"/>
                <a:chExt cx="74" cy="174"/>
              </a:xfrm>
            </p:grpSpPr>
            <p:sp>
              <p:nvSpPr>
                <p:cNvPr id="46106" name="Line 15">
                  <a:extLst>
                    <a:ext uri="{FF2B5EF4-FFF2-40B4-BE49-F238E27FC236}">
                      <a16:creationId xmlns:a16="http://schemas.microsoft.com/office/drawing/2014/main" id="{FFF578C3-2B1D-4D5E-9CC0-035DA7AB9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53" y="262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7" name="Line 16">
                  <a:extLst>
                    <a:ext uri="{FF2B5EF4-FFF2-40B4-BE49-F238E27FC236}">
                      <a16:creationId xmlns:a16="http://schemas.microsoft.com/office/drawing/2014/main" id="{703E6DC6-34C8-45B4-B98E-F5EB740BA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7" y="2624"/>
                  <a:ext cx="74" cy="0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97" name="Group 17">
                <a:extLst>
                  <a:ext uri="{FF2B5EF4-FFF2-40B4-BE49-F238E27FC236}">
                    <a16:creationId xmlns:a16="http://schemas.microsoft.com/office/drawing/2014/main" id="{7ED16CDF-EC59-4BE6-AFBD-67C0EFDBE1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5" y="1835"/>
                <a:ext cx="74" cy="174"/>
                <a:chOff x="4599" y="2640"/>
                <a:chExt cx="74" cy="174"/>
              </a:xfrm>
            </p:grpSpPr>
            <p:sp>
              <p:nvSpPr>
                <p:cNvPr id="46104" name="Line 18">
                  <a:extLst>
                    <a:ext uri="{FF2B5EF4-FFF2-40B4-BE49-F238E27FC236}">
                      <a16:creationId xmlns:a16="http://schemas.microsoft.com/office/drawing/2014/main" id="{A9CFD45A-9F92-417A-A9E5-A542960C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1" y="2641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5" name="Line 19">
                  <a:extLst>
                    <a:ext uri="{FF2B5EF4-FFF2-40B4-BE49-F238E27FC236}">
                      <a16:creationId xmlns:a16="http://schemas.microsoft.com/office/drawing/2014/main" id="{354AF2BD-2F68-407B-B4B3-3EAF3A71D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99" y="2640"/>
                  <a:ext cx="74" cy="0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98" name="Group 20">
                <a:extLst>
                  <a:ext uri="{FF2B5EF4-FFF2-40B4-BE49-F238E27FC236}">
                    <a16:creationId xmlns:a16="http://schemas.microsoft.com/office/drawing/2014/main" id="{0EFF153E-0302-45E7-ACF1-31AECB32E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1" y="1834"/>
                <a:ext cx="74" cy="175"/>
                <a:chOff x="3631" y="2641"/>
                <a:chExt cx="74" cy="175"/>
              </a:xfrm>
            </p:grpSpPr>
            <p:sp>
              <p:nvSpPr>
                <p:cNvPr id="46102" name="Line 21">
                  <a:extLst>
                    <a:ext uri="{FF2B5EF4-FFF2-40B4-BE49-F238E27FC236}">
                      <a16:creationId xmlns:a16="http://schemas.microsoft.com/office/drawing/2014/main" id="{14014824-F259-4A81-8BD1-5C0D813992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2641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Line 22">
                  <a:extLst>
                    <a:ext uri="{FF2B5EF4-FFF2-40B4-BE49-F238E27FC236}">
                      <a16:creationId xmlns:a16="http://schemas.microsoft.com/office/drawing/2014/main" id="{D6C73266-F5ED-4C6D-9F89-B00F3A752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31" y="2816"/>
                  <a:ext cx="74" cy="0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099" name="Group 23">
                <a:extLst>
                  <a:ext uri="{FF2B5EF4-FFF2-40B4-BE49-F238E27FC236}">
                    <a16:creationId xmlns:a16="http://schemas.microsoft.com/office/drawing/2014/main" id="{D7F176C8-EE23-4957-88D5-6AFCC1CC80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5" y="1834"/>
                <a:ext cx="74" cy="173"/>
                <a:chOff x="4520" y="2641"/>
                <a:chExt cx="74" cy="173"/>
              </a:xfrm>
            </p:grpSpPr>
            <p:sp>
              <p:nvSpPr>
                <p:cNvPr id="46100" name="Line 24">
                  <a:extLst>
                    <a:ext uri="{FF2B5EF4-FFF2-40B4-BE49-F238E27FC236}">
                      <a16:creationId xmlns:a16="http://schemas.microsoft.com/office/drawing/2014/main" id="{292BEC48-F369-453A-BC01-CE9E485A2E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9" y="2641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1" name="Line 25">
                  <a:extLst>
                    <a:ext uri="{FF2B5EF4-FFF2-40B4-BE49-F238E27FC236}">
                      <a16:creationId xmlns:a16="http://schemas.microsoft.com/office/drawing/2014/main" id="{D0202AB1-F0DC-4386-BC1D-F1EF8DA36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0" y="2808"/>
                  <a:ext cx="74" cy="0"/>
                </a:xfrm>
                <a:prstGeom prst="line">
                  <a:avLst/>
                </a:prstGeom>
                <a:noFill/>
                <a:ln w="25400">
                  <a:solidFill>
                    <a:srgbClr val="CC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6826" name="Object 26">
            <a:extLst>
              <a:ext uri="{FF2B5EF4-FFF2-40B4-BE49-F238E27FC236}">
                <a16:creationId xmlns:a16="http://schemas.microsoft.com/office/drawing/2014/main" id="{8C244111-85D9-4103-9D1D-7ABC800BC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508511"/>
              </p:ext>
            </p:extLst>
          </p:nvPr>
        </p:nvGraphicFramePr>
        <p:xfrm>
          <a:off x="7524750" y="5441080"/>
          <a:ext cx="21717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9392" imgH="444307" progId="Equation.3">
                  <p:embed/>
                </p:oleObj>
              </mc:Choice>
              <mc:Fallback>
                <p:oleObj r:id="rId3" imgW="939392" imgH="444307" progId="Equation.3">
                  <p:embed/>
                  <p:pic>
                    <p:nvPicPr>
                      <p:cNvPr id="76826" name="Object 26">
                        <a:extLst>
                          <a:ext uri="{FF2B5EF4-FFF2-40B4-BE49-F238E27FC236}">
                            <a16:creationId xmlns:a16="http://schemas.microsoft.com/office/drawing/2014/main" id="{8C244111-85D9-4103-9D1D-7ABC800BCC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441080"/>
                        <a:ext cx="2171700" cy="1027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5" grpId="0" uiExpand="1" build="p"/>
      <p:bldP spid="768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最大子数组问题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问题描述：给定一个数组A，寻找A的和最大的非空连续子数组。</a:t>
            </a:r>
            <a:endParaRPr lang="en-US" altLang="zh-CN" dirty="0"/>
          </a:p>
          <a:p>
            <a:r>
              <a:rPr lang="zh-CN" altLang="en-US" dirty="0"/>
              <a:t>问题示例：</a:t>
            </a:r>
            <a:endParaRPr lang="en-US" altLang="zh-CN" dirty="0"/>
          </a:p>
          <a:p>
            <a:pPr lvl="1"/>
            <a:r>
              <a:rPr lang="zh-CN" altLang="en-US" dirty="0"/>
              <a:t>数组 A </a:t>
            </a:r>
            <a:r>
              <a:rPr lang="zh-CN" altLang="en-US" dirty="0">
                <a:sym typeface="Symbol" panose="05050102010706020507" pitchFamily="18" charset="2"/>
              </a:rPr>
              <a:t></a:t>
            </a:r>
            <a:r>
              <a:rPr lang="zh-CN" altLang="en-US" dirty="0"/>
              <a:t>[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2,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3, 4,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1,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2, 1, 5,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3]， </a:t>
            </a:r>
            <a:endParaRPr lang="en-US" altLang="zh-CN" dirty="0"/>
          </a:p>
          <a:p>
            <a:pPr lvl="1"/>
            <a:r>
              <a:rPr lang="zh-CN" altLang="en-US" dirty="0"/>
              <a:t>最大子数组应为[4,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1, 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2, 1, 5]，其和为7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000" dirty="0"/>
              <a:t>7</a:t>
            </a:fld>
            <a:endParaRPr lang="en-US" altLang="zh-CN" sz="1000" dirty="0"/>
          </a:p>
        </p:txBody>
      </p:sp>
      <p:sp>
        <p:nvSpPr>
          <p:cNvPr id="101379" name="Text Box 2"/>
          <p:cNvSpPr txBox="1"/>
          <p:nvPr/>
        </p:nvSpPr>
        <p:spPr>
          <a:xfrm>
            <a:off x="2423795" y="2746375"/>
            <a:ext cx="739140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20000"/>
              </a:lnSpc>
              <a:buClr>
                <a:srgbClr val="CC00FF"/>
              </a:buClr>
              <a:buNone/>
            </a:pP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90062" y="1913255"/>
          <a:ext cx="10585177" cy="988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13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05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8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29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天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2" marR="91442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价格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1442" marR="91442" marT="45682" marB="4568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1442" marR="91442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026" name="对象 5"/>
          <p:cNvGraphicFramePr/>
          <p:nvPr/>
        </p:nvGraphicFramePr>
        <p:xfrm>
          <a:off x="2423795" y="2901952"/>
          <a:ext cx="6435725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31280" imgH="3253740" progId="Excel.Sheet.8">
                  <p:embed/>
                </p:oleObj>
              </mc:Choice>
              <mc:Fallback>
                <p:oleObj r:id="rId2" imgW="6431280" imgH="3253740" progId="Excel.Shee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795" y="2901952"/>
                        <a:ext cx="6435725" cy="325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322989" y="617857"/>
            <a:ext cx="10752250" cy="129539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下图是股票每日价格，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你有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一次机会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：可以在任意一天买入，然后任意一天卖出，怎样才能获得最大收益？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暴力求解思想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655"/>
          </a:xfrm>
        </p:spPr>
        <p:txBody>
          <a:bodyPr/>
          <a:lstStyle/>
          <a:p>
            <a:r>
              <a:rPr lang="zh-CN" altLang="en-US" dirty="0"/>
              <a:t>尝试所有买进卖出组合</a:t>
            </a:r>
            <a:endParaRPr lang="en-US" altLang="zh-CN" dirty="0"/>
          </a:p>
          <a:p>
            <a:r>
              <a:rPr lang="zh-CN" altLang="en-US" dirty="0"/>
              <a:t>求解目的：寻找出一段日期，从起始日到终止日的价格净变值最大</a:t>
            </a:r>
            <a:endParaRPr lang="en-US" altLang="zh-CN" dirty="0"/>
          </a:p>
          <a:p>
            <a:pPr lvl="1"/>
            <a:r>
              <a:rPr lang="zh-CN" altLang="en-US" dirty="0"/>
              <a:t>可以考察每天的价格变化，问题转换为什么问题？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8</a:t>
            </a:fld>
            <a:endParaRPr lang="en-US" altLang="zh-CN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087888" y="1656540"/>
          <a:ext cx="5349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3200" imgH="228600" progId="Equation.3">
                  <p:embed/>
                </p:oleObj>
              </mc:Choice>
              <mc:Fallback>
                <p:oleObj r:id="rId4" imgW="203200" imgH="228600" progId="Equation.3">
                  <p:embed/>
                  <p:pic>
                    <p:nvPicPr>
                      <p:cNvPr id="0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7888" y="1656540"/>
                        <a:ext cx="534988" cy="601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5807968" y="1690690"/>
            <a:ext cx="1080120" cy="5842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983433" y="4094186"/>
          <a:ext cx="10081116" cy="106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1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9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86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天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1442" marR="91442" marT="45696" marB="45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价格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1442" marR="91442" marT="45696" marB="45696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1442" marR="91442"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83433" y="5156686"/>
          <a:ext cx="10081116" cy="6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29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17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9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511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变化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2" marR="91442" marT="45576" marB="45576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184232" y="2997457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最大子数组问题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分治法求解思想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936" y="1689422"/>
            <a:ext cx="10515600" cy="4351338"/>
          </a:xfrm>
        </p:spPr>
        <p:txBody>
          <a:bodyPr/>
          <a:lstStyle/>
          <a:p>
            <a:r>
              <a:rPr lang="zh-CN" altLang="en-US" dirty="0"/>
              <a:t>假定要找出子数组</a:t>
            </a:r>
            <a:r>
              <a:rPr lang="en-US" altLang="zh-CN" dirty="0"/>
              <a:t>A[low, high]</a:t>
            </a:r>
            <a:r>
              <a:rPr lang="zh-CN" altLang="en-US" dirty="0"/>
              <a:t>的最大子数组。将子数组</a:t>
            </a:r>
            <a:r>
              <a:rPr lang="zh-CN" altLang="en-US" b="1" dirty="0">
                <a:solidFill>
                  <a:srgbClr val="C00000"/>
                </a:solidFill>
              </a:rPr>
              <a:t>划分</a:t>
            </a:r>
            <a:r>
              <a:rPr lang="zh-CN" altLang="en-US" dirty="0"/>
              <a:t>为规模尽量相等的两个子数组，即找到中央位置</a:t>
            </a:r>
            <a:r>
              <a:rPr lang="en-US" altLang="zh-CN" dirty="0"/>
              <a:t>mid</a:t>
            </a:r>
            <a:r>
              <a:rPr lang="zh-CN" altLang="en-US" dirty="0"/>
              <a:t>，考虑求解两个子数组</a:t>
            </a:r>
            <a:r>
              <a:rPr lang="en-US" altLang="zh-CN" dirty="0">
                <a:sym typeface="宋体" panose="02010600030101010101" pitchFamily="2" charset="-122"/>
              </a:rPr>
              <a:t>A[low, mid]</a:t>
            </a:r>
            <a:r>
              <a:rPr lang="zh-CN" altLang="en-US" dirty="0">
                <a:sym typeface="宋体" panose="02010600030101010101" pitchFamily="2" charset="-122"/>
              </a:rPr>
              <a:t>和</a:t>
            </a:r>
            <a:r>
              <a:rPr lang="en-US" altLang="zh-CN" dirty="0">
                <a:sym typeface="宋体" panose="02010600030101010101" pitchFamily="2" charset="-122"/>
              </a:rPr>
              <a:t>A[mid+1,high]</a:t>
            </a:r>
            <a:r>
              <a:rPr lang="zh-CN" altLang="en-US" dirty="0">
                <a:sym typeface="+mn-ea"/>
              </a:rPr>
              <a:t>的最大子数组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  <a:endParaRPr lang="en-US" altLang="zh-CN" dirty="0">
              <a:sym typeface="宋体" panose="02010600030101010101" pitchFamily="2" charset="-122"/>
            </a:endParaRPr>
          </a:p>
          <a:p>
            <a:r>
              <a:rPr lang="zh-CN" altLang="en-US" dirty="0"/>
              <a:t>最大子数组可能的位置：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完全位于子数组</a:t>
            </a:r>
            <a:r>
              <a:rPr lang="en-US" altLang="zh-CN" dirty="0">
                <a:sym typeface="宋体" panose="02010600030101010101" pitchFamily="2" charset="-122"/>
              </a:rPr>
              <a:t>A[low, mid]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完全位于子数组</a:t>
            </a:r>
            <a:r>
              <a:rPr lang="en-US" altLang="zh-CN" dirty="0">
                <a:sym typeface="宋体" panose="02010600030101010101" pitchFamily="2" charset="-122"/>
              </a:rPr>
              <a:t>A[mid+1, high]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跨越中点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>
              <a:spcBef>
                <a:spcPts val="750"/>
              </a:spcBef>
              <a:buClr>
                <a:srgbClr val="1E5293"/>
              </a:buClr>
            </a:pPr>
            <a:r>
              <a:rPr lang="zh-CN" altLang="en-US" sz="2800" dirty="0">
                <a:sym typeface="宋体" panose="02010600030101010101" pitchFamily="2" charset="-122"/>
              </a:rPr>
              <a:t>三种情况中最大者，为最终结果。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03311-553E-4901-A5CA-BA84E947C3E2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07968" y="4509120"/>
            <a:ext cx="52565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如何求跨越中点的最大子数组？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I1OTRmMmRmMThlNTVlNzZjNzI2ZDllNGRkNTU4Mj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139</TotalTime>
  <Words>1502</Words>
  <Application>Microsoft Office PowerPoint</Application>
  <PresentationFormat>宽屏</PresentationFormat>
  <Paragraphs>260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宋体</vt:lpstr>
      <vt:lpstr>幼圆</vt:lpstr>
      <vt:lpstr>Arial</vt:lpstr>
      <vt:lpstr>Arial Black</vt:lpstr>
      <vt:lpstr>Calibri</vt:lpstr>
      <vt:lpstr>Symbol</vt:lpstr>
      <vt:lpstr>Tahoma</vt:lpstr>
      <vt:lpstr>Times New Roman</vt:lpstr>
      <vt:lpstr>Verdana</vt:lpstr>
      <vt:lpstr>Wingdings</vt:lpstr>
      <vt:lpstr>算法分析模板0731</vt:lpstr>
      <vt:lpstr>Equation.3</vt:lpstr>
      <vt:lpstr>Microsoft Excel 97-2003 Worksheet</vt:lpstr>
      <vt:lpstr>第四章 分治法—补充内容</vt:lpstr>
      <vt:lpstr>练习1. 分治策略的检索——找最大/小元素</vt:lpstr>
      <vt:lpstr>PowerPoint 演示文稿</vt:lpstr>
      <vt:lpstr>PowerPoint 演示文稿</vt:lpstr>
      <vt:lpstr>PowerPoint 演示文稿</vt:lpstr>
      <vt:lpstr>练习2.最大子数组问题</vt:lpstr>
      <vt:lpstr>PowerPoint 演示文稿</vt:lpstr>
      <vt:lpstr>暴力求解思想</vt:lpstr>
      <vt:lpstr>分治法求解思想</vt:lpstr>
      <vt:lpstr>PowerPoint 演示文稿</vt:lpstr>
      <vt:lpstr>PowerPoint 演示文稿</vt:lpstr>
      <vt:lpstr>PowerPoint 演示文稿</vt:lpstr>
      <vt:lpstr>时间复杂性分析</vt:lpstr>
      <vt:lpstr>最大子数组问题的求解方法比较</vt:lpstr>
      <vt:lpstr>结 束</vt:lpstr>
    </vt:vector>
  </TitlesOfParts>
  <Company>南京理工大学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分治法</dc:title>
  <dc:creator>龚文杰</dc:creator>
  <cp:lastModifiedBy>a</cp:lastModifiedBy>
  <cp:revision>1576</cp:revision>
  <dcterms:created xsi:type="dcterms:W3CDTF">2010-09-21T07:15:00Z</dcterms:created>
  <dcterms:modified xsi:type="dcterms:W3CDTF">2024-03-14T03:00:52Z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5E2FCE2E29324AB597429BB7E0D52A75_12</vt:lpwstr>
  </property>
  <property fmtid="{D5CDD505-2E9C-101B-9397-08002B2CF9AE}" pid="3" name="KSOProductBuildVer">
    <vt:lpwstr>2052-12.1.0.15712</vt:lpwstr>
  </property>
</Properties>
</file>